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90" r:id="rId2"/>
    <p:sldMasterId id="2147483807" r:id="rId3"/>
    <p:sldMasterId id="2147485689" r:id="rId4"/>
  </p:sldMasterIdLst>
  <p:notesMasterIdLst>
    <p:notesMasterId r:id="rId157"/>
  </p:notesMasterIdLst>
  <p:handoutMasterIdLst>
    <p:handoutMasterId r:id="rId158"/>
  </p:handoutMasterIdLst>
  <p:sldIdLst>
    <p:sldId id="342" r:id="rId5"/>
    <p:sldId id="443" r:id="rId6"/>
    <p:sldId id="442" r:id="rId7"/>
    <p:sldId id="344" r:id="rId8"/>
    <p:sldId id="422" r:id="rId9"/>
    <p:sldId id="399" r:id="rId10"/>
    <p:sldId id="397" r:id="rId11"/>
    <p:sldId id="398" r:id="rId12"/>
    <p:sldId id="877" r:id="rId13"/>
    <p:sldId id="917" r:id="rId14"/>
    <p:sldId id="411" r:id="rId15"/>
    <p:sldId id="346" r:id="rId16"/>
    <p:sldId id="650" r:id="rId17"/>
    <p:sldId id="651" r:id="rId18"/>
    <p:sldId id="701" r:id="rId19"/>
    <p:sldId id="652" r:id="rId20"/>
    <p:sldId id="653" r:id="rId21"/>
    <p:sldId id="702" r:id="rId22"/>
    <p:sldId id="703" r:id="rId23"/>
    <p:sldId id="704" r:id="rId24"/>
    <p:sldId id="927" r:id="rId25"/>
    <p:sldId id="574" r:id="rId26"/>
    <p:sldId id="793" r:id="rId27"/>
    <p:sldId id="794" r:id="rId28"/>
    <p:sldId id="774" r:id="rId29"/>
    <p:sldId id="707" r:id="rId30"/>
    <p:sldId id="705" r:id="rId31"/>
    <p:sldId id="706" r:id="rId32"/>
    <p:sldId id="775" r:id="rId33"/>
    <p:sldId id="776" r:id="rId34"/>
    <p:sldId id="747" r:id="rId35"/>
    <p:sldId id="748" r:id="rId36"/>
    <p:sldId id="780" r:id="rId37"/>
    <p:sldId id="778" r:id="rId38"/>
    <p:sldId id="777" r:id="rId39"/>
    <p:sldId id="749" r:id="rId40"/>
    <p:sldId id="750" r:id="rId41"/>
    <p:sldId id="779" r:id="rId42"/>
    <p:sldId id="712" r:id="rId43"/>
    <p:sldId id="751" r:id="rId44"/>
    <p:sldId id="752" r:id="rId45"/>
    <p:sldId id="753" r:id="rId46"/>
    <p:sldId id="754" r:id="rId47"/>
    <p:sldId id="755" r:id="rId48"/>
    <p:sldId id="756" r:id="rId49"/>
    <p:sldId id="757" r:id="rId50"/>
    <p:sldId id="781" r:id="rId51"/>
    <p:sldId id="782" r:id="rId52"/>
    <p:sldId id="783" r:id="rId53"/>
    <p:sldId id="784" r:id="rId54"/>
    <p:sldId id="759" r:id="rId55"/>
    <p:sldId id="760" r:id="rId56"/>
    <p:sldId id="918" r:id="rId57"/>
    <p:sldId id="722" r:id="rId58"/>
    <p:sldId id="724" r:id="rId59"/>
    <p:sldId id="725" r:id="rId60"/>
    <p:sldId id="726" r:id="rId61"/>
    <p:sldId id="765" r:id="rId62"/>
    <p:sldId id="919" r:id="rId63"/>
    <p:sldId id="920" r:id="rId64"/>
    <p:sldId id="921" r:id="rId65"/>
    <p:sldId id="922" r:id="rId66"/>
    <p:sldId id="923" r:id="rId67"/>
    <p:sldId id="727" r:id="rId68"/>
    <p:sldId id="924" r:id="rId69"/>
    <p:sldId id="728" r:id="rId70"/>
    <p:sldId id="729" r:id="rId71"/>
    <p:sldId id="730" r:id="rId72"/>
    <p:sldId id="731" r:id="rId73"/>
    <p:sldId id="732" r:id="rId74"/>
    <p:sldId id="733" r:id="rId75"/>
    <p:sldId id="734" r:id="rId76"/>
    <p:sldId id="735" r:id="rId77"/>
    <p:sldId id="925" r:id="rId78"/>
    <p:sldId id="928" r:id="rId79"/>
    <p:sldId id="929" r:id="rId80"/>
    <p:sldId id="796" r:id="rId81"/>
    <p:sldId id="806" r:id="rId82"/>
    <p:sldId id="912" r:id="rId83"/>
    <p:sldId id="736" r:id="rId84"/>
    <p:sldId id="824" r:id="rId85"/>
    <p:sldId id="830" r:id="rId86"/>
    <p:sldId id="825" r:id="rId87"/>
    <p:sldId id="827" r:id="rId88"/>
    <p:sldId id="828" r:id="rId89"/>
    <p:sldId id="890" r:id="rId90"/>
    <p:sldId id="831" r:id="rId91"/>
    <p:sldId id="832" r:id="rId92"/>
    <p:sldId id="834" r:id="rId93"/>
    <p:sldId id="835" r:id="rId94"/>
    <p:sldId id="836" r:id="rId95"/>
    <p:sldId id="837" r:id="rId96"/>
    <p:sldId id="833" r:id="rId97"/>
    <p:sldId id="740" r:id="rId98"/>
    <p:sldId id="853" r:id="rId99"/>
    <p:sldId id="854" r:id="rId100"/>
    <p:sldId id="855" r:id="rId101"/>
    <p:sldId id="856" r:id="rId102"/>
    <p:sldId id="857" r:id="rId103"/>
    <p:sldId id="741" r:id="rId104"/>
    <p:sldId id="859" r:id="rId105"/>
    <p:sldId id="860" r:id="rId106"/>
    <p:sldId id="915" r:id="rId107"/>
    <p:sldId id="861" r:id="rId108"/>
    <p:sldId id="862" r:id="rId109"/>
    <p:sldId id="863" r:id="rId110"/>
    <p:sldId id="864" r:id="rId111"/>
    <p:sldId id="743" r:id="rId112"/>
    <p:sldId id="820" r:id="rId113"/>
    <p:sldId id="821" r:id="rId114"/>
    <p:sldId id="744" r:id="rId115"/>
    <p:sldId id="916" r:id="rId116"/>
    <p:sldId id="761" r:id="rId117"/>
    <p:sldId id="629" r:id="rId118"/>
    <p:sldId id="464" r:id="rId119"/>
    <p:sldId id="768" r:id="rId120"/>
    <p:sldId id="769" r:id="rId121"/>
    <p:sldId id="913" r:id="rId122"/>
    <p:sldId id="679" r:id="rId123"/>
    <p:sldId id="680" r:id="rId124"/>
    <p:sldId id="681" r:id="rId125"/>
    <p:sldId id="865" r:id="rId126"/>
    <p:sldId id="891" r:id="rId127"/>
    <p:sldId id="892" r:id="rId128"/>
    <p:sldId id="870" r:id="rId129"/>
    <p:sldId id="893" r:id="rId130"/>
    <p:sldId id="872" r:id="rId131"/>
    <p:sldId id="894" r:id="rId132"/>
    <p:sldId id="895" r:id="rId133"/>
    <p:sldId id="896" r:id="rId134"/>
    <p:sldId id="898" r:id="rId135"/>
    <p:sldId id="899" r:id="rId136"/>
    <p:sldId id="900" r:id="rId137"/>
    <p:sldId id="901" r:id="rId138"/>
    <p:sldId id="902" r:id="rId139"/>
    <p:sldId id="903" r:id="rId140"/>
    <p:sldId id="904" r:id="rId141"/>
    <p:sldId id="905" r:id="rId142"/>
    <p:sldId id="906" r:id="rId143"/>
    <p:sldId id="914" r:id="rId144"/>
    <p:sldId id="907" r:id="rId145"/>
    <p:sldId id="908" r:id="rId146"/>
    <p:sldId id="909" r:id="rId147"/>
    <p:sldId id="910" r:id="rId148"/>
    <p:sldId id="844" r:id="rId149"/>
    <p:sldId id="847" r:id="rId150"/>
    <p:sldId id="848" r:id="rId151"/>
    <p:sldId id="849" r:id="rId152"/>
    <p:sldId id="850" r:id="rId153"/>
    <p:sldId id="851" r:id="rId154"/>
    <p:sldId id="926" r:id="rId155"/>
    <p:sldId id="573" r:id="rId156"/>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FFCC"/>
    <a:srgbClr val="9BBA5A"/>
    <a:srgbClr val="DA433E"/>
    <a:srgbClr val="E6E6E6"/>
    <a:srgbClr val="3939FF"/>
    <a:srgbClr val="66FF33"/>
    <a:srgbClr val="E78712"/>
    <a:srgbClr val="3D79C2"/>
    <a:srgbClr val="366C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43" autoAdjust="0"/>
    <p:restoredTop sz="85017" autoAdjust="0"/>
  </p:normalViewPr>
  <p:slideViewPr>
    <p:cSldViewPr snapToGrid="0">
      <p:cViewPr varScale="1">
        <p:scale>
          <a:sx n="63" d="100"/>
          <a:sy n="63" d="100"/>
        </p:scale>
        <p:origin x="876" y="-4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0" d="100"/>
          <a:sy n="70" d="100"/>
        </p:scale>
        <p:origin x="1616" y="4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viewProps" Target="view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1BDC71-60E5-48A4-A1CC-4E2418740628}" type="doc">
      <dgm:prSet loTypeId="urn:microsoft.com/office/officeart/2008/layout/VerticalCurvedList" loCatId="list" qsTypeId="urn:microsoft.com/office/officeart/2005/8/quickstyle/3d3" qsCatId="3D" csTypeId="urn:microsoft.com/office/officeart/2005/8/colors/colorful3" csCatId="colorful" phldr="1"/>
      <dgm:spPr/>
      <dgm:t>
        <a:bodyPr/>
        <a:lstStyle/>
        <a:p>
          <a:endParaRPr lang="zh-TW" altLang="en-US"/>
        </a:p>
      </dgm:t>
    </dgm:pt>
    <dgm:pt modelId="{BA22A4BE-5BF5-4AA5-B5AD-5CF8054C1455}">
      <dgm:prSet phldrT="[文字]" custT="1"/>
      <dgm:spPr/>
      <dgm:t>
        <a:bodyPr/>
        <a:lstStyle/>
        <a:p>
          <a:pPr algn="l"/>
          <a:r>
            <a:rPr lang="zh-TW" altLang="en-US"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五育均衡，學科表現不需分分計較</a:t>
          </a:r>
          <a:endParaRPr lang="zh-TW" altLang="en-US" sz="3200" b="1"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gm:t>
    </dgm:pt>
    <dgm:pt modelId="{D4AC3AA3-8D5C-4925-9B68-E51138B11F3A}" type="parTrans" cxnId="{13124230-6E6F-44C5-91E0-3C6A57CE03FD}">
      <dgm:prSet/>
      <dgm:spPr/>
      <dgm:t>
        <a:bodyPr/>
        <a:lstStyle/>
        <a:p>
          <a:endParaRPr lang="zh-TW" altLang="en-US"/>
        </a:p>
      </dgm:t>
    </dgm:pt>
    <dgm:pt modelId="{9667B0A1-0CE2-465F-9AE6-A496C61FF8B7}" type="sibTrans" cxnId="{13124230-6E6F-44C5-91E0-3C6A57CE03FD}">
      <dgm:prSet/>
      <dgm:spPr/>
      <dgm:t>
        <a:bodyPr/>
        <a:lstStyle/>
        <a:p>
          <a:endParaRPr lang="zh-TW" altLang="en-US"/>
        </a:p>
      </dgm:t>
    </dgm:pt>
    <dgm:pt modelId="{C0AFE37B-CF43-48C0-B41B-47883C8FCF7D}">
      <dgm:prSet custT="1"/>
      <dgm:spPr/>
      <dgm:t>
        <a:bodyPr/>
        <a:lstStyle/>
        <a:p>
          <a:pPr algn="l"/>
          <a:r>
            <a:rPr lang="zh-TW" altLang="en-US"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適性揚才，合理引導學生分流發展</a:t>
          </a:r>
          <a:endParaRPr lang="en-US" altLang="zh-TW"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gm:t>
    </dgm:pt>
    <dgm:pt modelId="{434FD9DA-4505-425F-B108-743C8F4EBF80}" type="parTrans" cxnId="{26F21A5D-7632-4DCC-9690-9EBF5D12889C}">
      <dgm:prSet/>
      <dgm:spPr/>
      <dgm:t>
        <a:bodyPr/>
        <a:lstStyle/>
        <a:p>
          <a:endParaRPr lang="zh-TW" altLang="en-US"/>
        </a:p>
      </dgm:t>
    </dgm:pt>
    <dgm:pt modelId="{A44873BB-5A64-4059-8ED7-D6E6EE677CF8}" type="sibTrans" cxnId="{26F21A5D-7632-4DCC-9690-9EBF5D12889C}">
      <dgm:prSet/>
      <dgm:spPr/>
      <dgm:t>
        <a:bodyPr/>
        <a:lstStyle/>
        <a:p>
          <a:endParaRPr lang="zh-TW" altLang="en-US"/>
        </a:p>
      </dgm:t>
    </dgm:pt>
    <dgm:pt modelId="{5E271979-4BE1-4528-ABD2-57655C5F9CEE}">
      <dgm:prSet custT="1"/>
      <dgm:spPr/>
      <dgm:t>
        <a:bodyPr/>
        <a:lstStyle/>
        <a:p>
          <a:pPr algn="l"/>
          <a:r>
            <a:rPr lang="zh-TW" altLang="en-US" sz="3600" b="1" dirty="0" smtClean="0">
              <a:solidFill>
                <a:srgbClr val="FF0000"/>
              </a:solidFill>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高中職均優質化</a:t>
          </a:r>
          <a:r>
            <a:rPr lang="zh-TW" altLang="en-US"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，每一所學校都是學生心目中的好學校</a:t>
          </a:r>
          <a:endParaRPr lang="zh-TW" altLang="en-US" sz="3600" b="1"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gm:t>
    </dgm:pt>
    <dgm:pt modelId="{2CCDB7AF-444D-4071-99E1-A42B8E405085}" type="parTrans" cxnId="{CD9C7EB1-E638-4C86-9072-FF5DA76A4CD6}">
      <dgm:prSet/>
      <dgm:spPr/>
      <dgm:t>
        <a:bodyPr/>
        <a:lstStyle/>
        <a:p>
          <a:endParaRPr lang="zh-TW" altLang="en-US"/>
        </a:p>
      </dgm:t>
    </dgm:pt>
    <dgm:pt modelId="{71A0085D-E40A-4459-8D34-0CC89DC4F8FF}" type="sibTrans" cxnId="{CD9C7EB1-E638-4C86-9072-FF5DA76A4CD6}">
      <dgm:prSet/>
      <dgm:spPr/>
      <dgm:t>
        <a:bodyPr/>
        <a:lstStyle/>
        <a:p>
          <a:endParaRPr lang="zh-TW" altLang="en-US"/>
        </a:p>
      </dgm:t>
    </dgm:pt>
    <dgm:pt modelId="{08794BD5-2B8B-4FC3-B40C-402109736ADA}" type="pres">
      <dgm:prSet presAssocID="{EE1BDC71-60E5-48A4-A1CC-4E2418740628}" presName="Name0" presStyleCnt="0">
        <dgm:presLayoutVars>
          <dgm:chMax val="7"/>
          <dgm:chPref val="7"/>
          <dgm:dir/>
        </dgm:presLayoutVars>
      </dgm:prSet>
      <dgm:spPr/>
      <dgm:t>
        <a:bodyPr/>
        <a:lstStyle/>
        <a:p>
          <a:endParaRPr lang="zh-TW" altLang="en-US"/>
        </a:p>
      </dgm:t>
    </dgm:pt>
    <dgm:pt modelId="{D2D2EFFA-6105-4D95-AD8A-BB6A9772D696}" type="pres">
      <dgm:prSet presAssocID="{EE1BDC71-60E5-48A4-A1CC-4E2418740628}" presName="Name1" presStyleCnt="0"/>
      <dgm:spPr/>
      <dgm:t>
        <a:bodyPr/>
        <a:lstStyle/>
        <a:p>
          <a:endParaRPr lang="zh-TW" altLang="en-US"/>
        </a:p>
      </dgm:t>
    </dgm:pt>
    <dgm:pt modelId="{8DDDF8C3-FF55-49EC-9A54-69EC0345E304}" type="pres">
      <dgm:prSet presAssocID="{EE1BDC71-60E5-48A4-A1CC-4E2418740628}" presName="cycle" presStyleCnt="0"/>
      <dgm:spPr/>
      <dgm:t>
        <a:bodyPr/>
        <a:lstStyle/>
        <a:p>
          <a:endParaRPr lang="zh-TW" altLang="en-US"/>
        </a:p>
      </dgm:t>
    </dgm:pt>
    <dgm:pt modelId="{5088F539-9BCB-41C9-8D95-FC4ACC8AAD5A}" type="pres">
      <dgm:prSet presAssocID="{EE1BDC71-60E5-48A4-A1CC-4E2418740628}" presName="srcNode" presStyleLbl="node1" presStyleIdx="0" presStyleCnt="3"/>
      <dgm:spPr/>
      <dgm:t>
        <a:bodyPr/>
        <a:lstStyle/>
        <a:p>
          <a:endParaRPr lang="zh-TW" altLang="en-US"/>
        </a:p>
      </dgm:t>
    </dgm:pt>
    <dgm:pt modelId="{D16736D0-84DD-42F5-86A8-2900BEA2BC13}" type="pres">
      <dgm:prSet presAssocID="{EE1BDC71-60E5-48A4-A1CC-4E2418740628}" presName="conn" presStyleLbl="parChTrans1D2" presStyleIdx="0" presStyleCnt="1"/>
      <dgm:spPr/>
      <dgm:t>
        <a:bodyPr/>
        <a:lstStyle/>
        <a:p>
          <a:endParaRPr lang="zh-TW" altLang="en-US"/>
        </a:p>
      </dgm:t>
    </dgm:pt>
    <dgm:pt modelId="{6BF70D8B-5727-41E1-A9F1-B22C706606FB}" type="pres">
      <dgm:prSet presAssocID="{EE1BDC71-60E5-48A4-A1CC-4E2418740628}" presName="extraNode" presStyleLbl="node1" presStyleIdx="0" presStyleCnt="3"/>
      <dgm:spPr/>
      <dgm:t>
        <a:bodyPr/>
        <a:lstStyle/>
        <a:p>
          <a:endParaRPr lang="zh-TW" altLang="en-US"/>
        </a:p>
      </dgm:t>
    </dgm:pt>
    <dgm:pt modelId="{4B075462-A86B-46F9-AC5F-79BC226604E1}" type="pres">
      <dgm:prSet presAssocID="{EE1BDC71-60E5-48A4-A1CC-4E2418740628}" presName="dstNode" presStyleLbl="node1" presStyleIdx="0" presStyleCnt="3"/>
      <dgm:spPr/>
      <dgm:t>
        <a:bodyPr/>
        <a:lstStyle/>
        <a:p>
          <a:endParaRPr lang="zh-TW" altLang="en-US"/>
        </a:p>
      </dgm:t>
    </dgm:pt>
    <dgm:pt modelId="{DFF4AD23-32A9-4AFB-A212-7074F1736A7F}" type="pres">
      <dgm:prSet presAssocID="{BA22A4BE-5BF5-4AA5-B5AD-5CF8054C1455}" presName="text_1" presStyleLbl="node1" presStyleIdx="0" presStyleCnt="3">
        <dgm:presLayoutVars>
          <dgm:bulletEnabled val="1"/>
        </dgm:presLayoutVars>
      </dgm:prSet>
      <dgm:spPr/>
      <dgm:t>
        <a:bodyPr/>
        <a:lstStyle/>
        <a:p>
          <a:endParaRPr lang="zh-TW" altLang="en-US"/>
        </a:p>
      </dgm:t>
    </dgm:pt>
    <dgm:pt modelId="{115AE354-D019-4BD5-899E-5BAD230FAA71}" type="pres">
      <dgm:prSet presAssocID="{BA22A4BE-5BF5-4AA5-B5AD-5CF8054C1455}" presName="accent_1" presStyleCnt="0"/>
      <dgm:spPr/>
      <dgm:t>
        <a:bodyPr/>
        <a:lstStyle/>
        <a:p>
          <a:endParaRPr lang="zh-TW" altLang="en-US"/>
        </a:p>
      </dgm:t>
    </dgm:pt>
    <dgm:pt modelId="{94279C75-ECBD-40D0-B252-087B1D7B6233}" type="pres">
      <dgm:prSet presAssocID="{BA22A4BE-5BF5-4AA5-B5AD-5CF8054C1455}" presName="accentRepeatNode" presStyleLbl="solidFgAcc1" presStyleIdx="0" presStyleCnt="3"/>
      <dgm:spPr/>
      <dgm:t>
        <a:bodyPr/>
        <a:lstStyle/>
        <a:p>
          <a:endParaRPr lang="zh-TW" altLang="en-US"/>
        </a:p>
      </dgm:t>
    </dgm:pt>
    <dgm:pt modelId="{A94040F8-0D54-442F-B8A5-F459594B8D1B}" type="pres">
      <dgm:prSet presAssocID="{C0AFE37B-CF43-48C0-B41B-47883C8FCF7D}" presName="text_2" presStyleLbl="node1" presStyleIdx="1" presStyleCnt="3">
        <dgm:presLayoutVars>
          <dgm:bulletEnabled val="1"/>
        </dgm:presLayoutVars>
      </dgm:prSet>
      <dgm:spPr/>
      <dgm:t>
        <a:bodyPr/>
        <a:lstStyle/>
        <a:p>
          <a:endParaRPr lang="zh-TW" altLang="en-US"/>
        </a:p>
      </dgm:t>
    </dgm:pt>
    <dgm:pt modelId="{AAD656EE-1D07-47A5-9D23-EB942E1E673F}" type="pres">
      <dgm:prSet presAssocID="{C0AFE37B-CF43-48C0-B41B-47883C8FCF7D}" presName="accent_2" presStyleCnt="0"/>
      <dgm:spPr/>
      <dgm:t>
        <a:bodyPr/>
        <a:lstStyle/>
        <a:p>
          <a:endParaRPr lang="zh-TW" altLang="en-US"/>
        </a:p>
      </dgm:t>
    </dgm:pt>
    <dgm:pt modelId="{716090D8-BD51-4F17-A810-0CA68465B20E}" type="pres">
      <dgm:prSet presAssocID="{C0AFE37B-CF43-48C0-B41B-47883C8FCF7D}" presName="accentRepeatNode" presStyleLbl="solidFgAcc1" presStyleIdx="1" presStyleCnt="3"/>
      <dgm:spPr/>
      <dgm:t>
        <a:bodyPr/>
        <a:lstStyle/>
        <a:p>
          <a:endParaRPr lang="zh-TW" altLang="en-US"/>
        </a:p>
      </dgm:t>
    </dgm:pt>
    <dgm:pt modelId="{22AC118A-9919-42A8-B22B-E99D9F6A9608}" type="pres">
      <dgm:prSet presAssocID="{5E271979-4BE1-4528-ABD2-57655C5F9CEE}" presName="text_3" presStyleLbl="node1" presStyleIdx="2" presStyleCnt="3" custScaleY="136360">
        <dgm:presLayoutVars>
          <dgm:bulletEnabled val="1"/>
        </dgm:presLayoutVars>
      </dgm:prSet>
      <dgm:spPr/>
      <dgm:t>
        <a:bodyPr/>
        <a:lstStyle/>
        <a:p>
          <a:endParaRPr lang="zh-TW" altLang="en-US"/>
        </a:p>
      </dgm:t>
    </dgm:pt>
    <dgm:pt modelId="{E226F84D-9BA5-4363-9446-4FB34CED389C}" type="pres">
      <dgm:prSet presAssocID="{5E271979-4BE1-4528-ABD2-57655C5F9CEE}" presName="accent_3" presStyleCnt="0"/>
      <dgm:spPr/>
      <dgm:t>
        <a:bodyPr/>
        <a:lstStyle/>
        <a:p>
          <a:endParaRPr lang="zh-TW" altLang="en-US"/>
        </a:p>
      </dgm:t>
    </dgm:pt>
    <dgm:pt modelId="{1C94BE33-5102-4F19-83A6-220C88F6990A}" type="pres">
      <dgm:prSet presAssocID="{5E271979-4BE1-4528-ABD2-57655C5F9CEE}" presName="accentRepeatNode" presStyleLbl="solidFgAcc1" presStyleIdx="2" presStyleCnt="3"/>
      <dgm:spPr/>
      <dgm:t>
        <a:bodyPr/>
        <a:lstStyle/>
        <a:p>
          <a:endParaRPr lang="zh-TW" altLang="en-US"/>
        </a:p>
      </dgm:t>
    </dgm:pt>
  </dgm:ptLst>
  <dgm:cxnLst>
    <dgm:cxn modelId="{13124230-6E6F-44C5-91E0-3C6A57CE03FD}" srcId="{EE1BDC71-60E5-48A4-A1CC-4E2418740628}" destId="{BA22A4BE-5BF5-4AA5-B5AD-5CF8054C1455}" srcOrd="0" destOrd="0" parTransId="{D4AC3AA3-8D5C-4925-9B68-E51138B11F3A}" sibTransId="{9667B0A1-0CE2-465F-9AE6-A496C61FF8B7}"/>
    <dgm:cxn modelId="{931EFA95-66B9-48B9-AC89-7BAF5EAA115B}" type="presOf" srcId="{BA22A4BE-5BF5-4AA5-B5AD-5CF8054C1455}" destId="{DFF4AD23-32A9-4AFB-A212-7074F1736A7F}" srcOrd="0" destOrd="0" presId="urn:microsoft.com/office/officeart/2008/layout/VerticalCurvedList"/>
    <dgm:cxn modelId="{26F21A5D-7632-4DCC-9690-9EBF5D12889C}" srcId="{EE1BDC71-60E5-48A4-A1CC-4E2418740628}" destId="{C0AFE37B-CF43-48C0-B41B-47883C8FCF7D}" srcOrd="1" destOrd="0" parTransId="{434FD9DA-4505-425F-B108-743C8F4EBF80}" sibTransId="{A44873BB-5A64-4059-8ED7-D6E6EE677CF8}"/>
    <dgm:cxn modelId="{B996BF7F-DE6D-42D4-92A9-56F10ECC1FF4}" type="presOf" srcId="{EE1BDC71-60E5-48A4-A1CC-4E2418740628}" destId="{08794BD5-2B8B-4FC3-B40C-402109736ADA}" srcOrd="0" destOrd="0" presId="urn:microsoft.com/office/officeart/2008/layout/VerticalCurvedList"/>
    <dgm:cxn modelId="{CD9C7EB1-E638-4C86-9072-FF5DA76A4CD6}" srcId="{EE1BDC71-60E5-48A4-A1CC-4E2418740628}" destId="{5E271979-4BE1-4528-ABD2-57655C5F9CEE}" srcOrd="2" destOrd="0" parTransId="{2CCDB7AF-444D-4071-99E1-A42B8E405085}" sibTransId="{71A0085D-E40A-4459-8D34-0CC89DC4F8FF}"/>
    <dgm:cxn modelId="{FC411DD0-E1AC-4460-8C40-5E7A6C547F04}" type="presOf" srcId="{5E271979-4BE1-4528-ABD2-57655C5F9CEE}" destId="{22AC118A-9919-42A8-B22B-E99D9F6A9608}" srcOrd="0" destOrd="0" presId="urn:microsoft.com/office/officeart/2008/layout/VerticalCurvedList"/>
    <dgm:cxn modelId="{3664EB8F-2C0C-4A68-9DF6-56D172C10DCA}" type="presOf" srcId="{C0AFE37B-CF43-48C0-B41B-47883C8FCF7D}" destId="{A94040F8-0D54-442F-B8A5-F459594B8D1B}" srcOrd="0" destOrd="0" presId="urn:microsoft.com/office/officeart/2008/layout/VerticalCurvedList"/>
    <dgm:cxn modelId="{7765E385-1BCB-42B5-B07F-F4C7763ACE80}" type="presOf" srcId="{9667B0A1-0CE2-465F-9AE6-A496C61FF8B7}" destId="{D16736D0-84DD-42F5-86A8-2900BEA2BC13}" srcOrd="0" destOrd="0" presId="urn:microsoft.com/office/officeart/2008/layout/VerticalCurvedList"/>
    <dgm:cxn modelId="{795473CE-9A8B-40CA-AFB4-E867B4588512}" type="presParOf" srcId="{08794BD5-2B8B-4FC3-B40C-402109736ADA}" destId="{D2D2EFFA-6105-4D95-AD8A-BB6A9772D696}" srcOrd="0" destOrd="0" presId="urn:microsoft.com/office/officeart/2008/layout/VerticalCurvedList"/>
    <dgm:cxn modelId="{6666DCC1-1A3B-43C0-98A6-2B3E2A70B3F5}" type="presParOf" srcId="{D2D2EFFA-6105-4D95-AD8A-BB6A9772D696}" destId="{8DDDF8C3-FF55-49EC-9A54-69EC0345E304}" srcOrd="0" destOrd="0" presId="urn:microsoft.com/office/officeart/2008/layout/VerticalCurvedList"/>
    <dgm:cxn modelId="{95D520CE-82C7-401E-B73C-1E11209E29BB}" type="presParOf" srcId="{8DDDF8C3-FF55-49EC-9A54-69EC0345E304}" destId="{5088F539-9BCB-41C9-8D95-FC4ACC8AAD5A}" srcOrd="0" destOrd="0" presId="urn:microsoft.com/office/officeart/2008/layout/VerticalCurvedList"/>
    <dgm:cxn modelId="{DC643DC2-65A6-4068-9B2F-8F66573C4D44}" type="presParOf" srcId="{8DDDF8C3-FF55-49EC-9A54-69EC0345E304}" destId="{D16736D0-84DD-42F5-86A8-2900BEA2BC13}" srcOrd="1" destOrd="0" presId="urn:microsoft.com/office/officeart/2008/layout/VerticalCurvedList"/>
    <dgm:cxn modelId="{02D3E98C-607C-4522-9D02-0C41F7A82C6F}" type="presParOf" srcId="{8DDDF8C3-FF55-49EC-9A54-69EC0345E304}" destId="{6BF70D8B-5727-41E1-A9F1-B22C706606FB}" srcOrd="2" destOrd="0" presId="urn:microsoft.com/office/officeart/2008/layout/VerticalCurvedList"/>
    <dgm:cxn modelId="{20DBA67D-68D7-4519-B547-ADCB5C36EDC9}" type="presParOf" srcId="{8DDDF8C3-FF55-49EC-9A54-69EC0345E304}" destId="{4B075462-A86B-46F9-AC5F-79BC226604E1}" srcOrd="3" destOrd="0" presId="urn:microsoft.com/office/officeart/2008/layout/VerticalCurvedList"/>
    <dgm:cxn modelId="{8F799B16-710D-4EFC-B526-2634B8637BF0}" type="presParOf" srcId="{D2D2EFFA-6105-4D95-AD8A-BB6A9772D696}" destId="{DFF4AD23-32A9-4AFB-A212-7074F1736A7F}" srcOrd="1" destOrd="0" presId="urn:microsoft.com/office/officeart/2008/layout/VerticalCurvedList"/>
    <dgm:cxn modelId="{71DD641C-3B5A-4109-B29D-49518FC5E4C3}" type="presParOf" srcId="{D2D2EFFA-6105-4D95-AD8A-BB6A9772D696}" destId="{115AE354-D019-4BD5-899E-5BAD230FAA71}" srcOrd="2" destOrd="0" presId="urn:microsoft.com/office/officeart/2008/layout/VerticalCurvedList"/>
    <dgm:cxn modelId="{A8789F37-94F4-46C9-A9CA-8E26838201FA}" type="presParOf" srcId="{115AE354-D019-4BD5-899E-5BAD230FAA71}" destId="{94279C75-ECBD-40D0-B252-087B1D7B6233}" srcOrd="0" destOrd="0" presId="urn:microsoft.com/office/officeart/2008/layout/VerticalCurvedList"/>
    <dgm:cxn modelId="{1F365C90-73FC-4C1F-99D5-80B4E7C1F1C3}" type="presParOf" srcId="{D2D2EFFA-6105-4D95-AD8A-BB6A9772D696}" destId="{A94040F8-0D54-442F-B8A5-F459594B8D1B}" srcOrd="3" destOrd="0" presId="urn:microsoft.com/office/officeart/2008/layout/VerticalCurvedList"/>
    <dgm:cxn modelId="{0AD15E99-A0AC-49A0-ADA5-1B98D06DFC8D}" type="presParOf" srcId="{D2D2EFFA-6105-4D95-AD8A-BB6A9772D696}" destId="{AAD656EE-1D07-47A5-9D23-EB942E1E673F}" srcOrd="4" destOrd="0" presId="urn:microsoft.com/office/officeart/2008/layout/VerticalCurvedList"/>
    <dgm:cxn modelId="{81059C7F-A84A-48AC-8733-F4A63E72F649}" type="presParOf" srcId="{AAD656EE-1D07-47A5-9D23-EB942E1E673F}" destId="{716090D8-BD51-4F17-A810-0CA68465B20E}" srcOrd="0" destOrd="0" presId="urn:microsoft.com/office/officeart/2008/layout/VerticalCurvedList"/>
    <dgm:cxn modelId="{2E284BF6-2195-4442-B3AC-81AC33C39FCF}" type="presParOf" srcId="{D2D2EFFA-6105-4D95-AD8A-BB6A9772D696}" destId="{22AC118A-9919-42A8-B22B-E99D9F6A9608}" srcOrd="5" destOrd="0" presId="urn:microsoft.com/office/officeart/2008/layout/VerticalCurvedList"/>
    <dgm:cxn modelId="{A3F3C08B-939C-40B3-A221-B772D902FF17}" type="presParOf" srcId="{D2D2EFFA-6105-4D95-AD8A-BB6A9772D696}" destId="{E226F84D-9BA5-4363-9446-4FB34CED389C}" srcOrd="6" destOrd="0" presId="urn:microsoft.com/office/officeart/2008/layout/VerticalCurvedList"/>
    <dgm:cxn modelId="{E5DAC735-C7A9-4CC2-AE0D-21E2C513D063}" type="presParOf" srcId="{E226F84D-9BA5-4363-9446-4FB34CED389C}" destId="{1C94BE33-5102-4F19-83A6-220C88F6990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custT="1"/>
      <dgm:spPr/>
      <dgm:t>
        <a:bodyPr/>
        <a:lstStyle/>
        <a:p>
          <a:r>
            <a:rPr lang="zh-TW" altLang="en-US" sz="2300" b="1" dirty="0" smtClean="0">
              <a:latin typeface="微軟正黑體" pitchFamily="34" charset="-120"/>
              <a:ea typeface="微軟正黑體" pitchFamily="34" charset="-120"/>
            </a:rPr>
            <a:t>    </a:t>
          </a:r>
          <a:r>
            <a:rPr lang="zh-TW" altLang="en-US" sz="2300" b="1" dirty="0" smtClean="0">
              <a:solidFill>
                <a:srgbClr val="00B0F0"/>
              </a:solidFill>
              <a:latin typeface="微軟正黑體" pitchFamily="34" charset="-120"/>
              <a:ea typeface="微軟正黑體" pitchFamily="34" charset="-120"/>
            </a:rPr>
            <a:t>原就讀學區未設置適性群別或</a:t>
          </a:r>
          <a:r>
            <a:rPr lang="zh-TW" altLang="en-US" sz="3600" b="1" dirty="0" smtClean="0">
              <a:solidFill>
                <a:srgbClr val="00B0F0"/>
              </a:solidFill>
              <a:latin typeface="微軟正黑體" pitchFamily="34" charset="-120"/>
              <a:ea typeface="微軟正黑體" pitchFamily="34" charset="-120"/>
            </a:rPr>
            <a:t>產業特殊類科</a:t>
          </a:r>
          <a:endParaRPr lang="zh-TW" altLang="en-US" sz="3600" b="1" dirty="0">
            <a:solidFill>
              <a:srgbClr val="00B0F0"/>
            </a:solidFill>
            <a:latin typeface="微軟正黑體" pitchFamily="34" charset="-120"/>
            <a:ea typeface="微軟正黑體" pitchFamily="34" charset="-120"/>
          </a:endParaRP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dgm:t>
        <a:bodyPr/>
        <a:lstStyle/>
        <a:p>
          <a:endParaRPr lang="zh-TW" altLang="en-US" b="1">
            <a:latin typeface="微軟正黑體" pitchFamily="34" charset="-120"/>
            <a:ea typeface="微軟正黑體" pitchFamily="34" charset="-120"/>
          </a:endParaRPr>
        </a:p>
      </dgm:t>
    </dgm:pt>
    <dgm:pt modelId="{AAEA369D-0E0E-4901-AEF7-AE0FABEEDC69}">
      <dgm:prSet phldrT="[文字]" custT="1"/>
      <dgm:spPr/>
      <dgm:t>
        <a:bodyPr/>
        <a:lstStyle/>
        <a:p>
          <a:r>
            <a:rPr lang="zh-TW" altLang="en-US" sz="3600" b="1" dirty="0" smtClean="0">
              <a:solidFill>
                <a:srgbClr val="FFFF00"/>
              </a:solidFill>
              <a:latin typeface="微軟正黑體" pitchFamily="34" charset="-120"/>
              <a:ea typeface="微軟正黑體" pitchFamily="34" charset="-120"/>
            </a:rPr>
            <a:t>因搬家遷徙至本區居住者</a:t>
          </a:r>
          <a:endParaRPr lang="zh-TW" altLang="en-US" sz="3600" b="1" dirty="0">
            <a:solidFill>
              <a:srgbClr val="FFFF00"/>
            </a:solidFill>
            <a:latin typeface="微軟正黑體" pitchFamily="34" charset="-120"/>
            <a:ea typeface="微軟正黑體" pitchFamily="34" charset="-120"/>
          </a:endParaRP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dgm:t>
        <a:bodyPr/>
        <a:lstStyle/>
        <a:p>
          <a:r>
            <a:rPr lang="zh-TW" altLang="en-US" b="1" dirty="0" smtClean="0">
              <a:solidFill>
                <a:srgbClr val="FF0000"/>
              </a:solidFill>
              <a:latin typeface="微軟正黑體" pitchFamily="34" charset="-120"/>
              <a:ea typeface="微軟正黑體" pitchFamily="34" charset="-120"/>
            </a:rPr>
            <a:t>跨區學生申請返回本區戶籍所在地就讀</a:t>
          </a:r>
          <a:endParaRPr lang="zh-TW" altLang="en-US" b="1" dirty="0">
            <a:solidFill>
              <a:srgbClr val="FF0000"/>
            </a:solidFill>
            <a:latin typeface="微軟正黑體" pitchFamily="34" charset="-120"/>
            <a:ea typeface="微軟正黑體" pitchFamily="34" charset="-120"/>
          </a:endParaRP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dgm:t>
        <a:bodyPr/>
        <a:lstStyle/>
        <a:p>
          <a:r>
            <a:rPr lang="zh-TW" altLang="en-US" b="1" dirty="0" smtClean="0">
              <a:solidFill>
                <a:srgbClr val="002060"/>
              </a:solidFill>
              <a:latin typeface="微軟正黑體" pitchFamily="34" charset="-120"/>
              <a:ea typeface="微軟正黑體" pitchFamily="34" charset="-120"/>
            </a:rPr>
            <a:t>台商子女學校或海外返國就讀</a:t>
          </a:r>
          <a:endParaRPr lang="zh-TW" altLang="en-US" b="1" dirty="0">
            <a:solidFill>
              <a:srgbClr val="002060"/>
            </a:solidFill>
            <a:latin typeface="微軟正黑體" pitchFamily="34" charset="-120"/>
            <a:ea typeface="微軟正黑體" pitchFamily="34" charset="-120"/>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dgm:t>
        <a:bodyPr/>
        <a:lstStyle/>
        <a:p>
          <a:r>
            <a:rPr lang="zh-TW" altLang="en-US" b="1" dirty="0" smtClean="0">
              <a:solidFill>
                <a:srgbClr val="7030A0"/>
              </a:solidFill>
              <a:latin typeface="微軟正黑體" pitchFamily="34" charset="-120"/>
              <a:ea typeface="微軟正黑體" pitchFamily="34" charset="-120"/>
            </a:rPr>
            <a:t>其他特殊原因</a:t>
          </a:r>
          <a:endParaRPr lang="zh-TW" altLang="en-US" b="1" dirty="0">
            <a:solidFill>
              <a:srgbClr val="7030A0"/>
            </a:solidFill>
            <a:latin typeface="微軟正黑體" pitchFamily="34" charset="-120"/>
            <a:ea typeface="微軟正黑體" pitchFamily="34" charset="-120"/>
          </a:endParaRP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t>
        <a:bodyPr/>
        <a:lstStyle/>
        <a:p>
          <a:endParaRPr lang="zh-TW" altLang="en-US"/>
        </a:p>
      </dgm:t>
    </dgm:pt>
    <dgm:pt modelId="{27425C58-1CE4-48FE-8709-AF0EA22D1C74}" type="pres">
      <dgm:prSet presAssocID="{BA7EEF56-AF01-482D-8897-03805D42A5F0}" presName="cycle" presStyleCnt="0"/>
      <dgm:spPr/>
      <dgm:t>
        <a:bodyPr/>
        <a:lstStyle/>
        <a:p>
          <a:endParaRPr lang="zh-TW" altLang="en-US"/>
        </a:p>
      </dgm:t>
    </dgm:pt>
    <dgm:pt modelId="{B0293681-D7C8-4846-9D93-348F4CF2A018}" type="pres">
      <dgm:prSet presAssocID="{BA7EEF56-AF01-482D-8897-03805D42A5F0}" presName="srcNode" presStyleLbl="node1" presStyleIdx="0" presStyleCnt="5"/>
      <dgm:spPr/>
      <dgm:t>
        <a:bodyPr/>
        <a:lstStyle/>
        <a:p>
          <a:endParaRPr lang="zh-TW" altLang="en-US"/>
        </a:p>
      </dgm:t>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t>
        <a:bodyPr/>
        <a:lstStyle/>
        <a:p>
          <a:endParaRPr lang="zh-TW" altLang="en-US"/>
        </a:p>
      </dgm:t>
    </dgm:pt>
    <dgm:pt modelId="{92766C3A-1B80-4366-92B4-450C7B381070}" type="pres">
      <dgm:prSet presAssocID="{BA7EEF56-AF01-482D-8897-03805D42A5F0}" presName="dstNode" presStyleLbl="node1" presStyleIdx="0" presStyleCnt="5"/>
      <dgm:spPr/>
      <dgm:t>
        <a:bodyPr/>
        <a:lstStyle/>
        <a:p>
          <a:endParaRPr lang="zh-TW" altLang="en-US"/>
        </a:p>
      </dgm:t>
    </dgm:pt>
    <dgm:pt modelId="{87C32EE2-572F-4BE5-8A0C-937DB636B144}" type="pres">
      <dgm:prSet presAssocID="{FD86508D-C749-46BE-9C0B-252E0A03175B}" presName="text_1" presStyleLbl="node1" presStyleIdx="0" presStyleCnt="5" custScaleX="106160" custLinFactNeighborX="8007" custLinFactNeighborY="6843">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t>
        <a:bodyPr/>
        <a:lstStyle/>
        <a:p>
          <a:endParaRPr lang="zh-TW" altLang="en-US"/>
        </a:p>
      </dgm:t>
    </dgm:pt>
    <dgm:pt modelId="{F86C117C-AAE0-48D2-843F-93FA4FFFAFCD}" type="pres">
      <dgm:prSet presAssocID="{FD86508D-C749-46BE-9C0B-252E0A03175B}" presName="accentRepeatNode" presStyleLbl="solidFgAcc1" presStyleIdx="0" presStyleCnt="5" custLinFactNeighborX="-1825"/>
      <dgm:spPr/>
      <dgm:t>
        <a:bodyPr/>
        <a:lstStyle/>
        <a:p>
          <a:endParaRPr lang="zh-TW" altLang="en-US"/>
        </a:p>
      </dgm:t>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t>
        <a:bodyPr/>
        <a:lstStyle/>
        <a:p>
          <a:endParaRPr lang="zh-TW" altLang="en-US"/>
        </a:p>
      </dgm:t>
    </dgm:pt>
    <dgm:pt modelId="{205BFE64-89B3-4879-8DA6-087207728515}" type="pres">
      <dgm:prSet presAssocID="{AAEA369D-0E0E-4901-AEF7-AE0FABEEDC69}" presName="accentRepeatNode" presStyleLbl="solidFgAcc1" presStyleIdx="1" presStyleCnt="5"/>
      <dgm:spPr/>
      <dgm:t>
        <a:bodyPr/>
        <a:lstStyle/>
        <a:p>
          <a:endParaRPr lang="zh-TW" altLang="en-US"/>
        </a:p>
      </dgm:t>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t>
        <a:bodyPr/>
        <a:lstStyle/>
        <a:p>
          <a:endParaRPr lang="zh-TW" altLang="en-US"/>
        </a:p>
      </dgm:t>
    </dgm:pt>
    <dgm:pt modelId="{5B008F7F-FB57-4E27-91DE-4C6153DD672E}" type="pres">
      <dgm:prSet presAssocID="{353A6386-A744-4B00-8851-DC63F0946C8F}" presName="accentRepeatNode" presStyleLbl="solidFgAcc1" presStyleIdx="2" presStyleCnt="5"/>
      <dgm:spPr/>
      <dgm:t>
        <a:bodyPr/>
        <a:lstStyle/>
        <a:p>
          <a:endParaRPr lang="zh-TW" altLang="en-US"/>
        </a:p>
      </dgm:t>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t>
        <a:bodyPr/>
        <a:lstStyle/>
        <a:p>
          <a:endParaRPr lang="zh-TW" altLang="en-US"/>
        </a:p>
      </dgm:t>
    </dgm:pt>
    <dgm:pt modelId="{5A4A8DDD-51A4-4AFB-8689-F8BDCA08A075}" type="pres">
      <dgm:prSet presAssocID="{F31FF26B-48A7-4546-A3CC-EE8BAA38DDE9}" presName="accentRepeatNode" presStyleLbl="solidFgAcc1" presStyleIdx="3" presStyleCnt="5"/>
      <dgm:spPr/>
      <dgm:t>
        <a:bodyPr/>
        <a:lstStyle/>
        <a:p>
          <a:endParaRPr lang="zh-TW" altLang="en-US"/>
        </a:p>
      </dgm:t>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t>
        <a:bodyPr/>
        <a:lstStyle/>
        <a:p>
          <a:endParaRPr lang="zh-TW" altLang="en-US"/>
        </a:p>
      </dgm:t>
    </dgm:pt>
    <dgm:pt modelId="{E2F369BC-B8E5-43AC-98C5-00BD2BCA4FFB}" type="pres">
      <dgm:prSet presAssocID="{23DE841E-1F55-42CA-8FE3-6641073BF411}" presName="accentRepeatNode" presStyleLbl="solidFgAcc1" presStyleIdx="4" presStyleCnt="5"/>
      <dgm:spPr/>
      <dgm:t>
        <a:bodyPr/>
        <a:lstStyle/>
        <a:p>
          <a:endParaRPr lang="zh-TW" altLang="en-US"/>
        </a:p>
      </dgm:t>
    </dgm:pt>
  </dgm:ptLst>
  <dgm:cxnLst>
    <dgm:cxn modelId="{8549F30B-5907-4DDD-8AE1-F242D1659A26}" type="presOf" srcId="{23DE841E-1F55-42CA-8FE3-6641073BF411}" destId="{382CD61E-7CD0-4883-BE6D-7B88BD103B18}" srcOrd="0" destOrd="0" presId="urn:microsoft.com/office/officeart/2008/layout/VerticalCurvedList"/>
    <dgm:cxn modelId="{E10471CC-FC55-4243-BC6A-F038772703CF}" srcId="{BA7EEF56-AF01-482D-8897-03805D42A5F0}" destId="{AAEA369D-0E0E-4901-AEF7-AE0FABEEDC69}" srcOrd="1" destOrd="0" parTransId="{9906F1E7-BC4F-4DDC-AB86-45F57F2515ED}" sibTransId="{7D0EB60E-B984-4F4E-B45C-3725F90C299C}"/>
    <dgm:cxn modelId="{242832C3-6B21-48A7-AB69-24E84B7E571D}" type="presOf" srcId="{FD86508D-C749-46BE-9C0B-252E0A03175B}" destId="{87C32EE2-572F-4BE5-8A0C-937DB636B144}"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41894C5C-D3B7-41F1-A541-CCADC6BC423C}" type="presOf" srcId="{BA7EEF56-AF01-482D-8897-03805D42A5F0}" destId="{C456F6BB-C661-4D40-8BB4-C33A27D08A39}"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6460C538-2CD3-4F77-A432-66DA8B00B7CC}" type="presOf" srcId="{AAEA369D-0E0E-4901-AEF7-AE0FABEEDC69}" destId="{E9EB7000-EEF1-41C1-A9AF-46DE3ABA9938}"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47FB0F8F-D251-48BA-ADE3-4F1ED0CB1DD2}" srcId="{BA7EEF56-AF01-482D-8897-03805D42A5F0}" destId="{FD86508D-C749-46BE-9C0B-252E0A03175B}" srcOrd="0" destOrd="0" parTransId="{48531431-C640-48EC-9BBD-61F2004D7B4E}" sibTransId="{451A33EE-0F18-45FA-A84E-F89B16632175}"/>
    <dgm:cxn modelId="{AC56BDC4-9FCA-446F-A3F1-44B52FDCBFF4}" type="presOf" srcId="{451A33EE-0F18-45FA-A84E-F89B16632175}" destId="{C848A82E-AB00-4DFB-8002-DA6488437830}" srcOrd="0" destOrd="0" presId="urn:microsoft.com/office/officeart/2008/layout/VerticalCurvedList"/>
    <dgm:cxn modelId="{C07C32BA-6930-4F46-8DED-732A149DB6A7}" type="presOf" srcId="{353A6386-A744-4B00-8851-DC63F0946C8F}" destId="{E4FF4302-3C06-4B82-AB1B-4AE28D155572}" srcOrd="0" destOrd="0" presId="urn:microsoft.com/office/officeart/2008/layout/VerticalCurvedList"/>
    <dgm:cxn modelId="{F8F01A7C-FF2B-4D91-9C97-840469E0FE08}" type="presOf" srcId="{F31FF26B-48A7-4546-A3CC-EE8BAA38DDE9}" destId="{CDB21CEF-4B40-4F7A-80A9-601EA1ECCBB0}" srcOrd="0" destOrd="0" presId="urn:microsoft.com/office/officeart/2008/layout/VerticalCurvedList"/>
    <dgm:cxn modelId="{CE576536-9C7B-4312-8B83-E58244598351}" type="presParOf" srcId="{C456F6BB-C661-4D40-8BB4-C33A27D08A39}" destId="{6FEB6BE4-AA9B-4DFF-974D-4A3773B99717}" srcOrd="0" destOrd="0" presId="urn:microsoft.com/office/officeart/2008/layout/VerticalCurvedList"/>
    <dgm:cxn modelId="{B0466A09-5AC7-440D-A723-1F1F3FF376F8}" type="presParOf" srcId="{6FEB6BE4-AA9B-4DFF-974D-4A3773B99717}" destId="{27425C58-1CE4-48FE-8709-AF0EA22D1C74}" srcOrd="0" destOrd="0" presId="urn:microsoft.com/office/officeart/2008/layout/VerticalCurvedList"/>
    <dgm:cxn modelId="{AD50279D-C092-414D-8A24-80A985A083DA}" type="presParOf" srcId="{27425C58-1CE4-48FE-8709-AF0EA22D1C74}" destId="{B0293681-D7C8-4846-9D93-348F4CF2A018}" srcOrd="0" destOrd="0" presId="urn:microsoft.com/office/officeart/2008/layout/VerticalCurvedList"/>
    <dgm:cxn modelId="{A5CE7C76-3AF8-40F3-A6E2-1D581FF1D1D3}" type="presParOf" srcId="{27425C58-1CE4-48FE-8709-AF0EA22D1C74}" destId="{C848A82E-AB00-4DFB-8002-DA6488437830}" srcOrd="1" destOrd="0" presId="urn:microsoft.com/office/officeart/2008/layout/VerticalCurvedList"/>
    <dgm:cxn modelId="{6C1ABAFF-DFFC-4D36-9B51-EBCF211EA17D}" type="presParOf" srcId="{27425C58-1CE4-48FE-8709-AF0EA22D1C74}" destId="{F0C6216E-3EB7-45F9-A99C-A6D8F768FFE4}" srcOrd="2" destOrd="0" presId="urn:microsoft.com/office/officeart/2008/layout/VerticalCurvedList"/>
    <dgm:cxn modelId="{C46350B6-0EA3-4CA6-B81A-455585FA74E6}" type="presParOf" srcId="{27425C58-1CE4-48FE-8709-AF0EA22D1C74}" destId="{92766C3A-1B80-4366-92B4-450C7B381070}" srcOrd="3" destOrd="0" presId="urn:microsoft.com/office/officeart/2008/layout/VerticalCurvedList"/>
    <dgm:cxn modelId="{66C3B0D8-E318-44FB-A112-F3B46F6118B7}" type="presParOf" srcId="{6FEB6BE4-AA9B-4DFF-974D-4A3773B99717}" destId="{87C32EE2-572F-4BE5-8A0C-937DB636B144}" srcOrd="1" destOrd="0" presId="urn:microsoft.com/office/officeart/2008/layout/VerticalCurvedList"/>
    <dgm:cxn modelId="{19BBE9D5-E9D9-4CC5-894B-9DD6C3228252}" type="presParOf" srcId="{6FEB6BE4-AA9B-4DFF-974D-4A3773B99717}" destId="{E583E0BE-2B7F-473F-8D75-0594A505B486}" srcOrd="2" destOrd="0" presId="urn:microsoft.com/office/officeart/2008/layout/VerticalCurvedList"/>
    <dgm:cxn modelId="{DFA5B283-28F7-461B-BC1F-A020BF4BA4A5}" type="presParOf" srcId="{E583E0BE-2B7F-473F-8D75-0594A505B486}" destId="{F86C117C-AAE0-48D2-843F-93FA4FFFAFCD}" srcOrd="0" destOrd="0" presId="urn:microsoft.com/office/officeart/2008/layout/VerticalCurvedList"/>
    <dgm:cxn modelId="{C6A81D19-A046-4A5B-B106-839EF83A2B09}" type="presParOf" srcId="{6FEB6BE4-AA9B-4DFF-974D-4A3773B99717}" destId="{E9EB7000-EEF1-41C1-A9AF-46DE3ABA9938}" srcOrd="3" destOrd="0" presId="urn:microsoft.com/office/officeart/2008/layout/VerticalCurvedList"/>
    <dgm:cxn modelId="{4965F554-5378-4D84-98B9-EDA67485013D}" type="presParOf" srcId="{6FEB6BE4-AA9B-4DFF-974D-4A3773B99717}" destId="{4E123BE5-6808-481A-8057-E071E3954EAE}" srcOrd="4" destOrd="0" presId="urn:microsoft.com/office/officeart/2008/layout/VerticalCurvedList"/>
    <dgm:cxn modelId="{39020E65-AE59-45BE-9FF7-CACCD1021551}" type="presParOf" srcId="{4E123BE5-6808-481A-8057-E071E3954EAE}" destId="{205BFE64-89B3-4879-8DA6-087207728515}" srcOrd="0" destOrd="0" presId="urn:microsoft.com/office/officeart/2008/layout/VerticalCurvedList"/>
    <dgm:cxn modelId="{AAF08EB2-C5E7-417B-B5BD-8373802C84EB}" type="presParOf" srcId="{6FEB6BE4-AA9B-4DFF-974D-4A3773B99717}" destId="{E4FF4302-3C06-4B82-AB1B-4AE28D155572}" srcOrd="5" destOrd="0" presId="urn:microsoft.com/office/officeart/2008/layout/VerticalCurvedList"/>
    <dgm:cxn modelId="{8A6C431E-C5E2-468D-AC89-0E238D3CD38E}" type="presParOf" srcId="{6FEB6BE4-AA9B-4DFF-974D-4A3773B99717}" destId="{1F6B5742-B79B-4869-BD82-D667794F87E2}" srcOrd="6" destOrd="0" presId="urn:microsoft.com/office/officeart/2008/layout/VerticalCurvedList"/>
    <dgm:cxn modelId="{93D8BF34-C513-4738-BAEA-8DC6EE885BEB}" type="presParOf" srcId="{1F6B5742-B79B-4869-BD82-D667794F87E2}" destId="{5B008F7F-FB57-4E27-91DE-4C6153DD672E}" srcOrd="0" destOrd="0" presId="urn:microsoft.com/office/officeart/2008/layout/VerticalCurvedList"/>
    <dgm:cxn modelId="{A5DFAF12-3883-4842-9AE7-04323F5FFD4A}" type="presParOf" srcId="{6FEB6BE4-AA9B-4DFF-974D-4A3773B99717}" destId="{CDB21CEF-4B40-4F7A-80A9-601EA1ECCBB0}" srcOrd="7" destOrd="0" presId="urn:microsoft.com/office/officeart/2008/layout/VerticalCurvedList"/>
    <dgm:cxn modelId="{85160F17-315E-469E-ABC9-1A8643FB8836}" type="presParOf" srcId="{6FEB6BE4-AA9B-4DFF-974D-4A3773B99717}" destId="{275BC219-91CF-4D3D-8827-D08A0F7893AD}" srcOrd="8" destOrd="0" presId="urn:microsoft.com/office/officeart/2008/layout/VerticalCurvedList"/>
    <dgm:cxn modelId="{9DF44025-4FB1-4CD1-B09B-E25CCA983F75}" type="presParOf" srcId="{275BC219-91CF-4D3D-8827-D08A0F7893AD}" destId="{5A4A8DDD-51A4-4AFB-8689-F8BDCA08A075}" srcOrd="0" destOrd="0" presId="urn:microsoft.com/office/officeart/2008/layout/VerticalCurvedList"/>
    <dgm:cxn modelId="{FEC3ACD0-087F-4599-B63B-5DBCBBF54871}" type="presParOf" srcId="{6FEB6BE4-AA9B-4DFF-974D-4A3773B99717}" destId="{382CD61E-7CD0-4883-BE6D-7B88BD103B18}" srcOrd="9" destOrd="0" presId="urn:microsoft.com/office/officeart/2008/layout/VerticalCurvedList"/>
    <dgm:cxn modelId="{28FF1FEA-7B28-4EF6-9C99-F7029268318E}" type="presParOf" srcId="{6FEB6BE4-AA9B-4DFF-974D-4A3773B99717}" destId="{B877E391-6057-46B7-9EC7-F84199AD831C}" srcOrd="10" destOrd="0" presId="urn:microsoft.com/office/officeart/2008/layout/VerticalCurvedList"/>
    <dgm:cxn modelId="{B2AF19DE-D0CD-46CD-B1F4-85850AC27A5C}"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C18FBF-3FF5-4C16-97CF-AF03740D7AB6}" type="doc">
      <dgm:prSet loTypeId="urn:microsoft.com/office/officeart/2009/layout/CircleArrowProcess" loCatId="process" qsTypeId="urn:microsoft.com/office/officeart/2005/8/quickstyle/simple4" qsCatId="simple" csTypeId="urn:microsoft.com/office/officeart/2005/8/colors/colorful1" csCatId="colorful" phldr="1"/>
      <dgm:spPr/>
      <dgm:t>
        <a:bodyPr/>
        <a:lstStyle/>
        <a:p>
          <a:endParaRPr lang="zh-TW"/>
        </a:p>
      </dgm:t>
    </dgm:pt>
    <dgm:pt modelId="{B4F1B46E-22B2-4721-950C-8704487586DC}">
      <dgm:prSet phldrT="[文字]"/>
      <dgm:spPr/>
      <dgm:t>
        <a:bodyPr/>
        <a:lstStyle/>
        <a:p>
          <a:r>
            <a:rPr lang="zh-TW" b="1" dirty="0"/>
            <a:t>步驟 </a:t>
          </a:r>
          <a:r>
            <a:rPr lang="zh-TW" b="1" dirty="0" smtClean="0"/>
            <a:t>1 </a:t>
          </a:r>
          <a:r>
            <a:rPr lang="zh-TW" altLang="en-US" b="1" dirty="0" smtClean="0">
              <a:solidFill>
                <a:srgbClr val="FF0000"/>
              </a:solidFill>
            </a:rPr>
            <a:t>登入</a:t>
          </a:r>
          <a:endParaRPr lang="zh-TW" b="1" dirty="0">
            <a:solidFill>
              <a:srgbClr val="FF0000"/>
            </a:solidFill>
          </a:endParaRPr>
        </a:p>
      </dgm:t>
    </dgm:pt>
    <dgm:pt modelId="{E8A66543-CC4D-4785-A93E-5B125E09F826}" type="parTrans" cxnId="{2C8317B2-2EBB-4589-86EA-C77B3B6E81AA}">
      <dgm:prSet/>
      <dgm:spPr/>
      <dgm:t>
        <a:bodyPr/>
        <a:lstStyle/>
        <a:p>
          <a:endParaRPr lang="zh-TW"/>
        </a:p>
      </dgm:t>
    </dgm:pt>
    <dgm:pt modelId="{A7E2530A-34E2-4E9F-BC78-8920BA140C41}" type="sibTrans" cxnId="{2C8317B2-2EBB-4589-86EA-C77B3B6E81AA}">
      <dgm:prSet/>
      <dgm:spPr/>
      <dgm:t>
        <a:bodyPr/>
        <a:lstStyle/>
        <a:p>
          <a:endParaRPr lang="zh-TW"/>
        </a:p>
      </dgm:t>
    </dgm:pt>
    <dgm:pt modelId="{9D72CDD3-5859-43DB-BD75-0C3C30E3DE62}">
      <dgm:prSet phldrT="[文字]" custT="1"/>
      <dgm:spPr/>
      <dgm:t>
        <a:bodyPr/>
        <a:lstStyle/>
        <a:p>
          <a:r>
            <a:rPr lang="zh-TW" altLang="en-US" sz="1200" dirty="0" smtClean="0"/>
            <a:t>已報名會考</a:t>
          </a:r>
          <a:r>
            <a:rPr lang="en-US" altLang="zh-TW" sz="1200" dirty="0" smtClean="0"/>
            <a:t/>
          </a:r>
          <a:br>
            <a:rPr lang="en-US" altLang="zh-TW" sz="1200" dirty="0" smtClean="0"/>
          </a:br>
          <a:r>
            <a:rPr lang="zh-TW" altLang="en-US" sz="1200" dirty="0" smtClean="0">
              <a:solidFill>
                <a:srgbClr val="FF0000"/>
              </a:solidFill>
            </a:rPr>
            <a:t>帳號：准考證號</a:t>
          </a:r>
          <a:r>
            <a:rPr lang="en-US" altLang="zh-TW" sz="1200" dirty="0" smtClean="0">
              <a:solidFill>
                <a:srgbClr val="FF0000"/>
              </a:solidFill>
            </a:rPr>
            <a:t/>
          </a:r>
          <a:br>
            <a:rPr lang="en-US" altLang="zh-TW" sz="1200" dirty="0" smtClean="0">
              <a:solidFill>
                <a:srgbClr val="FF0000"/>
              </a:solidFill>
            </a:rPr>
          </a:br>
          <a:r>
            <a:rPr lang="zh-TW" altLang="en-US" sz="1200" dirty="0" smtClean="0">
              <a:solidFill>
                <a:srgbClr val="FF0000"/>
              </a:solidFill>
            </a:rPr>
            <a:t>密碼：出生年月日（首次強制變更）</a:t>
          </a:r>
          <a:endParaRPr lang="zh-TW" altLang="en-US" sz="1200" dirty="0">
            <a:solidFill>
              <a:srgbClr val="FF0000"/>
            </a:solidFill>
          </a:endParaRPr>
        </a:p>
      </dgm:t>
    </dgm:pt>
    <dgm:pt modelId="{1D5B1F83-33A7-4298-BC11-2B1252AFAEA5}" type="parTrans" cxnId="{DDB5AD9A-40B0-48EF-AF2C-8CCDA330F7FE}">
      <dgm:prSet/>
      <dgm:spPr/>
      <dgm:t>
        <a:bodyPr/>
        <a:lstStyle/>
        <a:p>
          <a:endParaRPr lang="zh-TW"/>
        </a:p>
      </dgm:t>
    </dgm:pt>
    <dgm:pt modelId="{15E25BD4-1EBF-43C2-8885-DBF66B8429E1}" type="sibTrans" cxnId="{DDB5AD9A-40B0-48EF-AF2C-8CCDA330F7FE}">
      <dgm:prSet/>
      <dgm:spPr/>
      <dgm:t>
        <a:bodyPr/>
        <a:lstStyle/>
        <a:p>
          <a:endParaRPr lang="zh-TW"/>
        </a:p>
      </dgm:t>
    </dgm:pt>
    <dgm:pt modelId="{7CB6360B-4022-4E96-922B-A12DE0E2A39F}">
      <dgm:prSet phldrT="[文字]" custT="1"/>
      <dgm:spPr/>
      <dgm:t>
        <a:bodyPr/>
        <a:lstStyle/>
        <a:p>
          <a:r>
            <a:rPr lang="zh-TW" altLang="en-US" sz="1200" dirty="0" smtClean="0"/>
            <a:t>未報名會考</a:t>
          </a:r>
          <a:r>
            <a:rPr lang="en-US" altLang="zh-TW" sz="1200" dirty="0" smtClean="0"/>
            <a:t/>
          </a:r>
          <a:br>
            <a:rPr lang="en-US" altLang="zh-TW" sz="1200" dirty="0" smtClean="0"/>
          </a:br>
          <a:r>
            <a:rPr lang="zh-TW" altLang="en-US" sz="1200" dirty="0" smtClean="0">
              <a:solidFill>
                <a:srgbClr val="FF0000"/>
              </a:solidFill>
            </a:rPr>
            <a:t>帳號：身分證統一編號（可允許居留證、護照，需確實填寫有效證號。）</a:t>
          </a:r>
          <a:r>
            <a:rPr lang="en-US" altLang="zh-TW" sz="1200" dirty="0" smtClean="0">
              <a:solidFill>
                <a:srgbClr val="FF0000"/>
              </a:solidFill>
            </a:rPr>
            <a:t/>
          </a:r>
          <a:br>
            <a:rPr lang="en-US" altLang="zh-TW" sz="1200" dirty="0" smtClean="0">
              <a:solidFill>
                <a:srgbClr val="FF0000"/>
              </a:solidFill>
            </a:rPr>
          </a:br>
          <a:r>
            <a:rPr lang="zh-TW" altLang="en-US" sz="1200" dirty="0" smtClean="0">
              <a:solidFill>
                <a:srgbClr val="FF0000"/>
              </a:solidFill>
            </a:rPr>
            <a:t>密碼：自行設定</a:t>
          </a:r>
          <a:endParaRPr lang="zh-TW" sz="1200" dirty="0">
            <a:solidFill>
              <a:srgbClr val="FF0000"/>
            </a:solidFill>
          </a:endParaRPr>
        </a:p>
      </dgm:t>
    </dgm:pt>
    <dgm:pt modelId="{44B2858F-607B-47DF-B44B-EA7D73FDC9F2}" type="parTrans" cxnId="{CD5EFFB3-C9FD-4DAC-8D97-0C2FB02B380B}">
      <dgm:prSet/>
      <dgm:spPr/>
      <dgm:t>
        <a:bodyPr/>
        <a:lstStyle/>
        <a:p>
          <a:endParaRPr lang="zh-TW"/>
        </a:p>
      </dgm:t>
    </dgm:pt>
    <dgm:pt modelId="{B35ED9D1-2A17-4034-8D08-4945CA54F6C9}" type="sibTrans" cxnId="{CD5EFFB3-C9FD-4DAC-8D97-0C2FB02B380B}">
      <dgm:prSet/>
      <dgm:spPr/>
      <dgm:t>
        <a:bodyPr/>
        <a:lstStyle/>
        <a:p>
          <a:endParaRPr lang="zh-TW"/>
        </a:p>
      </dgm:t>
    </dgm:pt>
    <dgm:pt modelId="{F2881FB1-6580-4F21-A283-BFAA6F91D5D2}">
      <dgm:prSet phldrT="[文字]"/>
      <dgm:spPr/>
      <dgm:t>
        <a:bodyPr/>
        <a:lstStyle/>
        <a:p>
          <a:r>
            <a:rPr lang="zh-TW" b="1" dirty="0"/>
            <a:t>步驟 </a:t>
          </a:r>
          <a:r>
            <a:rPr lang="zh-TW" b="1" dirty="0" smtClean="0"/>
            <a:t>2 </a:t>
          </a:r>
          <a:r>
            <a:rPr lang="zh-TW" altLang="en-US" b="1" dirty="0" smtClean="0">
              <a:solidFill>
                <a:srgbClr val="FF0000"/>
              </a:solidFill>
            </a:rPr>
            <a:t>填資料</a:t>
          </a:r>
          <a:endParaRPr lang="zh-TW" b="1" dirty="0">
            <a:solidFill>
              <a:srgbClr val="FF0000"/>
            </a:solidFill>
          </a:endParaRPr>
        </a:p>
      </dgm:t>
    </dgm:pt>
    <dgm:pt modelId="{2D960FDD-BADA-480D-9043-497C56588AD3}" type="parTrans" cxnId="{4A31D641-1B5D-46D3-B685-0C4DC6EFE71B}">
      <dgm:prSet/>
      <dgm:spPr/>
      <dgm:t>
        <a:bodyPr/>
        <a:lstStyle/>
        <a:p>
          <a:endParaRPr lang="zh-TW"/>
        </a:p>
      </dgm:t>
    </dgm:pt>
    <dgm:pt modelId="{A5ABDC17-7AB5-4F0E-992A-F9343F5D74EB}" type="sibTrans" cxnId="{4A31D641-1B5D-46D3-B685-0C4DC6EFE71B}">
      <dgm:prSet/>
      <dgm:spPr/>
      <dgm:t>
        <a:bodyPr/>
        <a:lstStyle/>
        <a:p>
          <a:endParaRPr lang="zh-TW"/>
        </a:p>
      </dgm:t>
    </dgm:pt>
    <dgm:pt modelId="{D5197DDB-D5D2-499F-B255-CF7BB5AE2B43}">
      <dgm:prSet phldrT="[文字]" custT="1"/>
      <dgm:spPr/>
      <dgm:t>
        <a:bodyPr/>
        <a:lstStyle/>
        <a:p>
          <a:r>
            <a:rPr lang="zh-TW" altLang="en-US" sz="1200" dirty="0" smtClean="0"/>
            <a:t>個人基本資料（僅未報考會考）</a:t>
          </a:r>
          <a:endParaRPr lang="zh-TW" altLang="en-US" sz="1200" dirty="0"/>
        </a:p>
      </dgm:t>
    </dgm:pt>
    <dgm:pt modelId="{B14A4DC9-F40A-4867-ADB8-4BA8A1F83766}" type="parTrans" cxnId="{3204ED53-15A0-4643-A582-021A785F1BA2}">
      <dgm:prSet/>
      <dgm:spPr/>
      <dgm:t>
        <a:bodyPr/>
        <a:lstStyle/>
        <a:p>
          <a:endParaRPr lang="zh-TW"/>
        </a:p>
      </dgm:t>
    </dgm:pt>
    <dgm:pt modelId="{29F2454A-2FA8-4B3A-AC63-4A0B9FD04A75}" type="sibTrans" cxnId="{3204ED53-15A0-4643-A582-021A785F1BA2}">
      <dgm:prSet/>
      <dgm:spPr/>
      <dgm:t>
        <a:bodyPr/>
        <a:lstStyle/>
        <a:p>
          <a:endParaRPr lang="zh-TW"/>
        </a:p>
      </dgm:t>
    </dgm:pt>
    <dgm:pt modelId="{29E78340-8EBE-415C-B973-78A91A054B9C}">
      <dgm:prSet phldrT="[文字]" custT="1"/>
      <dgm:spPr/>
      <dgm:t>
        <a:bodyPr/>
        <a:lstStyle/>
        <a:p>
          <a:r>
            <a:rPr lang="zh-TW" altLang="en-US" sz="1200" dirty="0" smtClean="0"/>
            <a:t>欲變更就學區</a:t>
          </a:r>
          <a:endParaRPr lang="zh-TW" altLang="en-US" sz="1200" dirty="0"/>
        </a:p>
      </dgm:t>
    </dgm:pt>
    <dgm:pt modelId="{FF4E5F97-6974-4E39-A85D-DCB2E100798E}" type="parTrans" cxnId="{311348D8-FDE3-4C22-99F5-3B98C5F51F0D}">
      <dgm:prSet/>
      <dgm:spPr/>
      <dgm:t>
        <a:bodyPr/>
        <a:lstStyle/>
        <a:p>
          <a:endParaRPr lang="zh-TW"/>
        </a:p>
      </dgm:t>
    </dgm:pt>
    <dgm:pt modelId="{B4B9A51E-FA34-465E-B5B4-81CD76EB3FC2}" type="sibTrans" cxnId="{311348D8-FDE3-4C22-99F5-3B98C5F51F0D}">
      <dgm:prSet/>
      <dgm:spPr/>
      <dgm:t>
        <a:bodyPr/>
        <a:lstStyle/>
        <a:p>
          <a:endParaRPr lang="zh-TW"/>
        </a:p>
      </dgm:t>
    </dgm:pt>
    <dgm:pt modelId="{8321AB85-EA8C-4958-B404-B4C118CB3C18}">
      <dgm:prSet phldrT="[文字]" custT="1"/>
      <dgm:spPr/>
      <dgm:t>
        <a:bodyPr/>
        <a:lstStyle/>
        <a:p>
          <a:r>
            <a:rPr lang="zh-TW" altLang="en-US" sz="1200" dirty="0" smtClean="0"/>
            <a:t>原因選擇</a:t>
          </a:r>
          <a:r>
            <a:rPr lang="en-US" altLang="zh-TW" sz="1200" dirty="0" smtClean="0"/>
            <a:t/>
          </a:r>
          <a:br>
            <a:rPr lang="en-US" altLang="zh-TW" sz="1200" dirty="0" smtClean="0"/>
          </a:br>
          <a:r>
            <a:rPr lang="en-US" altLang="zh-TW" sz="1200" dirty="0" smtClean="0">
              <a:solidFill>
                <a:srgbClr val="FF0000"/>
              </a:solidFill>
            </a:rPr>
            <a:t>【</a:t>
          </a:r>
          <a:r>
            <a:rPr lang="zh-TW" altLang="en-US" sz="1200" dirty="0" smtClean="0">
              <a:solidFill>
                <a:srgbClr val="FF0000"/>
              </a:solidFill>
            </a:rPr>
            <a:t>註</a:t>
          </a:r>
          <a:r>
            <a:rPr lang="en-US" altLang="zh-TW" sz="1200" dirty="0" smtClean="0">
              <a:solidFill>
                <a:srgbClr val="FF0000"/>
              </a:solidFill>
            </a:rPr>
            <a:t>】</a:t>
          </a:r>
          <a:r>
            <a:rPr lang="zh-TW" altLang="en-US" sz="1200" dirty="0" smtClean="0">
              <a:solidFill>
                <a:srgbClr val="FF0000"/>
              </a:solidFill>
            </a:rPr>
            <a:t>部分原因須質性描述</a:t>
          </a:r>
          <a:endParaRPr lang="zh-TW" altLang="en-US" sz="1200" dirty="0">
            <a:solidFill>
              <a:srgbClr val="FF0000"/>
            </a:solidFill>
          </a:endParaRPr>
        </a:p>
      </dgm:t>
    </dgm:pt>
    <dgm:pt modelId="{24ABE8B3-7220-436D-9636-F7B4C0B99576}" type="parTrans" cxnId="{129AEA77-5D2A-49D4-956D-99009974B6C5}">
      <dgm:prSet/>
      <dgm:spPr/>
      <dgm:t>
        <a:bodyPr/>
        <a:lstStyle/>
        <a:p>
          <a:endParaRPr lang="zh-TW"/>
        </a:p>
      </dgm:t>
    </dgm:pt>
    <dgm:pt modelId="{AA5F76CE-8FD4-4692-8BB1-EF84CF9D365E}" type="sibTrans" cxnId="{129AEA77-5D2A-49D4-956D-99009974B6C5}">
      <dgm:prSet/>
      <dgm:spPr/>
      <dgm:t>
        <a:bodyPr/>
        <a:lstStyle/>
        <a:p>
          <a:endParaRPr lang="zh-TW"/>
        </a:p>
      </dgm:t>
    </dgm:pt>
    <dgm:pt modelId="{6352CA33-6755-44BE-808F-400DA4CF80A7}">
      <dgm:prSet phldrT="[文字]"/>
      <dgm:spPr/>
      <dgm:t>
        <a:bodyPr/>
        <a:lstStyle/>
        <a:p>
          <a:r>
            <a:rPr lang="zh-TW" altLang="en-US" b="1" dirty="0" smtClean="0"/>
            <a:t>步驟 </a:t>
          </a:r>
          <a:r>
            <a:rPr lang="zh-TW" b="1" dirty="0" smtClean="0"/>
            <a:t>3 </a:t>
          </a:r>
          <a:r>
            <a:rPr lang="zh-TW" altLang="en-US" b="1" dirty="0" smtClean="0">
              <a:solidFill>
                <a:srgbClr val="FF0000"/>
              </a:solidFill>
            </a:rPr>
            <a:t>申請表</a:t>
          </a:r>
          <a:endParaRPr lang="en-US" altLang="zh-TW" b="1" dirty="0" smtClean="0">
            <a:solidFill>
              <a:srgbClr val="FF0000"/>
            </a:solidFill>
          </a:endParaRPr>
        </a:p>
      </dgm:t>
    </dgm:pt>
    <dgm:pt modelId="{AEB59203-63BA-4A96-BADC-40BAEBD9AA40}" type="parTrans" cxnId="{82BAE5DD-3A79-4870-9019-1254385E0650}">
      <dgm:prSet/>
      <dgm:spPr/>
      <dgm:t>
        <a:bodyPr/>
        <a:lstStyle/>
        <a:p>
          <a:endParaRPr lang="zh-TW"/>
        </a:p>
      </dgm:t>
    </dgm:pt>
    <dgm:pt modelId="{AAB4CF73-4B9B-4AA0-9074-16C2D2AE00A1}" type="sibTrans" cxnId="{82BAE5DD-3A79-4870-9019-1254385E0650}">
      <dgm:prSet/>
      <dgm:spPr/>
      <dgm:t>
        <a:bodyPr/>
        <a:lstStyle/>
        <a:p>
          <a:endParaRPr lang="zh-TW"/>
        </a:p>
      </dgm:t>
    </dgm:pt>
    <dgm:pt modelId="{3D5CDB25-F8FA-444B-8D4A-1D29D0CBA282}">
      <dgm:prSet phldrT="[文字]" custT="1"/>
      <dgm:spPr/>
      <dgm:t>
        <a:bodyPr/>
        <a:lstStyle/>
        <a:p>
          <a:r>
            <a:rPr lang="zh-TW" altLang="en-US" sz="1200" dirty="0" smtClean="0"/>
            <a:t>學生及家長簽章</a:t>
          </a:r>
          <a:endParaRPr lang="zh-TW" altLang="en-US" sz="1200" dirty="0"/>
        </a:p>
      </dgm:t>
    </dgm:pt>
    <dgm:pt modelId="{4C229933-AC16-44B7-98EC-4C0F07FABCB0}" type="parTrans" cxnId="{2E3C97E6-67D4-4948-B47A-1115C2B2979F}">
      <dgm:prSet/>
      <dgm:spPr/>
      <dgm:t>
        <a:bodyPr/>
        <a:lstStyle/>
        <a:p>
          <a:endParaRPr lang="zh-TW"/>
        </a:p>
      </dgm:t>
    </dgm:pt>
    <dgm:pt modelId="{189DA4C5-2A22-4C71-A806-7B4AB57767CC}" type="sibTrans" cxnId="{2E3C97E6-67D4-4948-B47A-1115C2B2979F}">
      <dgm:prSet/>
      <dgm:spPr/>
      <dgm:t>
        <a:bodyPr/>
        <a:lstStyle/>
        <a:p>
          <a:endParaRPr lang="zh-TW"/>
        </a:p>
      </dgm:t>
    </dgm:pt>
    <dgm:pt modelId="{7FCE83D9-631B-4420-BBFC-CA0AFA59F747}">
      <dgm:prSet phldrT="[文字]"/>
      <dgm:spPr/>
      <dgm:t>
        <a:bodyPr/>
        <a:lstStyle/>
        <a:p>
          <a:r>
            <a:rPr lang="zh-TW" b="1" dirty="0"/>
            <a:t>步驟 4 </a:t>
          </a:r>
          <a:r>
            <a:rPr lang="zh-TW" altLang="en-US" b="1" dirty="0" smtClean="0">
              <a:solidFill>
                <a:srgbClr val="FF0000"/>
              </a:solidFill>
            </a:rPr>
            <a:t>繳件</a:t>
          </a:r>
          <a:endParaRPr lang="zh-TW" b="1" dirty="0">
            <a:solidFill>
              <a:srgbClr val="FF0000"/>
            </a:solidFill>
          </a:endParaRPr>
        </a:p>
      </dgm:t>
    </dgm:pt>
    <dgm:pt modelId="{C61EC981-13FA-4710-B079-D35692EEB764}" type="parTrans" cxnId="{E572418E-4340-4448-940D-253A2FA3B9B3}">
      <dgm:prSet/>
      <dgm:spPr/>
      <dgm:t>
        <a:bodyPr/>
        <a:lstStyle/>
        <a:p>
          <a:endParaRPr lang="zh-TW"/>
        </a:p>
      </dgm:t>
    </dgm:pt>
    <dgm:pt modelId="{1B48A0DE-4031-4D45-86A1-94CDAF68824A}" type="sibTrans" cxnId="{E572418E-4340-4448-940D-253A2FA3B9B3}">
      <dgm:prSet/>
      <dgm:spPr/>
      <dgm:t>
        <a:bodyPr/>
        <a:lstStyle/>
        <a:p>
          <a:endParaRPr lang="zh-TW"/>
        </a:p>
      </dgm:t>
    </dgm:pt>
    <dgm:pt modelId="{DB9FB862-4759-4D6A-84F3-01524B92723B}">
      <dgm:prSet phldrT="[文字]" custT="1"/>
      <dgm:spPr/>
      <dgm:t>
        <a:bodyPr/>
        <a:lstStyle/>
        <a:p>
          <a:r>
            <a:rPr lang="zh-TW" altLang="en-US" sz="1200" dirty="0" smtClean="0"/>
            <a:t>集體申請：繳交至原畢業國中</a:t>
          </a:r>
          <a:endParaRPr lang="zh-TW" altLang="en-US" sz="1200" dirty="0"/>
        </a:p>
      </dgm:t>
    </dgm:pt>
    <dgm:pt modelId="{CD1EE44C-3116-420B-89E3-1D797CB25D34}" type="parTrans" cxnId="{70CAB4FC-3D17-49C2-8A7B-F387031FCDCA}">
      <dgm:prSet/>
      <dgm:spPr/>
      <dgm:t>
        <a:bodyPr/>
        <a:lstStyle/>
        <a:p>
          <a:endParaRPr lang="zh-TW"/>
        </a:p>
      </dgm:t>
    </dgm:pt>
    <dgm:pt modelId="{4BD4D4A5-043E-4ED5-A5CA-8D46DADC3150}" type="sibTrans" cxnId="{70CAB4FC-3D17-49C2-8A7B-F387031FCDCA}">
      <dgm:prSet/>
      <dgm:spPr/>
      <dgm:t>
        <a:bodyPr/>
        <a:lstStyle/>
        <a:p>
          <a:endParaRPr lang="zh-TW"/>
        </a:p>
      </dgm:t>
    </dgm:pt>
    <dgm:pt modelId="{50451020-5E1A-4778-9E8D-169182A36191}">
      <dgm:prSet phldrT="[文字]" custT="1"/>
      <dgm:spPr/>
      <dgm:t>
        <a:bodyPr/>
        <a:lstStyle/>
        <a:p>
          <a:r>
            <a:rPr lang="zh-TW" altLang="en-US" sz="1200" dirty="0" smtClean="0"/>
            <a:t>個別申請：繳交至區委員會</a:t>
          </a:r>
          <a:r>
            <a:rPr lang="en-US" altLang="zh-TW" sz="1200" dirty="0" smtClean="0"/>
            <a:t/>
          </a:r>
          <a:br>
            <a:rPr lang="en-US" altLang="zh-TW" sz="1200" dirty="0" smtClean="0"/>
          </a:br>
          <a:r>
            <a:rPr lang="en-US" altLang="zh-TW" sz="1200" dirty="0" smtClean="0">
              <a:solidFill>
                <a:srgbClr val="FF0000"/>
              </a:solidFill>
            </a:rPr>
            <a:t>【</a:t>
          </a:r>
          <a:r>
            <a:rPr lang="zh-TW" altLang="en-US" sz="1200" dirty="0" smtClean="0">
              <a:solidFill>
                <a:srgbClr val="FF0000"/>
              </a:solidFill>
            </a:rPr>
            <a:t>註</a:t>
          </a:r>
          <a:r>
            <a:rPr lang="en-US" altLang="zh-TW" sz="1200" dirty="0" smtClean="0">
              <a:solidFill>
                <a:srgbClr val="FF0000"/>
              </a:solidFill>
            </a:rPr>
            <a:t>1】</a:t>
          </a:r>
          <a:r>
            <a:rPr lang="zh-TW" altLang="en-US" sz="1200" dirty="0" smtClean="0">
              <a:solidFill>
                <a:srgbClr val="FF0000"/>
              </a:solidFill>
            </a:rPr>
            <a:t>依簡章規定日期辦理</a:t>
          </a:r>
          <a:r>
            <a:rPr lang="en-US" altLang="zh-TW" sz="1200" dirty="0" smtClean="0">
              <a:solidFill>
                <a:srgbClr val="FF0000"/>
              </a:solidFill>
            </a:rPr>
            <a:t/>
          </a:r>
          <a:br>
            <a:rPr lang="en-US" altLang="zh-TW" sz="1200" dirty="0" smtClean="0">
              <a:solidFill>
                <a:srgbClr val="FF0000"/>
              </a:solidFill>
            </a:rPr>
          </a:br>
          <a:r>
            <a:rPr lang="en-US" altLang="zh-TW" sz="1200" dirty="0" smtClean="0">
              <a:solidFill>
                <a:srgbClr val="FF0000"/>
              </a:solidFill>
            </a:rPr>
            <a:t>【</a:t>
          </a:r>
          <a:r>
            <a:rPr lang="zh-TW" altLang="en-US" sz="1200" dirty="0" smtClean="0">
              <a:solidFill>
                <a:srgbClr val="FF0000"/>
              </a:solidFill>
            </a:rPr>
            <a:t>註</a:t>
          </a:r>
          <a:r>
            <a:rPr lang="en-US" altLang="zh-TW" sz="1200" dirty="0" smtClean="0">
              <a:solidFill>
                <a:srgbClr val="FF0000"/>
              </a:solidFill>
            </a:rPr>
            <a:t>2】</a:t>
          </a:r>
          <a:r>
            <a:rPr lang="zh-TW" altLang="en-US" sz="1200" dirty="0" smtClean="0">
              <a:solidFill>
                <a:srgbClr val="FF0000"/>
              </a:solidFill>
            </a:rPr>
            <a:t>變更僅限一次</a:t>
          </a:r>
          <a:r>
            <a:rPr lang="en-US" altLang="zh-TW" sz="1200" dirty="0" smtClean="0">
              <a:solidFill>
                <a:srgbClr val="FF0000"/>
              </a:solidFill>
            </a:rPr>
            <a:t/>
          </a:r>
          <a:br>
            <a:rPr lang="en-US" altLang="zh-TW" sz="1200" dirty="0" smtClean="0">
              <a:solidFill>
                <a:srgbClr val="FF0000"/>
              </a:solidFill>
            </a:rPr>
          </a:br>
          <a:r>
            <a:rPr lang="en-US" altLang="zh-TW" sz="1200" dirty="0" smtClean="0">
              <a:solidFill>
                <a:srgbClr val="FF0000"/>
              </a:solidFill>
            </a:rPr>
            <a:t>【</a:t>
          </a:r>
          <a:r>
            <a:rPr lang="zh-TW" altLang="en-US" sz="1200" dirty="0" smtClean="0">
              <a:solidFill>
                <a:srgbClr val="FF0000"/>
              </a:solidFill>
            </a:rPr>
            <a:t>註</a:t>
          </a:r>
          <a:r>
            <a:rPr lang="en-US" altLang="zh-TW" sz="1200" dirty="0" smtClean="0">
              <a:solidFill>
                <a:srgbClr val="FF0000"/>
              </a:solidFill>
            </a:rPr>
            <a:t>3】</a:t>
          </a:r>
          <a:r>
            <a:rPr lang="zh-TW" altLang="en-US" sz="1200" dirty="0" smtClean="0">
              <a:solidFill>
                <a:srgbClr val="FF0000"/>
              </a:solidFill>
            </a:rPr>
            <a:t>變更成功後成績自動轉移</a:t>
          </a:r>
          <a:endParaRPr lang="zh-TW" altLang="en-US" sz="1200" dirty="0"/>
        </a:p>
      </dgm:t>
    </dgm:pt>
    <dgm:pt modelId="{7DFC3849-4A12-49FB-B614-8AFD597CCB9E}" type="parTrans" cxnId="{0F86DBDB-3C4F-4C84-981B-7F4CA2A8EAF3}">
      <dgm:prSet/>
      <dgm:spPr/>
      <dgm:t>
        <a:bodyPr/>
        <a:lstStyle/>
        <a:p>
          <a:endParaRPr lang="zh-TW"/>
        </a:p>
      </dgm:t>
    </dgm:pt>
    <dgm:pt modelId="{EEDE2474-4F18-4F59-8E58-6382D253E514}" type="sibTrans" cxnId="{0F86DBDB-3C4F-4C84-981B-7F4CA2A8EAF3}">
      <dgm:prSet/>
      <dgm:spPr/>
      <dgm:t>
        <a:bodyPr/>
        <a:lstStyle/>
        <a:p>
          <a:endParaRPr lang="zh-TW"/>
        </a:p>
      </dgm:t>
    </dgm:pt>
    <dgm:pt modelId="{9614A323-64B1-4077-A841-022051EC749A}">
      <dgm:prSet phldrT="[文字]" custT="1"/>
      <dgm:spPr/>
      <dgm:t>
        <a:bodyPr/>
        <a:lstStyle/>
        <a:p>
          <a:r>
            <a:rPr lang="zh-TW" altLang="en-US" sz="1200" dirty="0" smtClean="0"/>
            <a:t>列印「</a:t>
          </a:r>
          <a:r>
            <a:rPr lang="zh-TW" altLang="en-US" sz="1200" dirty="0" smtClean="0">
              <a:solidFill>
                <a:srgbClr val="FF0000"/>
              </a:solidFill>
            </a:rPr>
            <a:t>變更就學區申請書</a:t>
          </a:r>
          <a:r>
            <a:rPr lang="zh-TW" altLang="en-US" sz="1200" dirty="0" smtClean="0"/>
            <a:t>」</a:t>
          </a:r>
          <a:endParaRPr lang="zh-TW" altLang="en-US" sz="1200" dirty="0"/>
        </a:p>
      </dgm:t>
    </dgm:pt>
    <dgm:pt modelId="{FEC2A79F-8857-403A-A738-E8CE75C965E2}" type="sibTrans" cxnId="{FC7BD086-74EA-4D6C-9657-E916D355F209}">
      <dgm:prSet/>
      <dgm:spPr/>
      <dgm:t>
        <a:bodyPr/>
        <a:lstStyle/>
        <a:p>
          <a:endParaRPr lang="zh-TW"/>
        </a:p>
      </dgm:t>
    </dgm:pt>
    <dgm:pt modelId="{E5F6BCBD-B84E-4018-BE9E-BF57FF3B4B36}" type="parTrans" cxnId="{FC7BD086-74EA-4D6C-9657-E916D355F209}">
      <dgm:prSet/>
      <dgm:spPr/>
      <dgm:t>
        <a:bodyPr/>
        <a:lstStyle/>
        <a:p>
          <a:endParaRPr lang="zh-TW"/>
        </a:p>
      </dgm:t>
    </dgm:pt>
    <dgm:pt modelId="{F15539D8-2710-4993-8F95-D6140ED1D6D5}">
      <dgm:prSet phldrT="[文字]" custT="1"/>
      <dgm:spPr/>
      <dgm:t>
        <a:bodyPr/>
        <a:lstStyle/>
        <a:p>
          <a:r>
            <a:rPr lang="zh-TW" altLang="en-US" sz="1200" dirty="0" smtClean="0"/>
            <a:t>準備證明文件</a:t>
          </a:r>
          <a:r>
            <a:rPr lang="en-US" altLang="zh-TW" sz="1200" dirty="0" smtClean="0"/>
            <a:t/>
          </a:r>
          <a:br>
            <a:rPr lang="en-US" altLang="zh-TW" sz="1200" dirty="0" smtClean="0"/>
          </a:br>
          <a:r>
            <a:rPr lang="en-US" altLang="zh-TW" sz="1200" dirty="0" smtClean="0">
              <a:solidFill>
                <a:srgbClr val="FF0000"/>
              </a:solidFill>
            </a:rPr>
            <a:t>【</a:t>
          </a:r>
          <a:r>
            <a:rPr lang="zh-TW" altLang="en-US" sz="1200" dirty="0" smtClean="0">
              <a:solidFill>
                <a:srgbClr val="FF0000"/>
              </a:solidFill>
            </a:rPr>
            <a:t>註</a:t>
          </a:r>
          <a:r>
            <a:rPr lang="en-US" altLang="zh-TW" sz="1200" dirty="0" smtClean="0">
              <a:solidFill>
                <a:srgbClr val="FF0000"/>
              </a:solidFill>
            </a:rPr>
            <a:t>1】</a:t>
          </a:r>
          <a:r>
            <a:rPr lang="zh-TW" altLang="en-US" sz="1200" dirty="0" smtClean="0">
              <a:solidFill>
                <a:srgbClr val="FF0000"/>
              </a:solidFill>
            </a:rPr>
            <a:t>請參考簡章說明</a:t>
          </a:r>
          <a:r>
            <a:rPr lang="en-US" altLang="zh-TW" sz="1200" dirty="0" smtClean="0">
              <a:solidFill>
                <a:srgbClr val="FF0000"/>
              </a:solidFill>
            </a:rPr>
            <a:t/>
          </a:r>
          <a:br>
            <a:rPr lang="en-US" altLang="zh-TW" sz="1200" dirty="0" smtClean="0">
              <a:solidFill>
                <a:srgbClr val="FF0000"/>
              </a:solidFill>
            </a:rPr>
          </a:br>
          <a:r>
            <a:rPr lang="en-US" altLang="zh-TW" sz="1200" dirty="0" smtClean="0">
              <a:solidFill>
                <a:srgbClr val="FF0000"/>
              </a:solidFill>
            </a:rPr>
            <a:t>【</a:t>
          </a:r>
          <a:r>
            <a:rPr lang="zh-TW" altLang="en-US" sz="1200" dirty="0" smtClean="0">
              <a:solidFill>
                <a:srgbClr val="FF0000"/>
              </a:solidFill>
            </a:rPr>
            <a:t>註</a:t>
          </a:r>
          <a:r>
            <a:rPr lang="en-US" altLang="zh-TW" sz="1200" dirty="0" smtClean="0">
              <a:solidFill>
                <a:srgbClr val="FF0000"/>
              </a:solidFill>
            </a:rPr>
            <a:t>2】</a:t>
          </a:r>
          <a:r>
            <a:rPr lang="zh-TW" altLang="en-US" sz="1200" dirty="0" smtClean="0">
              <a:solidFill>
                <a:srgbClr val="FF0000"/>
              </a:solidFill>
            </a:rPr>
            <a:t>參考申請表說明</a:t>
          </a:r>
          <a:endParaRPr lang="zh-TW" altLang="en-US" sz="1200" dirty="0">
            <a:solidFill>
              <a:srgbClr val="FF0000"/>
            </a:solidFill>
          </a:endParaRPr>
        </a:p>
      </dgm:t>
    </dgm:pt>
    <dgm:pt modelId="{3404F6A5-0489-4951-97C3-311A7E39492E}" type="parTrans" cxnId="{C6E575CC-805C-4E0D-83A0-6DA8D7FF4E2B}">
      <dgm:prSet/>
      <dgm:spPr/>
      <dgm:t>
        <a:bodyPr/>
        <a:lstStyle/>
        <a:p>
          <a:endParaRPr lang="zh-TW" altLang="en-US"/>
        </a:p>
      </dgm:t>
    </dgm:pt>
    <dgm:pt modelId="{32BDD4EA-8706-48E7-BF74-17AFC045DC06}" type="sibTrans" cxnId="{C6E575CC-805C-4E0D-83A0-6DA8D7FF4E2B}">
      <dgm:prSet/>
      <dgm:spPr/>
      <dgm:t>
        <a:bodyPr/>
        <a:lstStyle/>
        <a:p>
          <a:endParaRPr lang="zh-TW" altLang="en-US"/>
        </a:p>
      </dgm:t>
    </dgm:pt>
    <dgm:pt modelId="{137F9C42-B6B1-4944-9F52-FC46C19BA1F4}">
      <dgm:prSet phldrT="[文字]" custT="1"/>
      <dgm:spPr/>
      <dgm:t>
        <a:bodyPr/>
        <a:lstStyle/>
        <a:p>
          <a:r>
            <a:rPr lang="zh-TW" altLang="en-US" sz="1200" dirty="0" smtClean="0"/>
            <a:t>送出申請</a:t>
          </a:r>
          <a:r>
            <a:rPr lang="en-US" altLang="zh-TW" sz="1200" dirty="0" smtClean="0"/>
            <a:t/>
          </a:r>
          <a:br>
            <a:rPr lang="en-US" altLang="zh-TW" sz="1200" dirty="0" smtClean="0"/>
          </a:br>
          <a:r>
            <a:rPr lang="en-US" altLang="zh-TW" sz="1200" dirty="0" smtClean="0">
              <a:solidFill>
                <a:srgbClr val="FF0000"/>
              </a:solidFill>
            </a:rPr>
            <a:t>【</a:t>
          </a:r>
          <a:r>
            <a:rPr lang="zh-TW" altLang="en-US" sz="1200" dirty="0" smtClean="0">
              <a:solidFill>
                <a:srgbClr val="FF0000"/>
              </a:solidFill>
            </a:rPr>
            <a:t>註</a:t>
          </a:r>
          <a:r>
            <a:rPr lang="en-US" altLang="zh-TW" sz="1200" dirty="0" smtClean="0">
              <a:solidFill>
                <a:srgbClr val="FF0000"/>
              </a:solidFill>
            </a:rPr>
            <a:t>】</a:t>
          </a:r>
          <a:r>
            <a:rPr lang="zh-TW" altLang="en-US" sz="1200" dirty="0" smtClean="0">
              <a:solidFill>
                <a:srgbClr val="FF0000"/>
              </a:solidFill>
            </a:rPr>
            <a:t>送出申請後無法變更資料</a:t>
          </a:r>
          <a:endParaRPr lang="zh-TW" altLang="en-US" sz="1200" dirty="0">
            <a:solidFill>
              <a:srgbClr val="FF0000"/>
            </a:solidFill>
          </a:endParaRPr>
        </a:p>
      </dgm:t>
    </dgm:pt>
    <dgm:pt modelId="{248C8193-B664-4E56-8752-77F1372E89AE}" type="parTrans" cxnId="{51C51228-7DEA-4E3A-B156-C94D4B838C9A}">
      <dgm:prSet/>
      <dgm:spPr/>
      <dgm:t>
        <a:bodyPr/>
        <a:lstStyle/>
        <a:p>
          <a:endParaRPr lang="zh-TW" altLang="en-US"/>
        </a:p>
      </dgm:t>
    </dgm:pt>
    <dgm:pt modelId="{50027D3E-F23A-475D-85B9-496DA458EC4A}" type="sibTrans" cxnId="{51C51228-7DEA-4E3A-B156-C94D4B838C9A}">
      <dgm:prSet/>
      <dgm:spPr/>
      <dgm:t>
        <a:bodyPr/>
        <a:lstStyle/>
        <a:p>
          <a:endParaRPr lang="zh-TW" altLang="en-US"/>
        </a:p>
      </dgm:t>
    </dgm:pt>
    <dgm:pt modelId="{60382016-2DC2-4DE3-B811-B8180EA0ACEE}">
      <dgm:prSet phldrT="[文字]" custT="1"/>
      <dgm:spPr/>
      <dgm:t>
        <a:bodyPr/>
        <a:lstStyle/>
        <a:p>
          <a:r>
            <a:rPr lang="zh-TW" altLang="en-US" sz="1200" dirty="0" smtClean="0"/>
            <a:t>個人資料授權確認</a:t>
          </a:r>
          <a:endParaRPr lang="zh-TW" altLang="en-US" sz="1200" dirty="0"/>
        </a:p>
      </dgm:t>
    </dgm:pt>
    <dgm:pt modelId="{A1C9C4CE-5023-4736-8350-3982EAB982B3}" type="parTrans" cxnId="{DC007EFF-6CAD-4EA6-828F-A0F7A0C870F7}">
      <dgm:prSet/>
      <dgm:spPr/>
      <dgm:t>
        <a:bodyPr/>
        <a:lstStyle/>
        <a:p>
          <a:endParaRPr lang="zh-TW" altLang="en-US"/>
        </a:p>
      </dgm:t>
    </dgm:pt>
    <dgm:pt modelId="{D4966488-D469-48DE-A1BA-371494669462}" type="sibTrans" cxnId="{DC007EFF-6CAD-4EA6-828F-A0F7A0C870F7}">
      <dgm:prSet/>
      <dgm:spPr/>
      <dgm:t>
        <a:bodyPr/>
        <a:lstStyle/>
        <a:p>
          <a:endParaRPr lang="zh-TW" altLang="en-US"/>
        </a:p>
      </dgm:t>
    </dgm:pt>
    <dgm:pt modelId="{176B3794-0C26-4FBC-970D-B99F4682AA98}">
      <dgm:prSet phldrT="[文字]" custT="1"/>
      <dgm:spPr/>
      <dgm:t>
        <a:bodyPr/>
        <a:lstStyle/>
        <a:p>
          <a:r>
            <a:rPr lang="zh-TW" altLang="en-US" sz="1200" dirty="0" smtClean="0"/>
            <a:t>審查結果於</a:t>
          </a:r>
          <a:r>
            <a:rPr lang="en-US" altLang="zh-TW" sz="1200" dirty="0" smtClean="0">
              <a:solidFill>
                <a:srgbClr val="FF0000"/>
              </a:solidFill>
            </a:rPr>
            <a:t>5/20</a:t>
          </a:r>
          <a:r>
            <a:rPr lang="zh-TW" altLang="en-US" sz="1200" dirty="0" smtClean="0"/>
            <a:t>可登入線上查看。</a:t>
          </a:r>
          <a:endParaRPr lang="zh-TW" altLang="en-US" sz="1200" dirty="0"/>
        </a:p>
      </dgm:t>
    </dgm:pt>
    <dgm:pt modelId="{D010FE21-D396-4C1E-A191-7ECCF458425B}" type="parTrans" cxnId="{1C728186-F72B-4D50-B3F7-644C36475DF7}">
      <dgm:prSet/>
      <dgm:spPr/>
      <dgm:t>
        <a:bodyPr/>
        <a:lstStyle/>
        <a:p>
          <a:endParaRPr lang="zh-TW" altLang="en-US"/>
        </a:p>
      </dgm:t>
    </dgm:pt>
    <dgm:pt modelId="{D86CD339-EFE1-4ED9-9CBD-2F299AF31176}" type="sibTrans" cxnId="{1C728186-F72B-4D50-B3F7-644C36475DF7}">
      <dgm:prSet/>
      <dgm:spPr/>
      <dgm:t>
        <a:bodyPr/>
        <a:lstStyle/>
        <a:p>
          <a:endParaRPr lang="zh-TW" altLang="en-US"/>
        </a:p>
      </dgm:t>
    </dgm:pt>
    <dgm:pt modelId="{2EA59B89-F5CA-498D-8EC6-8394062F635D}" type="pres">
      <dgm:prSet presAssocID="{00C18FBF-3FF5-4C16-97CF-AF03740D7AB6}" presName="Name0" presStyleCnt="0">
        <dgm:presLayoutVars>
          <dgm:chMax val="7"/>
          <dgm:chPref val="7"/>
          <dgm:dir/>
          <dgm:animLvl val="lvl"/>
        </dgm:presLayoutVars>
      </dgm:prSet>
      <dgm:spPr/>
      <dgm:t>
        <a:bodyPr/>
        <a:lstStyle/>
        <a:p>
          <a:endParaRPr lang="zh-TW" altLang="en-US"/>
        </a:p>
      </dgm:t>
    </dgm:pt>
    <dgm:pt modelId="{38BC6384-4BD1-4052-B4C9-74350AD46EAF}" type="pres">
      <dgm:prSet presAssocID="{B4F1B46E-22B2-4721-950C-8704487586DC}" presName="Accent1" presStyleCnt="0"/>
      <dgm:spPr/>
      <dgm:t>
        <a:bodyPr/>
        <a:lstStyle/>
        <a:p>
          <a:endParaRPr lang="zh-TW" altLang="en-US"/>
        </a:p>
      </dgm:t>
    </dgm:pt>
    <dgm:pt modelId="{216E614B-85C7-4E9B-B7CB-1D82C32723CC}" type="pres">
      <dgm:prSet presAssocID="{B4F1B46E-22B2-4721-950C-8704487586DC}" presName="Accent" presStyleLbl="node1" presStyleIdx="0" presStyleCnt="4" custLinFactNeighborX="38346"/>
      <dgm:spPr/>
      <dgm:t>
        <a:bodyPr/>
        <a:lstStyle/>
        <a:p>
          <a:endParaRPr lang="zh-TW" altLang="en-US"/>
        </a:p>
      </dgm:t>
    </dgm:pt>
    <dgm:pt modelId="{1CDC8695-8911-4D97-8438-3E626ADB667D}" type="pres">
      <dgm:prSet presAssocID="{B4F1B46E-22B2-4721-950C-8704487586DC}" presName="Child1" presStyleLbl="revTx" presStyleIdx="0" presStyleCnt="8" custScaleX="272216" custScaleY="171244" custLinFactX="62011" custLinFactNeighborX="100000" custLinFactNeighborY="16674">
        <dgm:presLayoutVars>
          <dgm:chMax val="0"/>
          <dgm:chPref val="0"/>
          <dgm:bulletEnabled val="1"/>
        </dgm:presLayoutVars>
      </dgm:prSet>
      <dgm:spPr/>
      <dgm:t>
        <a:bodyPr/>
        <a:lstStyle/>
        <a:p>
          <a:endParaRPr lang="zh-TW" altLang="en-US"/>
        </a:p>
      </dgm:t>
    </dgm:pt>
    <dgm:pt modelId="{720C278F-DB34-4DBA-96CD-362C031FCB63}" type="pres">
      <dgm:prSet presAssocID="{B4F1B46E-22B2-4721-950C-8704487586DC}" presName="Parent1" presStyleLbl="revTx" presStyleIdx="1" presStyleCnt="8" custLinFactNeighborX="68724">
        <dgm:presLayoutVars>
          <dgm:chMax val="1"/>
          <dgm:chPref val="1"/>
          <dgm:bulletEnabled val="1"/>
        </dgm:presLayoutVars>
      </dgm:prSet>
      <dgm:spPr/>
      <dgm:t>
        <a:bodyPr/>
        <a:lstStyle/>
        <a:p>
          <a:endParaRPr lang="zh-TW" altLang="en-US"/>
        </a:p>
      </dgm:t>
    </dgm:pt>
    <dgm:pt modelId="{7009CA53-A0E0-44AD-8FE9-03C57348F17C}" type="pres">
      <dgm:prSet presAssocID="{F2881FB1-6580-4F21-A283-BFAA6F91D5D2}" presName="Accent2" presStyleCnt="0"/>
      <dgm:spPr/>
      <dgm:t>
        <a:bodyPr/>
        <a:lstStyle/>
        <a:p>
          <a:endParaRPr lang="zh-TW" altLang="en-US"/>
        </a:p>
      </dgm:t>
    </dgm:pt>
    <dgm:pt modelId="{022090AB-F415-4775-84C7-FED064F7DA74}" type="pres">
      <dgm:prSet presAssocID="{F2881FB1-6580-4F21-A283-BFAA6F91D5D2}" presName="Accent" presStyleLbl="node1" presStyleIdx="1" presStyleCnt="4" custLinFactNeighborX="38346"/>
      <dgm:spPr/>
      <dgm:t>
        <a:bodyPr/>
        <a:lstStyle/>
        <a:p>
          <a:endParaRPr lang="zh-TW" altLang="en-US"/>
        </a:p>
      </dgm:t>
    </dgm:pt>
    <dgm:pt modelId="{D53FEF0B-9284-4EC9-8E6E-1DAA7E2EA9F7}" type="pres">
      <dgm:prSet presAssocID="{F2881FB1-6580-4F21-A283-BFAA6F91D5D2}" presName="Child2" presStyleLbl="revTx" presStyleIdx="2" presStyleCnt="8" custScaleX="332228" custScaleY="171244" custLinFactX="-100000" custLinFactNeighborX="-132817">
        <dgm:presLayoutVars>
          <dgm:chMax val="0"/>
          <dgm:chPref val="0"/>
          <dgm:bulletEnabled val="1"/>
        </dgm:presLayoutVars>
      </dgm:prSet>
      <dgm:spPr/>
      <dgm:t>
        <a:bodyPr/>
        <a:lstStyle/>
        <a:p>
          <a:endParaRPr lang="zh-TW" altLang="en-US"/>
        </a:p>
      </dgm:t>
    </dgm:pt>
    <dgm:pt modelId="{BAC66914-53A2-4190-A5D1-3CE21729248F}" type="pres">
      <dgm:prSet presAssocID="{F2881FB1-6580-4F21-A283-BFAA6F91D5D2}" presName="Parent2" presStyleLbl="revTx" presStyleIdx="3" presStyleCnt="8" custLinFactNeighborX="68724">
        <dgm:presLayoutVars>
          <dgm:chMax val="1"/>
          <dgm:chPref val="1"/>
          <dgm:bulletEnabled val="1"/>
        </dgm:presLayoutVars>
      </dgm:prSet>
      <dgm:spPr/>
      <dgm:t>
        <a:bodyPr/>
        <a:lstStyle/>
        <a:p>
          <a:endParaRPr lang="zh-TW" altLang="en-US"/>
        </a:p>
      </dgm:t>
    </dgm:pt>
    <dgm:pt modelId="{701FC615-1C1C-471F-AAAE-ADF73978D813}" type="pres">
      <dgm:prSet presAssocID="{6352CA33-6755-44BE-808F-400DA4CF80A7}" presName="Accent3" presStyleCnt="0"/>
      <dgm:spPr/>
      <dgm:t>
        <a:bodyPr/>
        <a:lstStyle/>
        <a:p>
          <a:endParaRPr lang="zh-TW" altLang="en-US"/>
        </a:p>
      </dgm:t>
    </dgm:pt>
    <dgm:pt modelId="{C5F16424-28FD-47BC-A477-B0EEE036C360}" type="pres">
      <dgm:prSet presAssocID="{6352CA33-6755-44BE-808F-400DA4CF80A7}" presName="Accent" presStyleLbl="node1" presStyleIdx="2" presStyleCnt="4" custLinFactNeighborX="38346"/>
      <dgm:spPr/>
      <dgm:t>
        <a:bodyPr/>
        <a:lstStyle/>
        <a:p>
          <a:endParaRPr lang="zh-TW" altLang="en-US"/>
        </a:p>
      </dgm:t>
    </dgm:pt>
    <dgm:pt modelId="{CA1B0F84-434B-46A7-8A0D-985A0C635D5D}" type="pres">
      <dgm:prSet presAssocID="{6352CA33-6755-44BE-808F-400DA4CF80A7}" presName="Child3" presStyleLbl="revTx" presStyleIdx="4" presStyleCnt="8" custScaleX="318305" custScaleY="171244" custLinFactX="84405" custLinFactNeighborX="100000">
        <dgm:presLayoutVars>
          <dgm:chMax val="0"/>
          <dgm:chPref val="0"/>
          <dgm:bulletEnabled val="1"/>
        </dgm:presLayoutVars>
      </dgm:prSet>
      <dgm:spPr/>
      <dgm:t>
        <a:bodyPr/>
        <a:lstStyle/>
        <a:p>
          <a:endParaRPr lang="zh-TW" altLang="en-US"/>
        </a:p>
      </dgm:t>
    </dgm:pt>
    <dgm:pt modelId="{37BEA725-1C17-46E8-AD50-8FD37EF9A31F}" type="pres">
      <dgm:prSet presAssocID="{6352CA33-6755-44BE-808F-400DA4CF80A7}" presName="Parent3" presStyleLbl="revTx" presStyleIdx="5" presStyleCnt="8" custLinFactNeighborX="68724">
        <dgm:presLayoutVars>
          <dgm:chMax val="1"/>
          <dgm:chPref val="1"/>
          <dgm:bulletEnabled val="1"/>
        </dgm:presLayoutVars>
      </dgm:prSet>
      <dgm:spPr/>
      <dgm:t>
        <a:bodyPr/>
        <a:lstStyle/>
        <a:p>
          <a:endParaRPr lang="zh-TW" altLang="en-US"/>
        </a:p>
      </dgm:t>
    </dgm:pt>
    <dgm:pt modelId="{22F54DF1-A5CB-49EC-8297-AEE2814DF586}" type="pres">
      <dgm:prSet presAssocID="{7FCE83D9-631B-4420-BBFC-CA0AFA59F747}" presName="Accent4" presStyleCnt="0"/>
      <dgm:spPr/>
      <dgm:t>
        <a:bodyPr/>
        <a:lstStyle/>
        <a:p>
          <a:endParaRPr lang="zh-TW" altLang="en-US"/>
        </a:p>
      </dgm:t>
    </dgm:pt>
    <dgm:pt modelId="{610F8A07-C245-4C64-8F92-1DD2426D15F2}" type="pres">
      <dgm:prSet presAssocID="{7FCE83D9-631B-4420-BBFC-CA0AFA59F747}" presName="Accent" presStyleLbl="node1" presStyleIdx="3" presStyleCnt="4" custLinFactNeighborX="44648"/>
      <dgm:spPr/>
      <dgm:t>
        <a:bodyPr/>
        <a:lstStyle/>
        <a:p>
          <a:endParaRPr lang="zh-TW" altLang="en-US"/>
        </a:p>
      </dgm:t>
    </dgm:pt>
    <dgm:pt modelId="{4130BDD7-69A7-4BC3-838C-AF27749BE3C9}" type="pres">
      <dgm:prSet presAssocID="{7FCE83D9-631B-4420-BBFC-CA0AFA59F747}" presName="Child4" presStyleLbl="revTx" presStyleIdx="6" presStyleCnt="8" custScaleX="338469" custScaleY="171244" custLinFactX="-100000" custLinFactNeighborX="-132817">
        <dgm:presLayoutVars>
          <dgm:chMax val="0"/>
          <dgm:chPref val="0"/>
          <dgm:bulletEnabled val="1"/>
        </dgm:presLayoutVars>
      </dgm:prSet>
      <dgm:spPr/>
      <dgm:t>
        <a:bodyPr/>
        <a:lstStyle/>
        <a:p>
          <a:endParaRPr lang="zh-TW" altLang="en-US"/>
        </a:p>
      </dgm:t>
    </dgm:pt>
    <dgm:pt modelId="{38F3855E-521C-40F8-8D37-CEEACFAC56A5}" type="pres">
      <dgm:prSet presAssocID="{7FCE83D9-631B-4420-BBFC-CA0AFA59F747}" presName="Parent4" presStyleLbl="revTx" presStyleIdx="7" presStyleCnt="8" custLinFactNeighborX="68724">
        <dgm:presLayoutVars>
          <dgm:chMax val="1"/>
          <dgm:chPref val="1"/>
          <dgm:bulletEnabled val="1"/>
        </dgm:presLayoutVars>
      </dgm:prSet>
      <dgm:spPr/>
      <dgm:t>
        <a:bodyPr/>
        <a:lstStyle/>
        <a:p>
          <a:endParaRPr lang="zh-TW" altLang="en-US"/>
        </a:p>
      </dgm:t>
    </dgm:pt>
  </dgm:ptLst>
  <dgm:cxnLst>
    <dgm:cxn modelId="{3D0AD3D2-26E3-4ADE-B431-BEC1B9EF98FC}" type="presOf" srcId="{8321AB85-EA8C-4958-B404-B4C118CB3C18}" destId="{D53FEF0B-9284-4EC9-8E6E-1DAA7E2EA9F7}" srcOrd="0" destOrd="2" presId="urn:microsoft.com/office/officeart/2009/layout/CircleArrowProcess"/>
    <dgm:cxn modelId="{4A31D641-1B5D-46D3-B685-0C4DC6EFE71B}" srcId="{00C18FBF-3FF5-4C16-97CF-AF03740D7AB6}" destId="{F2881FB1-6580-4F21-A283-BFAA6F91D5D2}" srcOrd="1" destOrd="0" parTransId="{2D960FDD-BADA-480D-9043-497C56588AD3}" sibTransId="{A5ABDC17-7AB5-4F0E-992A-F9343F5D74EB}"/>
    <dgm:cxn modelId="{1D571A44-A615-4493-8D59-13C9D979F676}" type="presOf" srcId="{7FCE83D9-631B-4420-BBFC-CA0AFA59F747}" destId="{38F3855E-521C-40F8-8D37-CEEACFAC56A5}" srcOrd="0" destOrd="0" presId="urn:microsoft.com/office/officeart/2009/layout/CircleArrowProcess"/>
    <dgm:cxn modelId="{DDB5AD9A-40B0-48EF-AF2C-8CCDA330F7FE}" srcId="{B4F1B46E-22B2-4721-950C-8704487586DC}" destId="{9D72CDD3-5859-43DB-BD75-0C3C30E3DE62}" srcOrd="1" destOrd="0" parTransId="{1D5B1F83-33A7-4298-BC11-2B1252AFAEA5}" sibTransId="{15E25BD4-1EBF-43C2-8885-DBF66B8429E1}"/>
    <dgm:cxn modelId="{C6E575CC-805C-4E0D-83A0-6DA8D7FF4E2B}" srcId="{6352CA33-6755-44BE-808F-400DA4CF80A7}" destId="{F15539D8-2710-4993-8F95-D6140ED1D6D5}" srcOrd="2" destOrd="0" parTransId="{3404F6A5-0489-4951-97C3-311A7E39492E}" sibTransId="{32BDD4EA-8706-48E7-BF74-17AFC045DC06}"/>
    <dgm:cxn modelId="{B67A3C00-AB8B-4928-A95D-F7A8B7E0E140}" type="presOf" srcId="{60382016-2DC2-4DE3-B811-B8180EA0ACEE}" destId="{1CDC8695-8911-4D97-8438-3E626ADB667D}" srcOrd="0" destOrd="0" presId="urn:microsoft.com/office/officeart/2009/layout/CircleArrowProcess"/>
    <dgm:cxn modelId="{E572418E-4340-4448-940D-253A2FA3B9B3}" srcId="{00C18FBF-3FF5-4C16-97CF-AF03740D7AB6}" destId="{7FCE83D9-631B-4420-BBFC-CA0AFA59F747}" srcOrd="3" destOrd="0" parTransId="{C61EC981-13FA-4710-B079-D35692EEB764}" sibTransId="{1B48A0DE-4031-4D45-86A1-94CDAF68824A}"/>
    <dgm:cxn modelId="{9F9984D2-7FFE-43D7-A5E5-F7D0DF4FDFCC}" type="presOf" srcId="{29E78340-8EBE-415C-B973-78A91A054B9C}" destId="{D53FEF0B-9284-4EC9-8E6E-1DAA7E2EA9F7}" srcOrd="0" destOrd="1" presId="urn:microsoft.com/office/officeart/2009/layout/CircleArrowProcess"/>
    <dgm:cxn modelId="{5DAFC766-038E-4C5E-8965-4FD72DB84C44}" type="presOf" srcId="{00C18FBF-3FF5-4C16-97CF-AF03740D7AB6}" destId="{2EA59B89-F5CA-498D-8EC6-8394062F635D}" srcOrd="0" destOrd="0" presId="urn:microsoft.com/office/officeart/2009/layout/CircleArrowProcess"/>
    <dgm:cxn modelId="{734DF345-BCDE-4241-9D43-3309D0EBFCAB}" type="presOf" srcId="{F15539D8-2710-4993-8F95-D6140ED1D6D5}" destId="{CA1B0F84-434B-46A7-8A0D-985A0C635D5D}" srcOrd="0" destOrd="2" presId="urn:microsoft.com/office/officeart/2009/layout/CircleArrowProcess"/>
    <dgm:cxn modelId="{3DEAEBEB-9EC7-4339-8172-7EE74920C06B}" type="presOf" srcId="{176B3794-0C26-4FBC-970D-B99F4682AA98}" destId="{4130BDD7-69A7-4BC3-838C-AF27749BE3C9}" srcOrd="0" destOrd="2" presId="urn:microsoft.com/office/officeart/2009/layout/CircleArrowProcess"/>
    <dgm:cxn modelId="{CD5EFFB3-C9FD-4DAC-8D97-0C2FB02B380B}" srcId="{B4F1B46E-22B2-4721-950C-8704487586DC}" destId="{7CB6360B-4022-4E96-922B-A12DE0E2A39F}" srcOrd="2" destOrd="0" parTransId="{44B2858F-607B-47DF-B44B-EA7D73FDC9F2}" sibTransId="{B35ED9D1-2A17-4034-8D08-4945CA54F6C9}"/>
    <dgm:cxn modelId="{6C35C76A-9370-433B-A353-7032107217BD}" type="presOf" srcId="{3D5CDB25-F8FA-444B-8D4A-1D29D0CBA282}" destId="{CA1B0F84-434B-46A7-8A0D-985A0C635D5D}" srcOrd="0" destOrd="1" presId="urn:microsoft.com/office/officeart/2009/layout/CircleArrowProcess"/>
    <dgm:cxn modelId="{311348D8-FDE3-4C22-99F5-3B98C5F51F0D}" srcId="{F2881FB1-6580-4F21-A283-BFAA6F91D5D2}" destId="{29E78340-8EBE-415C-B973-78A91A054B9C}" srcOrd="1" destOrd="0" parTransId="{FF4E5F97-6974-4E39-A85D-DCB2E100798E}" sibTransId="{B4B9A51E-FA34-465E-B5B4-81CD76EB3FC2}"/>
    <dgm:cxn modelId="{FA4BE6C7-CBA8-42BC-86F3-5BC6FBF33047}" type="presOf" srcId="{9D72CDD3-5859-43DB-BD75-0C3C30E3DE62}" destId="{1CDC8695-8911-4D97-8438-3E626ADB667D}" srcOrd="0" destOrd="1" presId="urn:microsoft.com/office/officeart/2009/layout/CircleArrowProcess"/>
    <dgm:cxn modelId="{08D53D01-E1E4-4263-A3D1-36D2B2513522}" type="presOf" srcId="{F2881FB1-6580-4F21-A283-BFAA6F91D5D2}" destId="{BAC66914-53A2-4190-A5D1-3CE21729248F}" srcOrd="0" destOrd="0" presId="urn:microsoft.com/office/officeart/2009/layout/CircleArrowProcess"/>
    <dgm:cxn modelId="{66A68222-8676-42B3-A191-F84FE9619B80}" type="presOf" srcId="{9614A323-64B1-4077-A841-022051EC749A}" destId="{CA1B0F84-434B-46A7-8A0D-985A0C635D5D}" srcOrd="0" destOrd="0" presId="urn:microsoft.com/office/officeart/2009/layout/CircleArrowProcess"/>
    <dgm:cxn modelId="{1661119B-CA81-4096-B1C1-42DD69EB4C1F}" type="presOf" srcId="{6352CA33-6755-44BE-808F-400DA4CF80A7}" destId="{37BEA725-1C17-46E8-AD50-8FD37EF9A31F}" srcOrd="0" destOrd="0" presId="urn:microsoft.com/office/officeart/2009/layout/CircleArrowProcess"/>
    <dgm:cxn modelId="{3DA1EE7E-33B2-4E77-88CE-06F244C45628}" type="presOf" srcId="{50451020-5E1A-4778-9E8D-169182A36191}" destId="{4130BDD7-69A7-4BC3-838C-AF27749BE3C9}" srcOrd="0" destOrd="1" presId="urn:microsoft.com/office/officeart/2009/layout/CircleArrowProcess"/>
    <dgm:cxn modelId="{70CAB4FC-3D17-49C2-8A7B-F387031FCDCA}" srcId="{7FCE83D9-631B-4420-BBFC-CA0AFA59F747}" destId="{DB9FB862-4759-4D6A-84F3-01524B92723B}" srcOrd="0" destOrd="0" parTransId="{CD1EE44C-3116-420B-89E3-1D797CB25D34}" sibTransId="{4BD4D4A5-043E-4ED5-A5CA-8D46DADC3150}"/>
    <dgm:cxn modelId="{129AEA77-5D2A-49D4-956D-99009974B6C5}" srcId="{F2881FB1-6580-4F21-A283-BFAA6F91D5D2}" destId="{8321AB85-EA8C-4958-B404-B4C118CB3C18}" srcOrd="2" destOrd="0" parTransId="{24ABE8B3-7220-436D-9636-F7B4C0B99576}" sibTransId="{AA5F76CE-8FD4-4692-8BB1-EF84CF9D365E}"/>
    <dgm:cxn modelId="{DC007EFF-6CAD-4EA6-828F-A0F7A0C870F7}" srcId="{B4F1B46E-22B2-4721-950C-8704487586DC}" destId="{60382016-2DC2-4DE3-B811-B8180EA0ACEE}" srcOrd="0" destOrd="0" parTransId="{A1C9C4CE-5023-4736-8350-3982EAB982B3}" sibTransId="{D4966488-D469-48DE-A1BA-371494669462}"/>
    <dgm:cxn modelId="{0F86DBDB-3C4F-4C84-981B-7F4CA2A8EAF3}" srcId="{7FCE83D9-631B-4420-BBFC-CA0AFA59F747}" destId="{50451020-5E1A-4778-9E8D-169182A36191}" srcOrd="1" destOrd="0" parTransId="{7DFC3849-4A12-49FB-B614-8AFD597CCB9E}" sibTransId="{EEDE2474-4F18-4F59-8E58-6382D253E514}"/>
    <dgm:cxn modelId="{6A80D6D9-2E79-45D5-AA51-7E7D3EB89BEF}" type="presOf" srcId="{137F9C42-B6B1-4944-9F52-FC46C19BA1F4}" destId="{D53FEF0B-9284-4EC9-8E6E-1DAA7E2EA9F7}" srcOrd="0" destOrd="3" presId="urn:microsoft.com/office/officeart/2009/layout/CircleArrowProcess"/>
    <dgm:cxn modelId="{1C728186-F72B-4D50-B3F7-644C36475DF7}" srcId="{7FCE83D9-631B-4420-BBFC-CA0AFA59F747}" destId="{176B3794-0C26-4FBC-970D-B99F4682AA98}" srcOrd="2" destOrd="0" parTransId="{D010FE21-D396-4C1E-A191-7ECCF458425B}" sibTransId="{D86CD339-EFE1-4ED9-9CBD-2F299AF31176}"/>
    <dgm:cxn modelId="{82AE1F62-28E2-4769-A09D-A4D0C52FD83E}" type="presOf" srcId="{DB9FB862-4759-4D6A-84F3-01524B92723B}" destId="{4130BDD7-69A7-4BC3-838C-AF27749BE3C9}" srcOrd="0" destOrd="0" presId="urn:microsoft.com/office/officeart/2009/layout/CircleArrowProcess"/>
    <dgm:cxn modelId="{3204ED53-15A0-4643-A582-021A785F1BA2}" srcId="{F2881FB1-6580-4F21-A283-BFAA6F91D5D2}" destId="{D5197DDB-D5D2-499F-B255-CF7BB5AE2B43}" srcOrd="0" destOrd="0" parTransId="{B14A4DC9-F40A-4867-ADB8-4BA8A1F83766}" sibTransId="{29F2454A-2FA8-4B3A-AC63-4A0B9FD04A75}"/>
    <dgm:cxn modelId="{2E3C97E6-67D4-4948-B47A-1115C2B2979F}" srcId="{6352CA33-6755-44BE-808F-400DA4CF80A7}" destId="{3D5CDB25-F8FA-444B-8D4A-1D29D0CBA282}" srcOrd="1" destOrd="0" parTransId="{4C229933-AC16-44B7-98EC-4C0F07FABCB0}" sibTransId="{189DA4C5-2A22-4C71-A806-7B4AB57767CC}"/>
    <dgm:cxn modelId="{8626D26E-2BEC-46F1-A205-9A3D40345456}" type="presOf" srcId="{D5197DDB-D5D2-499F-B255-CF7BB5AE2B43}" destId="{D53FEF0B-9284-4EC9-8E6E-1DAA7E2EA9F7}" srcOrd="0" destOrd="0" presId="urn:microsoft.com/office/officeart/2009/layout/CircleArrowProcess"/>
    <dgm:cxn modelId="{82BAE5DD-3A79-4870-9019-1254385E0650}" srcId="{00C18FBF-3FF5-4C16-97CF-AF03740D7AB6}" destId="{6352CA33-6755-44BE-808F-400DA4CF80A7}" srcOrd="2" destOrd="0" parTransId="{AEB59203-63BA-4A96-BADC-40BAEBD9AA40}" sibTransId="{AAB4CF73-4B9B-4AA0-9074-16C2D2AE00A1}"/>
    <dgm:cxn modelId="{FC7BD086-74EA-4D6C-9657-E916D355F209}" srcId="{6352CA33-6755-44BE-808F-400DA4CF80A7}" destId="{9614A323-64B1-4077-A841-022051EC749A}" srcOrd="0" destOrd="0" parTransId="{E5F6BCBD-B84E-4018-BE9E-BF57FF3B4B36}" sibTransId="{FEC2A79F-8857-403A-A738-E8CE75C965E2}"/>
    <dgm:cxn modelId="{2C8317B2-2EBB-4589-86EA-C77B3B6E81AA}" srcId="{00C18FBF-3FF5-4C16-97CF-AF03740D7AB6}" destId="{B4F1B46E-22B2-4721-950C-8704487586DC}" srcOrd="0" destOrd="0" parTransId="{E8A66543-CC4D-4785-A93E-5B125E09F826}" sibTransId="{A7E2530A-34E2-4E9F-BC78-8920BA140C41}"/>
    <dgm:cxn modelId="{9798AA9C-A8F2-46A0-89AA-0CC35DC020F1}" type="presOf" srcId="{B4F1B46E-22B2-4721-950C-8704487586DC}" destId="{720C278F-DB34-4DBA-96CD-362C031FCB63}" srcOrd="0" destOrd="0" presId="urn:microsoft.com/office/officeart/2009/layout/CircleArrowProcess"/>
    <dgm:cxn modelId="{51C51228-7DEA-4E3A-B156-C94D4B838C9A}" srcId="{F2881FB1-6580-4F21-A283-BFAA6F91D5D2}" destId="{137F9C42-B6B1-4944-9F52-FC46C19BA1F4}" srcOrd="3" destOrd="0" parTransId="{248C8193-B664-4E56-8752-77F1372E89AE}" sibTransId="{50027D3E-F23A-475D-85B9-496DA458EC4A}"/>
    <dgm:cxn modelId="{DE0D6C77-332A-4EA5-9BB9-E2184C5BB620}" type="presOf" srcId="{7CB6360B-4022-4E96-922B-A12DE0E2A39F}" destId="{1CDC8695-8911-4D97-8438-3E626ADB667D}" srcOrd="0" destOrd="2" presId="urn:microsoft.com/office/officeart/2009/layout/CircleArrowProcess"/>
    <dgm:cxn modelId="{91F4003E-9CDD-413F-860D-8B86432AE0A9}" type="presParOf" srcId="{2EA59B89-F5CA-498D-8EC6-8394062F635D}" destId="{38BC6384-4BD1-4052-B4C9-74350AD46EAF}" srcOrd="0" destOrd="0" presId="urn:microsoft.com/office/officeart/2009/layout/CircleArrowProcess"/>
    <dgm:cxn modelId="{DC44740A-C81E-47E4-8F91-4F91F43168AF}" type="presParOf" srcId="{38BC6384-4BD1-4052-B4C9-74350AD46EAF}" destId="{216E614B-85C7-4E9B-B7CB-1D82C32723CC}" srcOrd="0" destOrd="0" presId="urn:microsoft.com/office/officeart/2009/layout/CircleArrowProcess"/>
    <dgm:cxn modelId="{61F9DB25-C93F-44C9-85F7-986052AFAC1D}" type="presParOf" srcId="{2EA59B89-F5CA-498D-8EC6-8394062F635D}" destId="{1CDC8695-8911-4D97-8438-3E626ADB667D}" srcOrd="1" destOrd="0" presId="urn:microsoft.com/office/officeart/2009/layout/CircleArrowProcess"/>
    <dgm:cxn modelId="{4D20CBC3-4894-4653-8E1A-E4722ED1B65C}" type="presParOf" srcId="{2EA59B89-F5CA-498D-8EC6-8394062F635D}" destId="{720C278F-DB34-4DBA-96CD-362C031FCB63}" srcOrd="2" destOrd="0" presId="urn:microsoft.com/office/officeart/2009/layout/CircleArrowProcess"/>
    <dgm:cxn modelId="{5B7F3978-AABC-4989-A20B-73F5168D6840}" type="presParOf" srcId="{2EA59B89-F5CA-498D-8EC6-8394062F635D}" destId="{7009CA53-A0E0-44AD-8FE9-03C57348F17C}" srcOrd="3" destOrd="0" presId="urn:microsoft.com/office/officeart/2009/layout/CircleArrowProcess"/>
    <dgm:cxn modelId="{7C09F69F-D185-4FDD-A62A-B4612C6A3738}" type="presParOf" srcId="{7009CA53-A0E0-44AD-8FE9-03C57348F17C}" destId="{022090AB-F415-4775-84C7-FED064F7DA74}" srcOrd="0" destOrd="0" presId="urn:microsoft.com/office/officeart/2009/layout/CircleArrowProcess"/>
    <dgm:cxn modelId="{FF76B3F6-F22C-49F0-8B7C-3EE2FD94A4C5}" type="presParOf" srcId="{2EA59B89-F5CA-498D-8EC6-8394062F635D}" destId="{D53FEF0B-9284-4EC9-8E6E-1DAA7E2EA9F7}" srcOrd="4" destOrd="0" presId="urn:microsoft.com/office/officeart/2009/layout/CircleArrowProcess"/>
    <dgm:cxn modelId="{7A8FF3AF-9001-471C-8D72-AD58396483CF}" type="presParOf" srcId="{2EA59B89-F5CA-498D-8EC6-8394062F635D}" destId="{BAC66914-53A2-4190-A5D1-3CE21729248F}" srcOrd="5" destOrd="0" presId="urn:microsoft.com/office/officeart/2009/layout/CircleArrowProcess"/>
    <dgm:cxn modelId="{189DF914-45A4-416C-9325-E5F57940B4C2}" type="presParOf" srcId="{2EA59B89-F5CA-498D-8EC6-8394062F635D}" destId="{701FC615-1C1C-471F-AAAE-ADF73978D813}" srcOrd="6" destOrd="0" presId="urn:microsoft.com/office/officeart/2009/layout/CircleArrowProcess"/>
    <dgm:cxn modelId="{AA10ADB6-02D9-4EB8-B2ED-76518E477BD9}" type="presParOf" srcId="{701FC615-1C1C-471F-AAAE-ADF73978D813}" destId="{C5F16424-28FD-47BC-A477-B0EEE036C360}" srcOrd="0" destOrd="0" presId="urn:microsoft.com/office/officeart/2009/layout/CircleArrowProcess"/>
    <dgm:cxn modelId="{2D36FD49-25A1-4DCC-8B1B-96300666985A}" type="presParOf" srcId="{2EA59B89-F5CA-498D-8EC6-8394062F635D}" destId="{CA1B0F84-434B-46A7-8A0D-985A0C635D5D}" srcOrd="7" destOrd="0" presId="urn:microsoft.com/office/officeart/2009/layout/CircleArrowProcess"/>
    <dgm:cxn modelId="{5A19FCF8-F509-41EC-B8C3-46542B60C320}" type="presParOf" srcId="{2EA59B89-F5CA-498D-8EC6-8394062F635D}" destId="{37BEA725-1C17-46E8-AD50-8FD37EF9A31F}" srcOrd="8" destOrd="0" presId="urn:microsoft.com/office/officeart/2009/layout/CircleArrowProcess"/>
    <dgm:cxn modelId="{CCEE5439-F15D-4ACD-A359-9243005DBBE8}" type="presParOf" srcId="{2EA59B89-F5CA-498D-8EC6-8394062F635D}" destId="{22F54DF1-A5CB-49EC-8297-AEE2814DF586}" srcOrd="9" destOrd="0" presId="urn:microsoft.com/office/officeart/2009/layout/CircleArrowProcess"/>
    <dgm:cxn modelId="{7A0783AF-CB8D-449A-881B-8A651A4A6AF3}" type="presParOf" srcId="{22F54DF1-A5CB-49EC-8297-AEE2814DF586}" destId="{610F8A07-C245-4C64-8F92-1DD2426D15F2}" srcOrd="0" destOrd="0" presId="urn:microsoft.com/office/officeart/2009/layout/CircleArrowProcess"/>
    <dgm:cxn modelId="{17676C13-BCA1-47A7-93EA-7180AAADDB51}" type="presParOf" srcId="{2EA59B89-F5CA-498D-8EC6-8394062F635D}" destId="{4130BDD7-69A7-4BC3-838C-AF27749BE3C9}" srcOrd="10" destOrd="0" presId="urn:microsoft.com/office/officeart/2009/layout/CircleArrowProcess"/>
    <dgm:cxn modelId="{A56337FB-593D-4DD3-A650-BA3D6B4D67C6}" type="presParOf" srcId="{2EA59B89-F5CA-498D-8EC6-8394062F635D}" destId="{38F3855E-521C-40F8-8D37-CEEACFAC56A5}" srcOrd="11"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C18FBF-3FF5-4C16-97CF-AF03740D7AB6}" type="doc">
      <dgm:prSet loTypeId="urn:microsoft.com/office/officeart/2009/layout/CircleArrowProcess" loCatId="process" qsTypeId="urn:microsoft.com/office/officeart/2005/8/quickstyle/simple4" qsCatId="simple" csTypeId="urn:microsoft.com/office/officeart/2005/8/colors/accent3_3" csCatId="accent3" phldr="1"/>
      <dgm:spPr/>
      <dgm:t>
        <a:bodyPr/>
        <a:lstStyle/>
        <a:p>
          <a:endParaRPr lang="zh-TW"/>
        </a:p>
      </dgm:t>
    </dgm:pt>
    <dgm:pt modelId="{B4F1B46E-22B2-4721-950C-8704487586DC}">
      <dgm:prSet phldrT="[文字]"/>
      <dgm:spPr/>
      <dgm:t>
        <a:bodyPr/>
        <a:lstStyle/>
        <a:p>
          <a:r>
            <a:rPr lang="zh-TW" b="1" smtClean="0"/>
            <a:t>步驟 1 </a:t>
          </a:r>
          <a:r>
            <a:rPr lang="zh-TW" altLang="en-US" b="1" smtClean="0"/>
            <a:t>登入</a:t>
          </a:r>
          <a:endParaRPr lang="zh-TW" b="1" dirty="0"/>
        </a:p>
      </dgm:t>
    </dgm:pt>
    <dgm:pt modelId="{E8A66543-CC4D-4785-A93E-5B125E09F826}" type="parTrans" cxnId="{2C8317B2-2EBB-4589-86EA-C77B3B6E81AA}">
      <dgm:prSet/>
      <dgm:spPr/>
      <dgm:t>
        <a:bodyPr/>
        <a:lstStyle/>
        <a:p>
          <a:endParaRPr lang="zh-TW"/>
        </a:p>
      </dgm:t>
    </dgm:pt>
    <dgm:pt modelId="{A7E2530A-34E2-4E9F-BC78-8920BA140C41}" type="sibTrans" cxnId="{2C8317B2-2EBB-4589-86EA-C77B3B6E81AA}">
      <dgm:prSet/>
      <dgm:spPr/>
      <dgm:t>
        <a:bodyPr/>
        <a:lstStyle/>
        <a:p>
          <a:endParaRPr lang="zh-TW"/>
        </a:p>
      </dgm:t>
    </dgm:pt>
    <dgm:pt modelId="{F2881FB1-6580-4F21-A283-BFAA6F91D5D2}">
      <dgm:prSet phldrT="[文字]"/>
      <dgm:spPr/>
      <dgm:t>
        <a:bodyPr/>
        <a:lstStyle/>
        <a:p>
          <a:r>
            <a:rPr lang="zh-TW" b="1" smtClean="0"/>
            <a:t>步驟 2 </a:t>
          </a:r>
          <a:r>
            <a:rPr lang="zh-TW" altLang="en-US" b="1" smtClean="0"/>
            <a:t>收件</a:t>
          </a:r>
          <a:endParaRPr lang="zh-TW" b="1" dirty="0"/>
        </a:p>
      </dgm:t>
    </dgm:pt>
    <dgm:pt modelId="{2D960FDD-BADA-480D-9043-497C56588AD3}" type="parTrans" cxnId="{4A31D641-1B5D-46D3-B685-0C4DC6EFE71B}">
      <dgm:prSet/>
      <dgm:spPr/>
      <dgm:t>
        <a:bodyPr/>
        <a:lstStyle/>
        <a:p>
          <a:endParaRPr lang="zh-TW"/>
        </a:p>
      </dgm:t>
    </dgm:pt>
    <dgm:pt modelId="{A5ABDC17-7AB5-4F0E-992A-F9343F5D74EB}" type="sibTrans" cxnId="{4A31D641-1B5D-46D3-B685-0C4DC6EFE71B}">
      <dgm:prSet/>
      <dgm:spPr/>
      <dgm:t>
        <a:bodyPr/>
        <a:lstStyle/>
        <a:p>
          <a:endParaRPr lang="zh-TW"/>
        </a:p>
      </dgm:t>
    </dgm:pt>
    <dgm:pt modelId="{D5197DDB-D5D2-499F-B255-CF7BB5AE2B43}">
      <dgm:prSet phldrT="[文字]" custT="1"/>
      <dgm:spPr/>
      <dgm:t>
        <a:bodyPr/>
        <a:lstStyle/>
        <a:p>
          <a:r>
            <a:rPr lang="zh-TW" altLang="en-US" sz="1200" dirty="0" smtClean="0"/>
            <a:t>收件</a:t>
          </a:r>
          <a:r>
            <a:rPr lang="en-US" altLang="zh-TW" sz="1200" dirty="0" smtClean="0"/>
            <a:t/>
          </a:r>
          <a:br>
            <a:rPr lang="en-US" altLang="zh-TW" sz="1200" dirty="0" smtClean="0"/>
          </a:br>
          <a:r>
            <a:rPr lang="en-US" altLang="zh-TW" sz="1200" dirty="0" smtClean="0"/>
            <a:t>1.</a:t>
          </a:r>
          <a:r>
            <a:rPr lang="zh-TW" altLang="en-US" sz="1200" dirty="0" smtClean="0"/>
            <a:t>申請表（</a:t>
          </a:r>
          <a:r>
            <a:rPr lang="zh-TW" altLang="en-US" sz="1200" dirty="0" smtClean="0">
              <a:solidFill>
                <a:srgbClr val="FF0000"/>
              </a:solidFill>
            </a:rPr>
            <a:t>須為線上列印版本</a:t>
          </a:r>
          <a:r>
            <a:rPr lang="zh-TW" altLang="en-US" sz="1200" dirty="0" smtClean="0"/>
            <a:t>）</a:t>
          </a:r>
          <a:r>
            <a:rPr lang="en-US" altLang="zh-TW" sz="1200" dirty="0" smtClean="0"/>
            <a:t/>
          </a:r>
          <a:br>
            <a:rPr lang="en-US" altLang="zh-TW" sz="1200" dirty="0" smtClean="0"/>
          </a:br>
          <a:r>
            <a:rPr lang="en-US" altLang="zh-TW" sz="1200" dirty="0" smtClean="0"/>
            <a:t>2.</a:t>
          </a:r>
          <a:r>
            <a:rPr lang="zh-TW" altLang="en-US" sz="1200" dirty="0" smtClean="0"/>
            <a:t>證明文件</a:t>
          </a:r>
          <a:endParaRPr lang="zh-TW" altLang="en-US" sz="1200" dirty="0"/>
        </a:p>
      </dgm:t>
    </dgm:pt>
    <dgm:pt modelId="{B14A4DC9-F40A-4867-ADB8-4BA8A1F83766}" type="parTrans" cxnId="{3204ED53-15A0-4643-A582-021A785F1BA2}">
      <dgm:prSet/>
      <dgm:spPr/>
      <dgm:t>
        <a:bodyPr/>
        <a:lstStyle/>
        <a:p>
          <a:endParaRPr lang="zh-TW"/>
        </a:p>
      </dgm:t>
    </dgm:pt>
    <dgm:pt modelId="{29F2454A-2FA8-4B3A-AC63-4A0B9FD04A75}" type="sibTrans" cxnId="{3204ED53-15A0-4643-A582-021A785F1BA2}">
      <dgm:prSet/>
      <dgm:spPr/>
      <dgm:t>
        <a:bodyPr/>
        <a:lstStyle/>
        <a:p>
          <a:endParaRPr lang="zh-TW"/>
        </a:p>
      </dgm:t>
    </dgm:pt>
    <dgm:pt modelId="{29E78340-8EBE-415C-B973-78A91A054B9C}">
      <dgm:prSet phldrT="[文字]" custT="1"/>
      <dgm:spPr/>
      <dgm:t>
        <a:bodyPr/>
        <a:lstStyle/>
        <a:p>
          <a:r>
            <a:rPr lang="zh-TW" altLang="en-US" sz="1200" dirty="0" smtClean="0"/>
            <a:t>檢查</a:t>
          </a:r>
          <a:r>
            <a:rPr lang="en-US" altLang="zh-TW" sz="1200" dirty="0" smtClean="0"/>
            <a:t/>
          </a:r>
          <a:br>
            <a:rPr lang="en-US" altLang="zh-TW" sz="1200" dirty="0" smtClean="0"/>
          </a:br>
          <a:r>
            <a:rPr lang="en-US" altLang="zh-TW" sz="1200" dirty="0" smtClean="0"/>
            <a:t>1.</a:t>
          </a:r>
          <a:r>
            <a:rPr lang="zh-TW" altLang="en-US" sz="1200" dirty="0" smtClean="0"/>
            <a:t>申請表上</a:t>
          </a:r>
          <a:r>
            <a:rPr lang="zh-TW" altLang="en-US" sz="1200" dirty="0" smtClean="0">
              <a:solidFill>
                <a:srgbClr val="FF0000"/>
              </a:solidFill>
            </a:rPr>
            <a:t>檢核碼</a:t>
          </a:r>
          <a:r>
            <a:rPr lang="zh-TW" altLang="en-US" sz="1200" dirty="0" smtClean="0"/>
            <a:t>與系統內一致</a:t>
          </a:r>
          <a:r>
            <a:rPr lang="en-US" altLang="zh-TW" sz="1200" dirty="0" smtClean="0"/>
            <a:t/>
          </a:r>
          <a:br>
            <a:rPr lang="en-US" altLang="zh-TW" sz="1200" dirty="0" smtClean="0"/>
          </a:br>
          <a:r>
            <a:rPr lang="en-US" altLang="zh-TW" sz="1200" dirty="0" smtClean="0"/>
            <a:t>2.</a:t>
          </a:r>
          <a:r>
            <a:rPr lang="zh-TW" altLang="en-US" sz="1200" dirty="0" smtClean="0"/>
            <a:t>證明文件</a:t>
          </a:r>
          <a:r>
            <a:rPr lang="zh-TW" altLang="en-US" sz="1200" dirty="0" smtClean="0">
              <a:solidFill>
                <a:srgbClr val="FF0000"/>
              </a:solidFill>
            </a:rPr>
            <a:t>正確及有效性</a:t>
          </a:r>
          <a:endParaRPr lang="zh-TW" altLang="en-US" sz="1200" dirty="0">
            <a:solidFill>
              <a:srgbClr val="FF0000"/>
            </a:solidFill>
          </a:endParaRPr>
        </a:p>
      </dgm:t>
    </dgm:pt>
    <dgm:pt modelId="{FF4E5F97-6974-4E39-A85D-DCB2E100798E}" type="parTrans" cxnId="{311348D8-FDE3-4C22-99F5-3B98C5F51F0D}">
      <dgm:prSet/>
      <dgm:spPr/>
      <dgm:t>
        <a:bodyPr/>
        <a:lstStyle/>
        <a:p>
          <a:endParaRPr lang="zh-TW"/>
        </a:p>
      </dgm:t>
    </dgm:pt>
    <dgm:pt modelId="{B4B9A51E-FA34-465E-B5B4-81CD76EB3FC2}" type="sibTrans" cxnId="{311348D8-FDE3-4C22-99F5-3B98C5F51F0D}">
      <dgm:prSet/>
      <dgm:spPr/>
      <dgm:t>
        <a:bodyPr/>
        <a:lstStyle/>
        <a:p>
          <a:endParaRPr lang="zh-TW"/>
        </a:p>
      </dgm:t>
    </dgm:pt>
    <dgm:pt modelId="{6352CA33-6755-44BE-808F-400DA4CF80A7}">
      <dgm:prSet phldrT="[文字]"/>
      <dgm:spPr/>
      <dgm:t>
        <a:bodyPr/>
        <a:lstStyle/>
        <a:p>
          <a:r>
            <a:rPr lang="zh-TW" altLang="en-US" b="1" smtClean="0"/>
            <a:t>步驟 </a:t>
          </a:r>
          <a:r>
            <a:rPr lang="zh-TW" b="1" smtClean="0"/>
            <a:t>3 </a:t>
          </a:r>
          <a:r>
            <a:rPr lang="zh-TW" altLang="en-US" b="1" smtClean="0"/>
            <a:t>封存</a:t>
          </a:r>
          <a:endParaRPr lang="zh-TW" b="1" dirty="0"/>
        </a:p>
      </dgm:t>
    </dgm:pt>
    <dgm:pt modelId="{AEB59203-63BA-4A96-BADC-40BAEBD9AA40}" type="parTrans" cxnId="{82BAE5DD-3A79-4870-9019-1254385E0650}">
      <dgm:prSet/>
      <dgm:spPr/>
      <dgm:t>
        <a:bodyPr/>
        <a:lstStyle/>
        <a:p>
          <a:endParaRPr lang="zh-TW"/>
        </a:p>
      </dgm:t>
    </dgm:pt>
    <dgm:pt modelId="{AAB4CF73-4B9B-4AA0-9074-16C2D2AE00A1}" type="sibTrans" cxnId="{82BAE5DD-3A79-4870-9019-1254385E0650}">
      <dgm:prSet/>
      <dgm:spPr/>
      <dgm:t>
        <a:bodyPr/>
        <a:lstStyle/>
        <a:p>
          <a:endParaRPr lang="zh-TW"/>
        </a:p>
      </dgm:t>
    </dgm:pt>
    <dgm:pt modelId="{3D5CDB25-F8FA-444B-8D4A-1D29D0CBA282}">
      <dgm:prSet phldrT="[文字]" custT="1"/>
      <dgm:spPr/>
      <dgm:t>
        <a:bodyPr/>
        <a:lstStyle/>
        <a:p>
          <a:r>
            <a:rPr lang="zh-TW" altLang="en-US" sz="1200" dirty="0" smtClean="0"/>
            <a:t>學生若須列印可請</a:t>
          </a:r>
          <a:r>
            <a:rPr lang="zh-TW" altLang="en-US" sz="1200" dirty="0" smtClean="0">
              <a:solidFill>
                <a:srgbClr val="FF0000"/>
              </a:solidFill>
            </a:rPr>
            <a:t>國中端代印</a:t>
          </a:r>
          <a:endParaRPr lang="zh-TW" altLang="en-US" sz="1200" dirty="0">
            <a:solidFill>
              <a:srgbClr val="FF0000"/>
            </a:solidFill>
          </a:endParaRPr>
        </a:p>
      </dgm:t>
    </dgm:pt>
    <dgm:pt modelId="{4C229933-AC16-44B7-98EC-4C0F07FABCB0}" type="parTrans" cxnId="{2E3C97E6-67D4-4948-B47A-1115C2B2979F}">
      <dgm:prSet/>
      <dgm:spPr/>
      <dgm:t>
        <a:bodyPr/>
        <a:lstStyle/>
        <a:p>
          <a:endParaRPr lang="zh-TW"/>
        </a:p>
      </dgm:t>
    </dgm:pt>
    <dgm:pt modelId="{189DA4C5-2A22-4C71-A806-7B4AB57767CC}" type="sibTrans" cxnId="{2E3C97E6-67D4-4948-B47A-1115C2B2979F}">
      <dgm:prSet/>
      <dgm:spPr/>
      <dgm:t>
        <a:bodyPr/>
        <a:lstStyle/>
        <a:p>
          <a:endParaRPr lang="zh-TW"/>
        </a:p>
      </dgm:t>
    </dgm:pt>
    <dgm:pt modelId="{7FCE83D9-631B-4420-BBFC-CA0AFA59F747}">
      <dgm:prSet phldrT="[文字]"/>
      <dgm:spPr/>
      <dgm:t>
        <a:bodyPr/>
        <a:lstStyle/>
        <a:p>
          <a:r>
            <a:rPr lang="zh-TW" b="1" smtClean="0"/>
            <a:t>步驟 4 </a:t>
          </a:r>
          <a:r>
            <a:rPr lang="zh-TW" altLang="en-US" b="1" smtClean="0"/>
            <a:t>繳件</a:t>
          </a:r>
          <a:endParaRPr lang="zh-TW" b="1" dirty="0"/>
        </a:p>
      </dgm:t>
    </dgm:pt>
    <dgm:pt modelId="{C61EC981-13FA-4710-B079-D35692EEB764}" type="parTrans" cxnId="{E572418E-4340-4448-940D-253A2FA3B9B3}">
      <dgm:prSet/>
      <dgm:spPr/>
      <dgm:t>
        <a:bodyPr/>
        <a:lstStyle/>
        <a:p>
          <a:endParaRPr lang="zh-TW"/>
        </a:p>
      </dgm:t>
    </dgm:pt>
    <dgm:pt modelId="{1B48A0DE-4031-4D45-86A1-94CDAF68824A}" type="sibTrans" cxnId="{E572418E-4340-4448-940D-253A2FA3B9B3}">
      <dgm:prSet/>
      <dgm:spPr/>
      <dgm:t>
        <a:bodyPr/>
        <a:lstStyle/>
        <a:p>
          <a:endParaRPr lang="zh-TW"/>
        </a:p>
      </dgm:t>
    </dgm:pt>
    <dgm:pt modelId="{DB9FB862-4759-4D6A-84F3-01524B92723B}">
      <dgm:prSet phldrT="[文字]" custT="1"/>
      <dgm:spPr/>
      <dgm:t>
        <a:bodyPr/>
        <a:lstStyle/>
        <a:p>
          <a:r>
            <a:rPr lang="zh-TW" altLang="en-US" sz="1200" dirty="0" smtClean="0"/>
            <a:t>總表併同學生申請表及證明資料，以</a:t>
          </a:r>
          <a:r>
            <a:rPr lang="zh-TW" altLang="en-US" sz="1200" dirty="0" smtClean="0">
              <a:solidFill>
                <a:srgbClr val="FF0000"/>
              </a:solidFill>
            </a:rPr>
            <a:t>最速件函送</a:t>
          </a:r>
          <a:r>
            <a:rPr lang="zh-TW" altLang="en-US" sz="1200" dirty="0" smtClean="0"/>
            <a:t>各免試就學區委員會。</a:t>
          </a:r>
          <a:r>
            <a:rPr lang="en-US" altLang="zh-TW" sz="1200" dirty="0" smtClean="0"/>
            <a:t/>
          </a:r>
          <a:br>
            <a:rPr lang="en-US" altLang="zh-TW" sz="1200" dirty="0" smtClean="0"/>
          </a:br>
          <a:r>
            <a:rPr lang="en-US" altLang="zh-TW" sz="1200" dirty="0" smtClean="0">
              <a:solidFill>
                <a:srgbClr val="FF0000"/>
              </a:solidFill>
            </a:rPr>
            <a:t>【</a:t>
          </a:r>
          <a:r>
            <a:rPr lang="zh-TW" altLang="en-US" sz="1200" dirty="0" smtClean="0">
              <a:solidFill>
                <a:srgbClr val="FF0000"/>
              </a:solidFill>
            </a:rPr>
            <a:t>註</a:t>
          </a:r>
          <a:r>
            <a:rPr lang="en-US" altLang="zh-TW" sz="1200" dirty="0" smtClean="0">
              <a:solidFill>
                <a:srgbClr val="FF0000"/>
              </a:solidFill>
            </a:rPr>
            <a:t>1】</a:t>
          </a:r>
          <a:r>
            <a:rPr lang="zh-TW" altLang="en-US" sz="1200" dirty="0" smtClean="0">
              <a:solidFill>
                <a:srgbClr val="FF0000"/>
              </a:solidFill>
            </a:rPr>
            <a:t>可能需函發多個就學區</a:t>
          </a:r>
          <a:r>
            <a:rPr lang="en-US" altLang="zh-TW" sz="1200" dirty="0" smtClean="0">
              <a:solidFill>
                <a:srgbClr val="FF0000"/>
              </a:solidFill>
            </a:rPr>
            <a:t/>
          </a:r>
          <a:br>
            <a:rPr lang="en-US" altLang="zh-TW" sz="1200" dirty="0" smtClean="0">
              <a:solidFill>
                <a:srgbClr val="FF0000"/>
              </a:solidFill>
            </a:rPr>
          </a:br>
          <a:r>
            <a:rPr lang="en-US" altLang="zh-TW" sz="1200" dirty="0" smtClean="0">
              <a:solidFill>
                <a:srgbClr val="FF0000"/>
              </a:solidFill>
            </a:rPr>
            <a:t>【</a:t>
          </a:r>
          <a:r>
            <a:rPr lang="zh-TW" altLang="en-US" sz="1200" dirty="0" smtClean="0">
              <a:solidFill>
                <a:srgbClr val="FF0000"/>
              </a:solidFill>
            </a:rPr>
            <a:t>註</a:t>
          </a:r>
          <a:r>
            <a:rPr lang="en-US" altLang="zh-TW" sz="1200" dirty="0" smtClean="0">
              <a:solidFill>
                <a:srgbClr val="FF0000"/>
              </a:solidFill>
            </a:rPr>
            <a:t>2】</a:t>
          </a:r>
          <a:r>
            <a:rPr lang="zh-TW" altLang="en-US" sz="1200" dirty="0" smtClean="0">
              <a:solidFill>
                <a:srgbClr val="FF0000"/>
              </a:solidFill>
            </a:rPr>
            <a:t>學生變更通過成績自動轉移</a:t>
          </a:r>
          <a:endParaRPr lang="zh-TW" altLang="en-US" sz="1200" dirty="0">
            <a:solidFill>
              <a:srgbClr val="FF0000"/>
            </a:solidFill>
          </a:endParaRPr>
        </a:p>
      </dgm:t>
    </dgm:pt>
    <dgm:pt modelId="{CD1EE44C-3116-420B-89E3-1D797CB25D34}" type="parTrans" cxnId="{70CAB4FC-3D17-49C2-8A7B-F387031FCDCA}">
      <dgm:prSet/>
      <dgm:spPr/>
      <dgm:t>
        <a:bodyPr/>
        <a:lstStyle/>
        <a:p>
          <a:endParaRPr lang="zh-TW"/>
        </a:p>
      </dgm:t>
    </dgm:pt>
    <dgm:pt modelId="{4BD4D4A5-043E-4ED5-A5CA-8D46DADC3150}" type="sibTrans" cxnId="{70CAB4FC-3D17-49C2-8A7B-F387031FCDCA}">
      <dgm:prSet/>
      <dgm:spPr/>
      <dgm:t>
        <a:bodyPr/>
        <a:lstStyle/>
        <a:p>
          <a:endParaRPr lang="zh-TW"/>
        </a:p>
      </dgm:t>
    </dgm:pt>
    <dgm:pt modelId="{9614A323-64B1-4077-A841-022051EC749A}">
      <dgm:prSet phldrT="[文字]" custT="1"/>
      <dgm:spPr/>
      <dgm:t>
        <a:bodyPr/>
        <a:lstStyle/>
        <a:p>
          <a:r>
            <a:rPr lang="zh-TW" altLang="en-US" sz="1200" dirty="0" smtClean="0"/>
            <a:t>學生若須修正資料</a:t>
          </a:r>
          <a:r>
            <a:rPr lang="zh-TW" altLang="en-US" sz="1200" dirty="0" smtClean="0">
              <a:solidFill>
                <a:srgbClr val="FF0000"/>
              </a:solidFill>
            </a:rPr>
            <a:t>可解除學生封存</a:t>
          </a:r>
          <a:endParaRPr lang="zh-TW" altLang="en-US" sz="1200" dirty="0">
            <a:solidFill>
              <a:srgbClr val="FF0000"/>
            </a:solidFill>
          </a:endParaRPr>
        </a:p>
      </dgm:t>
    </dgm:pt>
    <dgm:pt modelId="{FEC2A79F-8857-403A-A738-E8CE75C965E2}" type="sibTrans" cxnId="{FC7BD086-74EA-4D6C-9657-E916D355F209}">
      <dgm:prSet/>
      <dgm:spPr/>
      <dgm:t>
        <a:bodyPr/>
        <a:lstStyle/>
        <a:p>
          <a:endParaRPr lang="zh-TW"/>
        </a:p>
      </dgm:t>
    </dgm:pt>
    <dgm:pt modelId="{E5F6BCBD-B84E-4018-BE9E-BF57FF3B4B36}" type="parTrans" cxnId="{FC7BD086-74EA-4D6C-9657-E916D355F209}">
      <dgm:prSet/>
      <dgm:spPr/>
      <dgm:t>
        <a:bodyPr/>
        <a:lstStyle/>
        <a:p>
          <a:endParaRPr lang="zh-TW"/>
        </a:p>
      </dgm:t>
    </dgm:pt>
    <dgm:pt modelId="{F15539D8-2710-4993-8F95-D6140ED1D6D5}">
      <dgm:prSet phldrT="[文字]" custT="1"/>
      <dgm:spPr/>
      <dgm:t>
        <a:bodyPr/>
        <a:lstStyle/>
        <a:p>
          <a:r>
            <a:rPr lang="zh-TW" altLang="en-US" sz="1200" dirty="0" smtClean="0"/>
            <a:t>彙整無誤後封存系統資料，列印總表</a:t>
          </a:r>
          <a:r>
            <a:rPr lang="en-US" altLang="zh-TW" sz="1200" dirty="0" smtClean="0"/>
            <a:t/>
          </a:r>
          <a:br>
            <a:rPr lang="en-US" altLang="zh-TW" sz="1200" dirty="0" smtClean="0"/>
          </a:br>
          <a:r>
            <a:rPr lang="en-US" altLang="zh-TW" sz="1200" dirty="0" smtClean="0"/>
            <a:t>【</a:t>
          </a:r>
          <a:r>
            <a:rPr lang="zh-TW" altLang="en-US" sz="1200" dirty="0" smtClean="0"/>
            <a:t>註</a:t>
          </a:r>
          <a:r>
            <a:rPr lang="en-US" altLang="zh-TW" sz="1200" dirty="0" smtClean="0"/>
            <a:t>1】</a:t>
          </a:r>
          <a:r>
            <a:rPr lang="zh-TW" altLang="en-US" sz="1200" dirty="0" smtClean="0"/>
            <a:t>總表</a:t>
          </a:r>
          <a:r>
            <a:rPr lang="zh-TW" altLang="en-US" sz="1200" dirty="0" smtClean="0">
              <a:solidFill>
                <a:srgbClr val="FF0000"/>
              </a:solidFill>
            </a:rPr>
            <a:t>依所申請就學區</a:t>
          </a:r>
          <a:r>
            <a:rPr lang="zh-TW" altLang="en-US" sz="1200" dirty="0" smtClean="0"/>
            <a:t>印出</a:t>
          </a:r>
          <a:r>
            <a:rPr lang="en-US" altLang="zh-TW" sz="1200" dirty="0" smtClean="0"/>
            <a:t/>
          </a:r>
          <a:br>
            <a:rPr lang="en-US" altLang="zh-TW" sz="1200" dirty="0" smtClean="0"/>
          </a:br>
          <a:r>
            <a:rPr lang="en-US" altLang="zh-TW" sz="1200" dirty="0" smtClean="0"/>
            <a:t>【</a:t>
          </a:r>
          <a:r>
            <a:rPr lang="zh-TW" altLang="en-US" sz="1200" dirty="0" smtClean="0"/>
            <a:t>註</a:t>
          </a:r>
          <a:r>
            <a:rPr lang="en-US" altLang="zh-TW" sz="1200" dirty="0" smtClean="0"/>
            <a:t>2】</a:t>
          </a:r>
          <a:r>
            <a:rPr lang="zh-TW" altLang="en-US" sz="1200" dirty="0" smtClean="0"/>
            <a:t>請務必確認</a:t>
          </a:r>
          <a:r>
            <a:rPr lang="zh-TW" altLang="en-US" sz="1200" dirty="0" smtClean="0">
              <a:solidFill>
                <a:srgbClr val="FF0000"/>
              </a:solidFill>
            </a:rPr>
            <a:t>件數</a:t>
          </a:r>
          <a:r>
            <a:rPr lang="zh-TW" altLang="en-US" sz="1200" dirty="0" smtClean="0"/>
            <a:t>相符</a:t>
          </a:r>
          <a:endParaRPr lang="zh-TW" altLang="en-US" sz="1200" dirty="0"/>
        </a:p>
      </dgm:t>
    </dgm:pt>
    <dgm:pt modelId="{3404F6A5-0489-4951-97C3-311A7E39492E}" type="parTrans" cxnId="{C6E575CC-805C-4E0D-83A0-6DA8D7FF4E2B}">
      <dgm:prSet/>
      <dgm:spPr/>
      <dgm:t>
        <a:bodyPr/>
        <a:lstStyle/>
        <a:p>
          <a:endParaRPr lang="zh-TW" altLang="en-US"/>
        </a:p>
      </dgm:t>
    </dgm:pt>
    <dgm:pt modelId="{32BDD4EA-8706-48E7-BF74-17AFC045DC06}" type="sibTrans" cxnId="{C6E575CC-805C-4E0D-83A0-6DA8D7FF4E2B}">
      <dgm:prSet/>
      <dgm:spPr/>
      <dgm:t>
        <a:bodyPr/>
        <a:lstStyle/>
        <a:p>
          <a:endParaRPr lang="zh-TW" altLang="en-US"/>
        </a:p>
      </dgm:t>
    </dgm:pt>
    <dgm:pt modelId="{60382016-2DC2-4DE3-B811-B8180EA0ACEE}">
      <dgm:prSet phldrT="[文字]" custT="1"/>
      <dgm:spPr/>
      <dgm:t>
        <a:bodyPr/>
        <a:lstStyle/>
        <a:p>
          <a:r>
            <a:rPr lang="zh-TW" altLang="en-US" sz="1200" dirty="0" smtClean="0"/>
            <a:t>帳號密碼</a:t>
          </a:r>
          <a:r>
            <a:rPr lang="en-US" altLang="zh-TW" sz="1200" dirty="0" smtClean="0"/>
            <a:t/>
          </a:r>
          <a:br>
            <a:rPr lang="en-US" altLang="zh-TW" sz="1200" dirty="0" smtClean="0"/>
          </a:br>
          <a:r>
            <a:rPr lang="zh-TW" altLang="en-US" sz="1200" dirty="0" smtClean="0"/>
            <a:t>帳號：</a:t>
          </a:r>
          <a:r>
            <a:rPr lang="en-US" sz="1200" dirty="0" err="1" smtClean="0"/>
            <a:t>與</a:t>
          </a:r>
          <a:r>
            <a:rPr lang="en-US" sz="1200" dirty="0" err="1" smtClean="0">
              <a:solidFill>
                <a:srgbClr val="FF0000"/>
              </a:solidFill>
            </a:rPr>
            <a:t>國中教育會考</a:t>
          </a:r>
          <a:r>
            <a:rPr lang="zh-TW" altLang="en-US" sz="1200" dirty="0" smtClean="0">
              <a:solidFill>
                <a:srgbClr val="FF0000"/>
              </a:solidFill>
            </a:rPr>
            <a:t>報名系統</a:t>
          </a:r>
          <a:r>
            <a:rPr lang="zh-TW" altLang="en-US" sz="1200" dirty="0" smtClean="0"/>
            <a:t>相同</a:t>
          </a:r>
          <a:r>
            <a:rPr lang="en-US" altLang="zh-TW" sz="1200" dirty="0" smtClean="0"/>
            <a:t/>
          </a:r>
          <a:br>
            <a:rPr lang="en-US" altLang="zh-TW" sz="1200" dirty="0" smtClean="0"/>
          </a:br>
          <a:r>
            <a:rPr lang="zh-TW" altLang="en-US" sz="1200" dirty="0" smtClean="0"/>
            <a:t>密碼：</a:t>
          </a:r>
          <a:r>
            <a:rPr lang="en-US" sz="1200" dirty="0" err="1" smtClean="0"/>
            <a:t>與</a:t>
          </a:r>
          <a:r>
            <a:rPr lang="en-US" sz="1200" dirty="0" err="1" smtClean="0">
              <a:solidFill>
                <a:srgbClr val="FF0000"/>
              </a:solidFill>
            </a:rPr>
            <a:t>國中教育會考</a:t>
          </a:r>
          <a:r>
            <a:rPr lang="zh-TW" altLang="en-US" sz="1200" dirty="0" smtClean="0">
              <a:solidFill>
                <a:srgbClr val="FF0000"/>
              </a:solidFill>
            </a:rPr>
            <a:t>報名系統</a:t>
          </a:r>
          <a:r>
            <a:rPr lang="zh-TW" altLang="en-US" sz="1200" dirty="0" smtClean="0"/>
            <a:t>相同</a:t>
          </a:r>
          <a:endParaRPr lang="zh-TW" altLang="en-US" sz="1200" dirty="0"/>
        </a:p>
      </dgm:t>
    </dgm:pt>
    <dgm:pt modelId="{A1C9C4CE-5023-4736-8350-3982EAB982B3}" type="parTrans" cxnId="{DC007EFF-6CAD-4EA6-828F-A0F7A0C870F7}">
      <dgm:prSet/>
      <dgm:spPr/>
      <dgm:t>
        <a:bodyPr/>
        <a:lstStyle/>
        <a:p>
          <a:endParaRPr lang="zh-TW" altLang="en-US"/>
        </a:p>
      </dgm:t>
    </dgm:pt>
    <dgm:pt modelId="{D4966488-D469-48DE-A1BA-371494669462}" type="sibTrans" cxnId="{DC007EFF-6CAD-4EA6-828F-A0F7A0C870F7}">
      <dgm:prSet/>
      <dgm:spPr/>
      <dgm:t>
        <a:bodyPr/>
        <a:lstStyle/>
        <a:p>
          <a:endParaRPr lang="zh-TW" altLang="en-US"/>
        </a:p>
      </dgm:t>
    </dgm:pt>
    <dgm:pt modelId="{531F1685-2212-4EAD-9D01-3A4E176EAC47}">
      <dgm:prSet phldrT="[文字]" custT="1"/>
      <dgm:spPr/>
      <dgm:t>
        <a:bodyPr/>
        <a:lstStyle/>
        <a:p>
          <a:r>
            <a:rPr lang="zh-TW" altLang="en-US" sz="1200" dirty="0" smtClean="0"/>
            <a:t>學校可主動查知該校學生</a:t>
          </a:r>
          <a:r>
            <a:rPr lang="zh-TW" altLang="en-US" sz="1200" dirty="0" smtClean="0">
              <a:solidFill>
                <a:srgbClr val="FF0000"/>
              </a:solidFill>
            </a:rPr>
            <a:t>是否有申請</a:t>
          </a:r>
          <a:endParaRPr lang="zh-TW" altLang="en-US" sz="1200" dirty="0">
            <a:solidFill>
              <a:srgbClr val="FF0000"/>
            </a:solidFill>
          </a:endParaRPr>
        </a:p>
      </dgm:t>
    </dgm:pt>
    <dgm:pt modelId="{202179E9-8EFA-497A-A9E0-5CD940721D46}" type="parTrans" cxnId="{873F8CE8-6B14-49A6-90D0-9AB698F6C043}">
      <dgm:prSet/>
      <dgm:spPr/>
      <dgm:t>
        <a:bodyPr/>
        <a:lstStyle/>
        <a:p>
          <a:endParaRPr lang="zh-TW" altLang="en-US"/>
        </a:p>
      </dgm:t>
    </dgm:pt>
    <dgm:pt modelId="{29D71240-3176-49FB-88CC-30C58E68B0F6}" type="sibTrans" cxnId="{873F8CE8-6B14-49A6-90D0-9AB698F6C043}">
      <dgm:prSet/>
      <dgm:spPr/>
      <dgm:t>
        <a:bodyPr/>
        <a:lstStyle/>
        <a:p>
          <a:endParaRPr lang="zh-TW" altLang="en-US"/>
        </a:p>
      </dgm:t>
    </dgm:pt>
    <dgm:pt modelId="{D78E4A31-D4EA-404A-B44E-A25A01399360}">
      <dgm:prSet phldrT="[文字]" custT="1"/>
      <dgm:spPr/>
      <dgm:t>
        <a:bodyPr/>
        <a:lstStyle/>
        <a:p>
          <a:r>
            <a:rPr lang="zh-TW" altLang="en-US" sz="1200" dirty="0" smtClean="0"/>
            <a:t>審查結果於</a:t>
          </a:r>
          <a:r>
            <a:rPr lang="en-US" altLang="zh-TW" sz="1200" dirty="0" smtClean="0"/>
            <a:t>5/20</a:t>
          </a:r>
          <a:r>
            <a:rPr lang="zh-TW" altLang="en-US" sz="1200" dirty="0" smtClean="0"/>
            <a:t>通知，各國中得下載審查結果一覽表</a:t>
          </a:r>
          <a:endParaRPr lang="zh-TW" altLang="en-US" sz="1200" dirty="0"/>
        </a:p>
      </dgm:t>
    </dgm:pt>
    <dgm:pt modelId="{E8A2D01B-C012-40D4-AA5F-0E01164F74D3}" type="parTrans" cxnId="{A32AB5A1-ECD3-414B-BCAA-A728355B965A}">
      <dgm:prSet/>
      <dgm:spPr/>
      <dgm:t>
        <a:bodyPr/>
        <a:lstStyle/>
        <a:p>
          <a:endParaRPr lang="zh-TW" altLang="en-US"/>
        </a:p>
      </dgm:t>
    </dgm:pt>
    <dgm:pt modelId="{3788AEE2-352E-405A-A6F4-F253C32A2685}" type="sibTrans" cxnId="{A32AB5A1-ECD3-414B-BCAA-A728355B965A}">
      <dgm:prSet/>
      <dgm:spPr/>
      <dgm:t>
        <a:bodyPr/>
        <a:lstStyle/>
        <a:p>
          <a:endParaRPr lang="zh-TW" altLang="en-US"/>
        </a:p>
      </dgm:t>
    </dgm:pt>
    <dgm:pt modelId="{2EA59B89-F5CA-498D-8EC6-8394062F635D}" type="pres">
      <dgm:prSet presAssocID="{00C18FBF-3FF5-4C16-97CF-AF03740D7AB6}" presName="Name0" presStyleCnt="0">
        <dgm:presLayoutVars>
          <dgm:chMax val="7"/>
          <dgm:chPref val="7"/>
          <dgm:dir/>
          <dgm:animLvl val="lvl"/>
        </dgm:presLayoutVars>
      </dgm:prSet>
      <dgm:spPr/>
      <dgm:t>
        <a:bodyPr/>
        <a:lstStyle/>
        <a:p>
          <a:endParaRPr lang="zh-TW" altLang="en-US"/>
        </a:p>
      </dgm:t>
    </dgm:pt>
    <dgm:pt modelId="{38BC6384-4BD1-4052-B4C9-74350AD46EAF}" type="pres">
      <dgm:prSet presAssocID="{B4F1B46E-22B2-4721-950C-8704487586DC}" presName="Accent1" presStyleCnt="0"/>
      <dgm:spPr/>
      <dgm:t>
        <a:bodyPr/>
        <a:lstStyle/>
        <a:p>
          <a:endParaRPr lang="zh-TW" altLang="en-US"/>
        </a:p>
      </dgm:t>
    </dgm:pt>
    <dgm:pt modelId="{216E614B-85C7-4E9B-B7CB-1D82C32723CC}" type="pres">
      <dgm:prSet presAssocID="{B4F1B46E-22B2-4721-950C-8704487586DC}" presName="Accent" presStyleLbl="node1" presStyleIdx="0" presStyleCnt="4" custLinFactNeighborX="38346"/>
      <dgm:spPr/>
      <dgm:t>
        <a:bodyPr/>
        <a:lstStyle/>
        <a:p>
          <a:endParaRPr lang="zh-TW" altLang="en-US"/>
        </a:p>
      </dgm:t>
    </dgm:pt>
    <dgm:pt modelId="{1CDC8695-8911-4D97-8438-3E626ADB667D}" type="pres">
      <dgm:prSet presAssocID="{B4F1B46E-22B2-4721-950C-8704487586DC}" presName="Child1" presStyleLbl="revTx" presStyleIdx="0" presStyleCnt="8" custScaleX="262380" custScaleY="171244" custLinFactX="43908" custLinFactNeighborX="100000" custLinFactNeighborY="-8389">
        <dgm:presLayoutVars>
          <dgm:chMax val="0"/>
          <dgm:chPref val="0"/>
          <dgm:bulletEnabled val="1"/>
        </dgm:presLayoutVars>
      </dgm:prSet>
      <dgm:spPr/>
      <dgm:t>
        <a:bodyPr/>
        <a:lstStyle/>
        <a:p>
          <a:endParaRPr lang="zh-TW" altLang="en-US"/>
        </a:p>
      </dgm:t>
    </dgm:pt>
    <dgm:pt modelId="{720C278F-DB34-4DBA-96CD-362C031FCB63}" type="pres">
      <dgm:prSet presAssocID="{B4F1B46E-22B2-4721-950C-8704487586DC}" presName="Parent1" presStyleLbl="revTx" presStyleIdx="1" presStyleCnt="8" custLinFactNeighborX="68724">
        <dgm:presLayoutVars>
          <dgm:chMax val="1"/>
          <dgm:chPref val="1"/>
          <dgm:bulletEnabled val="1"/>
        </dgm:presLayoutVars>
      </dgm:prSet>
      <dgm:spPr/>
      <dgm:t>
        <a:bodyPr/>
        <a:lstStyle/>
        <a:p>
          <a:endParaRPr lang="zh-TW" altLang="en-US"/>
        </a:p>
      </dgm:t>
    </dgm:pt>
    <dgm:pt modelId="{7009CA53-A0E0-44AD-8FE9-03C57348F17C}" type="pres">
      <dgm:prSet presAssocID="{F2881FB1-6580-4F21-A283-BFAA6F91D5D2}" presName="Accent2" presStyleCnt="0"/>
      <dgm:spPr/>
      <dgm:t>
        <a:bodyPr/>
        <a:lstStyle/>
        <a:p>
          <a:endParaRPr lang="zh-TW" altLang="en-US"/>
        </a:p>
      </dgm:t>
    </dgm:pt>
    <dgm:pt modelId="{022090AB-F415-4775-84C7-FED064F7DA74}" type="pres">
      <dgm:prSet presAssocID="{F2881FB1-6580-4F21-A283-BFAA6F91D5D2}" presName="Accent" presStyleLbl="node1" presStyleIdx="1" presStyleCnt="4" custLinFactNeighborX="38346"/>
      <dgm:spPr/>
      <dgm:t>
        <a:bodyPr/>
        <a:lstStyle/>
        <a:p>
          <a:endParaRPr lang="zh-TW" altLang="en-US"/>
        </a:p>
      </dgm:t>
    </dgm:pt>
    <dgm:pt modelId="{D53FEF0B-9284-4EC9-8E6E-1DAA7E2EA9F7}" type="pres">
      <dgm:prSet presAssocID="{F2881FB1-6580-4F21-A283-BFAA6F91D5D2}" presName="Child2" presStyleLbl="revTx" presStyleIdx="2" presStyleCnt="8" custScaleX="210919" custScaleY="171244" custLinFactX="-100000" custLinFactNeighborX="-182461" custLinFactNeighborY="3804">
        <dgm:presLayoutVars>
          <dgm:chMax val="0"/>
          <dgm:chPref val="0"/>
          <dgm:bulletEnabled val="1"/>
        </dgm:presLayoutVars>
      </dgm:prSet>
      <dgm:spPr/>
      <dgm:t>
        <a:bodyPr/>
        <a:lstStyle/>
        <a:p>
          <a:endParaRPr lang="zh-TW" altLang="en-US"/>
        </a:p>
      </dgm:t>
    </dgm:pt>
    <dgm:pt modelId="{BAC66914-53A2-4190-A5D1-3CE21729248F}" type="pres">
      <dgm:prSet presAssocID="{F2881FB1-6580-4F21-A283-BFAA6F91D5D2}" presName="Parent2" presStyleLbl="revTx" presStyleIdx="3" presStyleCnt="8" custLinFactNeighborX="68724">
        <dgm:presLayoutVars>
          <dgm:chMax val="1"/>
          <dgm:chPref val="1"/>
          <dgm:bulletEnabled val="1"/>
        </dgm:presLayoutVars>
      </dgm:prSet>
      <dgm:spPr/>
      <dgm:t>
        <a:bodyPr/>
        <a:lstStyle/>
        <a:p>
          <a:endParaRPr lang="zh-TW" altLang="en-US"/>
        </a:p>
      </dgm:t>
    </dgm:pt>
    <dgm:pt modelId="{701FC615-1C1C-471F-AAAE-ADF73978D813}" type="pres">
      <dgm:prSet presAssocID="{6352CA33-6755-44BE-808F-400DA4CF80A7}" presName="Accent3" presStyleCnt="0"/>
      <dgm:spPr/>
      <dgm:t>
        <a:bodyPr/>
        <a:lstStyle/>
        <a:p>
          <a:endParaRPr lang="zh-TW" altLang="en-US"/>
        </a:p>
      </dgm:t>
    </dgm:pt>
    <dgm:pt modelId="{C5F16424-28FD-47BC-A477-B0EEE036C360}" type="pres">
      <dgm:prSet presAssocID="{6352CA33-6755-44BE-808F-400DA4CF80A7}" presName="Accent" presStyleLbl="node1" presStyleIdx="2" presStyleCnt="4" custLinFactNeighborX="38346"/>
      <dgm:spPr/>
      <dgm:t>
        <a:bodyPr/>
        <a:lstStyle/>
        <a:p>
          <a:endParaRPr lang="zh-TW" altLang="en-US"/>
        </a:p>
      </dgm:t>
    </dgm:pt>
    <dgm:pt modelId="{CA1B0F84-434B-46A7-8A0D-985A0C635D5D}" type="pres">
      <dgm:prSet presAssocID="{6352CA33-6755-44BE-808F-400DA4CF80A7}" presName="Child3" presStyleLbl="revTx" presStyleIdx="4" presStyleCnt="8" custScaleX="304289" custScaleY="171244" custLinFactX="57734" custLinFactNeighborX="100000" custLinFactNeighborY="2537">
        <dgm:presLayoutVars>
          <dgm:chMax val="0"/>
          <dgm:chPref val="0"/>
          <dgm:bulletEnabled val="1"/>
        </dgm:presLayoutVars>
      </dgm:prSet>
      <dgm:spPr/>
      <dgm:t>
        <a:bodyPr/>
        <a:lstStyle/>
        <a:p>
          <a:endParaRPr lang="zh-TW" altLang="en-US"/>
        </a:p>
      </dgm:t>
    </dgm:pt>
    <dgm:pt modelId="{37BEA725-1C17-46E8-AD50-8FD37EF9A31F}" type="pres">
      <dgm:prSet presAssocID="{6352CA33-6755-44BE-808F-400DA4CF80A7}" presName="Parent3" presStyleLbl="revTx" presStyleIdx="5" presStyleCnt="8" custLinFactNeighborX="68724">
        <dgm:presLayoutVars>
          <dgm:chMax val="1"/>
          <dgm:chPref val="1"/>
          <dgm:bulletEnabled val="1"/>
        </dgm:presLayoutVars>
      </dgm:prSet>
      <dgm:spPr/>
      <dgm:t>
        <a:bodyPr/>
        <a:lstStyle/>
        <a:p>
          <a:endParaRPr lang="zh-TW" altLang="en-US"/>
        </a:p>
      </dgm:t>
    </dgm:pt>
    <dgm:pt modelId="{22F54DF1-A5CB-49EC-8297-AEE2814DF586}" type="pres">
      <dgm:prSet presAssocID="{7FCE83D9-631B-4420-BBFC-CA0AFA59F747}" presName="Accent4" presStyleCnt="0"/>
      <dgm:spPr/>
      <dgm:t>
        <a:bodyPr/>
        <a:lstStyle/>
        <a:p>
          <a:endParaRPr lang="zh-TW" altLang="en-US"/>
        </a:p>
      </dgm:t>
    </dgm:pt>
    <dgm:pt modelId="{610F8A07-C245-4C64-8F92-1DD2426D15F2}" type="pres">
      <dgm:prSet presAssocID="{7FCE83D9-631B-4420-BBFC-CA0AFA59F747}" presName="Accent" presStyleLbl="node1" presStyleIdx="3" presStyleCnt="4" custLinFactNeighborX="44648"/>
      <dgm:spPr/>
      <dgm:t>
        <a:bodyPr/>
        <a:lstStyle/>
        <a:p>
          <a:endParaRPr lang="zh-TW" altLang="en-US"/>
        </a:p>
      </dgm:t>
    </dgm:pt>
    <dgm:pt modelId="{4130BDD7-69A7-4BC3-838C-AF27749BE3C9}" type="pres">
      <dgm:prSet presAssocID="{7FCE83D9-631B-4420-BBFC-CA0AFA59F747}" presName="Child4" presStyleLbl="revTx" presStyleIdx="6" presStyleCnt="8" custScaleX="230008" custScaleY="171244" custLinFactX="-100000" custLinFactNeighborX="-174047">
        <dgm:presLayoutVars>
          <dgm:chMax val="0"/>
          <dgm:chPref val="0"/>
          <dgm:bulletEnabled val="1"/>
        </dgm:presLayoutVars>
      </dgm:prSet>
      <dgm:spPr/>
      <dgm:t>
        <a:bodyPr/>
        <a:lstStyle/>
        <a:p>
          <a:endParaRPr lang="zh-TW" altLang="en-US"/>
        </a:p>
      </dgm:t>
    </dgm:pt>
    <dgm:pt modelId="{38F3855E-521C-40F8-8D37-CEEACFAC56A5}" type="pres">
      <dgm:prSet presAssocID="{7FCE83D9-631B-4420-BBFC-CA0AFA59F747}" presName="Parent4" presStyleLbl="revTx" presStyleIdx="7" presStyleCnt="8" custLinFactNeighborX="68724">
        <dgm:presLayoutVars>
          <dgm:chMax val="1"/>
          <dgm:chPref val="1"/>
          <dgm:bulletEnabled val="1"/>
        </dgm:presLayoutVars>
      </dgm:prSet>
      <dgm:spPr/>
      <dgm:t>
        <a:bodyPr/>
        <a:lstStyle/>
        <a:p>
          <a:endParaRPr lang="zh-TW" altLang="en-US"/>
        </a:p>
      </dgm:t>
    </dgm:pt>
  </dgm:ptLst>
  <dgm:cxnLst>
    <dgm:cxn modelId="{FC7BD086-74EA-4D6C-9657-E916D355F209}" srcId="{6352CA33-6755-44BE-808F-400DA4CF80A7}" destId="{9614A323-64B1-4077-A841-022051EC749A}" srcOrd="0" destOrd="0" parTransId="{E5F6BCBD-B84E-4018-BE9E-BF57FF3B4B36}" sibTransId="{FEC2A79F-8857-403A-A738-E8CE75C965E2}"/>
    <dgm:cxn modelId="{2C8317B2-2EBB-4589-86EA-C77B3B6E81AA}" srcId="{00C18FBF-3FF5-4C16-97CF-AF03740D7AB6}" destId="{B4F1B46E-22B2-4721-950C-8704487586DC}" srcOrd="0" destOrd="0" parTransId="{E8A66543-CC4D-4785-A93E-5B125E09F826}" sibTransId="{A7E2530A-34E2-4E9F-BC78-8920BA140C41}"/>
    <dgm:cxn modelId="{DC007EFF-6CAD-4EA6-828F-A0F7A0C870F7}" srcId="{B4F1B46E-22B2-4721-950C-8704487586DC}" destId="{60382016-2DC2-4DE3-B811-B8180EA0ACEE}" srcOrd="0" destOrd="0" parTransId="{A1C9C4CE-5023-4736-8350-3982EAB982B3}" sibTransId="{D4966488-D469-48DE-A1BA-371494669462}"/>
    <dgm:cxn modelId="{4AA9D9BA-9548-4BDD-875E-3CAEF0E4DB40}" type="presOf" srcId="{B4F1B46E-22B2-4721-950C-8704487586DC}" destId="{720C278F-DB34-4DBA-96CD-362C031FCB63}" srcOrd="0" destOrd="0" presId="urn:microsoft.com/office/officeart/2009/layout/CircleArrowProcess"/>
    <dgm:cxn modelId="{5B002ADB-346A-4EE2-926C-473EA030AE93}" type="presOf" srcId="{531F1685-2212-4EAD-9D01-3A4E176EAC47}" destId="{CA1B0F84-434B-46A7-8A0D-985A0C635D5D}" srcOrd="0" destOrd="2" presId="urn:microsoft.com/office/officeart/2009/layout/CircleArrowProcess"/>
    <dgm:cxn modelId="{24AC0DC4-79B6-414A-BF4C-384563D76FB4}" type="presOf" srcId="{F2881FB1-6580-4F21-A283-BFAA6F91D5D2}" destId="{BAC66914-53A2-4190-A5D1-3CE21729248F}" srcOrd="0" destOrd="0" presId="urn:microsoft.com/office/officeart/2009/layout/CircleArrowProcess"/>
    <dgm:cxn modelId="{E572418E-4340-4448-940D-253A2FA3B9B3}" srcId="{00C18FBF-3FF5-4C16-97CF-AF03740D7AB6}" destId="{7FCE83D9-631B-4420-BBFC-CA0AFA59F747}" srcOrd="3" destOrd="0" parTransId="{C61EC981-13FA-4710-B079-D35692EEB764}" sibTransId="{1B48A0DE-4031-4D45-86A1-94CDAF68824A}"/>
    <dgm:cxn modelId="{8175F579-B3F1-4A2C-977A-D62EAE0B2BF9}" type="presOf" srcId="{6352CA33-6755-44BE-808F-400DA4CF80A7}" destId="{37BEA725-1C17-46E8-AD50-8FD37EF9A31F}" srcOrd="0" destOrd="0" presId="urn:microsoft.com/office/officeart/2009/layout/CircleArrowProcess"/>
    <dgm:cxn modelId="{311348D8-FDE3-4C22-99F5-3B98C5F51F0D}" srcId="{F2881FB1-6580-4F21-A283-BFAA6F91D5D2}" destId="{29E78340-8EBE-415C-B973-78A91A054B9C}" srcOrd="1" destOrd="0" parTransId="{FF4E5F97-6974-4E39-A85D-DCB2E100798E}" sibTransId="{B4B9A51E-FA34-465E-B5B4-81CD76EB3FC2}"/>
    <dgm:cxn modelId="{F2913004-F817-4FDB-9C12-80C44E68FC8C}" type="presOf" srcId="{3D5CDB25-F8FA-444B-8D4A-1D29D0CBA282}" destId="{CA1B0F84-434B-46A7-8A0D-985A0C635D5D}" srcOrd="0" destOrd="1" presId="urn:microsoft.com/office/officeart/2009/layout/CircleArrowProcess"/>
    <dgm:cxn modelId="{2E3C97E6-67D4-4948-B47A-1115C2B2979F}" srcId="{6352CA33-6755-44BE-808F-400DA4CF80A7}" destId="{3D5CDB25-F8FA-444B-8D4A-1D29D0CBA282}" srcOrd="1" destOrd="0" parTransId="{4C229933-AC16-44B7-98EC-4C0F07FABCB0}" sibTransId="{189DA4C5-2A22-4C71-A806-7B4AB57767CC}"/>
    <dgm:cxn modelId="{4A31D641-1B5D-46D3-B685-0C4DC6EFE71B}" srcId="{00C18FBF-3FF5-4C16-97CF-AF03740D7AB6}" destId="{F2881FB1-6580-4F21-A283-BFAA6F91D5D2}" srcOrd="1" destOrd="0" parTransId="{2D960FDD-BADA-480D-9043-497C56588AD3}" sibTransId="{A5ABDC17-7AB5-4F0E-992A-F9343F5D74EB}"/>
    <dgm:cxn modelId="{510CF5F8-B5FD-4F9A-8529-D7C41E3FB64A}" type="presOf" srcId="{DB9FB862-4759-4D6A-84F3-01524B92723B}" destId="{4130BDD7-69A7-4BC3-838C-AF27749BE3C9}" srcOrd="0" destOrd="0" presId="urn:microsoft.com/office/officeart/2009/layout/CircleArrowProcess"/>
    <dgm:cxn modelId="{70CAB4FC-3D17-49C2-8A7B-F387031FCDCA}" srcId="{7FCE83D9-631B-4420-BBFC-CA0AFA59F747}" destId="{DB9FB862-4759-4D6A-84F3-01524B92723B}" srcOrd="0" destOrd="0" parTransId="{CD1EE44C-3116-420B-89E3-1D797CB25D34}" sibTransId="{4BD4D4A5-043E-4ED5-A5CA-8D46DADC3150}"/>
    <dgm:cxn modelId="{580F2027-9841-4057-96A4-61525C5A6763}" type="presOf" srcId="{F15539D8-2710-4993-8F95-D6140ED1D6D5}" destId="{CA1B0F84-434B-46A7-8A0D-985A0C635D5D}" srcOrd="0" destOrd="3" presId="urn:microsoft.com/office/officeart/2009/layout/CircleArrowProcess"/>
    <dgm:cxn modelId="{AE269F4C-0162-428D-B4D3-4F04012CBF5F}" type="presOf" srcId="{D78E4A31-D4EA-404A-B44E-A25A01399360}" destId="{4130BDD7-69A7-4BC3-838C-AF27749BE3C9}" srcOrd="0" destOrd="1" presId="urn:microsoft.com/office/officeart/2009/layout/CircleArrowProcess"/>
    <dgm:cxn modelId="{9DD83EC5-9349-4DA0-83C3-6AC0130FF0CD}" type="presOf" srcId="{7FCE83D9-631B-4420-BBFC-CA0AFA59F747}" destId="{38F3855E-521C-40F8-8D37-CEEACFAC56A5}" srcOrd="0" destOrd="0" presId="urn:microsoft.com/office/officeart/2009/layout/CircleArrowProcess"/>
    <dgm:cxn modelId="{82BAE5DD-3A79-4870-9019-1254385E0650}" srcId="{00C18FBF-3FF5-4C16-97CF-AF03740D7AB6}" destId="{6352CA33-6755-44BE-808F-400DA4CF80A7}" srcOrd="2" destOrd="0" parTransId="{AEB59203-63BA-4A96-BADC-40BAEBD9AA40}" sibTransId="{AAB4CF73-4B9B-4AA0-9074-16C2D2AE00A1}"/>
    <dgm:cxn modelId="{873F8CE8-6B14-49A6-90D0-9AB698F6C043}" srcId="{6352CA33-6755-44BE-808F-400DA4CF80A7}" destId="{531F1685-2212-4EAD-9D01-3A4E176EAC47}" srcOrd="2" destOrd="0" parTransId="{202179E9-8EFA-497A-A9E0-5CD940721D46}" sibTransId="{29D71240-3176-49FB-88CC-30C58E68B0F6}"/>
    <dgm:cxn modelId="{571CCD4D-E2D3-44D1-AC78-A35FA63C19B7}" type="presOf" srcId="{00C18FBF-3FF5-4C16-97CF-AF03740D7AB6}" destId="{2EA59B89-F5CA-498D-8EC6-8394062F635D}" srcOrd="0" destOrd="0" presId="urn:microsoft.com/office/officeart/2009/layout/CircleArrowProcess"/>
    <dgm:cxn modelId="{B74109DC-4574-431C-A2EA-BBE697DF18B8}" type="presOf" srcId="{D5197DDB-D5D2-499F-B255-CF7BB5AE2B43}" destId="{D53FEF0B-9284-4EC9-8E6E-1DAA7E2EA9F7}" srcOrd="0" destOrd="0" presId="urn:microsoft.com/office/officeart/2009/layout/CircleArrowProcess"/>
    <dgm:cxn modelId="{C6E575CC-805C-4E0D-83A0-6DA8D7FF4E2B}" srcId="{6352CA33-6755-44BE-808F-400DA4CF80A7}" destId="{F15539D8-2710-4993-8F95-D6140ED1D6D5}" srcOrd="3" destOrd="0" parTransId="{3404F6A5-0489-4951-97C3-311A7E39492E}" sibTransId="{32BDD4EA-8706-48E7-BF74-17AFC045DC06}"/>
    <dgm:cxn modelId="{7E887DE7-1AA7-4D67-B285-0E1514F22CCD}" type="presOf" srcId="{9614A323-64B1-4077-A841-022051EC749A}" destId="{CA1B0F84-434B-46A7-8A0D-985A0C635D5D}" srcOrd="0" destOrd="0" presId="urn:microsoft.com/office/officeart/2009/layout/CircleArrowProcess"/>
    <dgm:cxn modelId="{82235099-E5CD-4134-88F3-9D5323C083F3}" type="presOf" srcId="{60382016-2DC2-4DE3-B811-B8180EA0ACEE}" destId="{1CDC8695-8911-4D97-8438-3E626ADB667D}" srcOrd="0" destOrd="0" presId="urn:microsoft.com/office/officeart/2009/layout/CircleArrowProcess"/>
    <dgm:cxn modelId="{A32AB5A1-ECD3-414B-BCAA-A728355B965A}" srcId="{7FCE83D9-631B-4420-BBFC-CA0AFA59F747}" destId="{D78E4A31-D4EA-404A-B44E-A25A01399360}" srcOrd="1" destOrd="0" parTransId="{E8A2D01B-C012-40D4-AA5F-0E01164F74D3}" sibTransId="{3788AEE2-352E-405A-A6F4-F253C32A2685}"/>
    <dgm:cxn modelId="{A4DABED6-DBC0-448B-87D9-651F181C7FB6}" type="presOf" srcId="{29E78340-8EBE-415C-B973-78A91A054B9C}" destId="{D53FEF0B-9284-4EC9-8E6E-1DAA7E2EA9F7}" srcOrd="0" destOrd="1" presId="urn:microsoft.com/office/officeart/2009/layout/CircleArrowProcess"/>
    <dgm:cxn modelId="{3204ED53-15A0-4643-A582-021A785F1BA2}" srcId="{F2881FB1-6580-4F21-A283-BFAA6F91D5D2}" destId="{D5197DDB-D5D2-499F-B255-CF7BB5AE2B43}" srcOrd="0" destOrd="0" parTransId="{B14A4DC9-F40A-4867-ADB8-4BA8A1F83766}" sibTransId="{29F2454A-2FA8-4B3A-AC63-4A0B9FD04A75}"/>
    <dgm:cxn modelId="{1CE3ADB3-8AF5-45DB-865F-96C7F91F955F}" type="presParOf" srcId="{2EA59B89-F5CA-498D-8EC6-8394062F635D}" destId="{38BC6384-4BD1-4052-B4C9-74350AD46EAF}" srcOrd="0" destOrd="0" presId="urn:microsoft.com/office/officeart/2009/layout/CircleArrowProcess"/>
    <dgm:cxn modelId="{F0971043-7659-4D48-9CD9-E74565B97F2C}" type="presParOf" srcId="{38BC6384-4BD1-4052-B4C9-74350AD46EAF}" destId="{216E614B-85C7-4E9B-B7CB-1D82C32723CC}" srcOrd="0" destOrd="0" presId="urn:microsoft.com/office/officeart/2009/layout/CircleArrowProcess"/>
    <dgm:cxn modelId="{84E7675E-92DC-417E-9F67-404955D79034}" type="presParOf" srcId="{2EA59B89-F5CA-498D-8EC6-8394062F635D}" destId="{1CDC8695-8911-4D97-8438-3E626ADB667D}" srcOrd="1" destOrd="0" presId="urn:microsoft.com/office/officeart/2009/layout/CircleArrowProcess"/>
    <dgm:cxn modelId="{24775594-C359-4151-9DC4-AA404F4DF3DC}" type="presParOf" srcId="{2EA59B89-F5CA-498D-8EC6-8394062F635D}" destId="{720C278F-DB34-4DBA-96CD-362C031FCB63}" srcOrd="2" destOrd="0" presId="urn:microsoft.com/office/officeart/2009/layout/CircleArrowProcess"/>
    <dgm:cxn modelId="{3062D1B3-102F-40D6-9055-D8A6F206C9FE}" type="presParOf" srcId="{2EA59B89-F5CA-498D-8EC6-8394062F635D}" destId="{7009CA53-A0E0-44AD-8FE9-03C57348F17C}" srcOrd="3" destOrd="0" presId="urn:microsoft.com/office/officeart/2009/layout/CircleArrowProcess"/>
    <dgm:cxn modelId="{271F5D1C-1E9F-4349-86B3-9F8D35C7093E}" type="presParOf" srcId="{7009CA53-A0E0-44AD-8FE9-03C57348F17C}" destId="{022090AB-F415-4775-84C7-FED064F7DA74}" srcOrd="0" destOrd="0" presId="urn:microsoft.com/office/officeart/2009/layout/CircleArrowProcess"/>
    <dgm:cxn modelId="{E6575B8F-3A9F-4CDA-9813-FEAC4445EF61}" type="presParOf" srcId="{2EA59B89-F5CA-498D-8EC6-8394062F635D}" destId="{D53FEF0B-9284-4EC9-8E6E-1DAA7E2EA9F7}" srcOrd="4" destOrd="0" presId="urn:microsoft.com/office/officeart/2009/layout/CircleArrowProcess"/>
    <dgm:cxn modelId="{4A0EF22F-F2DE-46DF-8662-0E6C7A2AEDD9}" type="presParOf" srcId="{2EA59B89-F5CA-498D-8EC6-8394062F635D}" destId="{BAC66914-53A2-4190-A5D1-3CE21729248F}" srcOrd="5" destOrd="0" presId="urn:microsoft.com/office/officeart/2009/layout/CircleArrowProcess"/>
    <dgm:cxn modelId="{8926D615-5590-4EE2-AA4F-6AAA559A03E4}" type="presParOf" srcId="{2EA59B89-F5CA-498D-8EC6-8394062F635D}" destId="{701FC615-1C1C-471F-AAAE-ADF73978D813}" srcOrd="6" destOrd="0" presId="urn:microsoft.com/office/officeart/2009/layout/CircleArrowProcess"/>
    <dgm:cxn modelId="{B395C372-E37A-4412-AAA4-54639345F07B}" type="presParOf" srcId="{701FC615-1C1C-471F-AAAE-ADF73978D813}" destId="{C5F16424-28FD-47BC-A477-B0EEE036C360}" srcOrd="0" destOrd="0" presId="urn:microsoft.com/office/officeart/2009/layout/CircleArrowProcess"/>
    <dgm:cxn modelId="{334F04CE-4870-4892-A173-BA89D2059DE0}" type="presParOf" srcId="{2EA59B89-F5CA-498D-8EC6-8394062F635D}" destId="{CA1B0F84-434B-46A7-8A0D-985A0C635D5D}" srcOrd="7" destOrd="0" presId="urn:microsoft.com/office/officeart/2009/layout/CircleArrowProcess"/>
    <dgm:cxn modelId="{3ACD584C-2583-4B98-928B-D92A9522AE38}" type="presParOf" srcId="{2EA59B89-F5CA-498D-8EC6-8394062F635D}" destId="{37BEA725-1C17-46E8-AD50-8FD37EF9A31F}" srcOrd="8" destOrd="0" presId="urn:microsoft.com/office/officeart/2009/layout/CircleArrowProcess"/>
    <dgm:cxn modelId="{29255503-ADC1-4130-8F01-3C3406F8E20D}" type="presParOf" srcId="{2EA59B89-F5CA-498D-8EC6-8394062F635D}" destId="{22F54DF1-A5CB-49EC-8297-AEE2814DF586}" srcOrd="9" destOrd="0" presId="urn:microsoft.com/office/officeart/2009/layout/CircleArrowProcess"/>
    <dgm:cxn modelId="{E06A69BB-9430-4760-BAC8-A7A1D4E8D0CB}" type="presParOf" srcId="{22F54DF1-A5CB-49EC-8297-AEE2814DF586}" destId="{610F8A07-C245-4C64-8F92-1DD2426D15F2}" srcOrd="0" destOrd="0" presId="urn:microsoft.com/office/officeart/2009/layout/CircleArrowProcess"/>
    <dgm:cxn modelId="{A2657F6E-7F3E-412D-8981-4AD0D3368E6F}" type="presParOf" srcId="{2EA59B89-F5CA-498D-8EC6-8394062F635D}" destId="{4130BDD7-69A7-4BC3-838C-AF27749BE3C9}" srcOrd="10" destOrd="0" presId="urn:microsoft.com/office/officeart/2009/layout/CircleArrowProcess"/>
    <dgm:cxn modelId="{3AC60DEA-B52C-48EA-A640-0047B5D8E0F7}" type="presParOf" srcId="{2EA59B89-F5CA-498D-8EC6-8394062F635D}" destId="{38F3855E-521C-40F8-8D37-CEEACFAC56A5}" srcOrd="11"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736D0-84DD-42F5-86A8-2900BEA2BC13}">
      <dsp:nvSpPr>
        <dsp:cNvPr id="0" name=""/>
        <dsp:cNvSpPr/>
      </dsp:nvSpPr>
      <dsp:spPr>
        <a:xfrm>
          <a:off x="-5585895" y="-855280"/>
          <a:ext cx="6651729" cy="6651729"/>
        </a:xfrm>
        <a:prstGeom prst="blockArc">
          <a:avLst>
            <a:gd name="adj1" fmla="val 18900000"/>
            <a:gd name="adj2" fmla="val 2700000"/>
            <a:gd name="adj3" fmla="val 325"/>
          </a:avLst>
        </a:prstGeom>
        <a:noFill/>
        <a:ln w="15875" cap="rnd"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FF4AD23-32A9-4AFB-A212-7074F1736A7F}">
      <dsp:nvSpPr>
        <dsp:cNvPr id="0" name=""/>
        <dsp:cNvSpPr/>
      </dsp:nvSpPr>
      <dsp:spPr>
        <a:xfrm>
          <a:off x="685834" y="494116"/>
          <a:ext cx="8180785" cy="988233"/>
        </a:xfrm>
        <a:prstGeom prst="rect">
          <a:avLst/>
        </a:prstGeom>
        <a:solidFill>
          <a:schemeClr val="accent3">
            <a:hueOff val="0"/>
            <a:satOff val="0"/>
            <a:lumOff val="0"/>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4410"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五育均衡，學科表現不需分分計較</a:t>
          </a:r>
          <a:endParaRPr lang="zh-TW" altLang="en-US" sz="3200" b="1" kern="1200"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sp:txBody>
      <dsp:txXfrm>
        <a:off x="685834" y="494116"/>
        <a:ext cx="8180785" cy="988233"/>
      </dsp:txXfrm>
    </dsp:sp>
    <dsp:sp modelId="{94279C75-ECBD-40D0-B252-087B1D7B6233}">
      <dsp:nvSpPr>
        <dsp:cNvPr id="0" name=""/>
        <dsp:cNvSpPr/>
      </dsp:nvSpPr>
      <dsp:spPr>
        <a:xfrm>
          <a:off x="68188" y="370587"/>
          <a:ext cx="1235292" cy="12352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94040F8-0D54-442F-B8A5-F459594B8D1B}">
      <dsp:nvSpPr>
        <dsp:cNvPr id="0" name=""/>
        <dsp:cNvSpPr/>
      </dsp:nvSpPr>
      <dsp:spPr>
        <a:xfrm>
          <a:off x="1045057" y="1976467"/>
          <a:ext cx="7821562" cy="988233"/>
        </a:xfrm>
        <a:prstGeom prst="rect">
          <a:avLst/>
        </a:prstGeom>
        <a:solidFill>
          <a:schemeClr val="accent3">
            <a:hueOff val="322979"/>
            <a:satOff val="-1910"/>
            <a:lumOff val="6667"/>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4410"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適性揚才，合理引導學生分流發展</a:t>
          </a:r>
          <a:endParaRPr lang="en-US" altLang="zh-TW"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sp:txBody>
      <dsp:txXfrm>
        <a:off x="1045057" y="1976467"/>
        <a:ext cx="7821562" cy="988233"/>
      </dsp:txXfrm>
    </dsp:sp>
    <dsp:sp modelId="{716090D8-BD51-4F17-A810-0CA68465B20E}">
      <dsp:nvSpPr>
        <dsp:cNvPr id="0" name=""/>
        <dsp:cNvSpPr/>
      </dsp:nvSpPr>
      <dsp:spPr>
        <a:xfrm>
          <a:off x="427411" y="1852938"/>
          <a:ext cx="1235292" cy="12352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2AC118A-9919-42A8-B22B-E99D9F6A9608}">
      <dsp:nvSpPr>
        <dsp:cNvPr id="0" name=""/>
        <dsp:cNvSpPr/>
      </dsp:nvSpPr>
      <dsp:spPr>
        <a:xfrm>
          <a:off x="685834" y="3279156"/>
          <a:ext cx="8180785" cy="1347555"/>
        </a:xfrm>
        <a:prstGeom prst="rect">
          <a:avLst/>
        </a:prstGeom>
        <a:solidFill>
          <a:schemeClr val="accent3">
            <a:hueOff val="645959"/>
            <a:satOff val="-3820"/>
            <a:lumOff val="13333"/>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4410"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solidFill>
                <a:srgbClr val="FF0000"/>
              </a:solidFill>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高中職均優質化</a:t>
          </a:r>
          <a:r>
            <a:rPr lang="zh-TW" altLang="en-US"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，每一所學校都是學生心目中的好學校</a:t>
          </a:r>
          <a:endParaRPr lang="zh-TW" altLang="en-US" sz="3600" b="1" kern="1200"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sp:txBody>
      <dsp:txXfrm>
        <a:off x="685834" y="3279156"/>
        <a:ext cx="8180785" cy="1347555"/>
      </dsp:txXfrm>
    </dsp:sp>
    <dsp:sp modelId="{1C94BE33-5102-4F19-83A6-220C88F6990A}">
      <dsp:nvSpPr>
        <dsp:cNvPr id="0" name=""/>
        <dsp:cNvSpPr/>
      </dsp:nvSpPr>
      <dsp:spPr>
        <a:xfrm>
          <a:off x="68188" y="3335288"/>
          <a:ext cx="1235292" cy="12352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533116" y="-828372"/>
          <a:ext cx="6441470" cy="6441470"/>
        </a:xfrm>
        <a:prstGeom prst="blockArc">
          <a:avLst>
            <a:gd name="adj1" fmla="val 18900000"/>
            <a:gd name="adj2" fmla="val 2700000"/>
            <a:gd name="adj3" fmla="val 335"/>
          </a:avLst>
        </a:prstGeom>
        <a:noFill/>
        <a:ln w="15875" cap="rnd"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81039" y="339890"/>
          <a:ext cx="8504243" cy="598282"/>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smtClean="0">
              <a:latin typeface="微軟正黑體" pitchFamily="34" charset="-120"/>
              <a:ea typeface="微軟正黑體" pitchFamily="34" charset="-120"/>
            </a:rPr>
            <a:t>    </a:t>
          </a:r>
          <a:r>
            <a:rPr lang="zh-TW" altLang="en-US" sz="2300" b="1" kern="1200" dirty="0" smtClean="0">
              <a:solidFill>
                <a:srgbClr val="00B0F0"/>
              </a:solidFill>
              <a:latin typeface="微軟正黑體" pitchFamily="34" charset="-120"/>
              <a:ea typeface="微軟正黑體" pitchFamily="34" charset="-120"/>
            </a:rPr>
            <a:t>原就讀學區未設置適性群別或</a:t>
          </a:r>
          <a:r>
            <a:rPr lang="zh-TW" altLang="en-US" sz="3600" b="1" kern="1200" dirty="0" smtClean="0">
              <a:solidFill>
                <a:srgbClr val="00B0F0"/>
              </a:solidFill>
              <a:latin typeface="微軟正黑體" pitchFamily="34" charset="-120"/>
              <a:ea typeface="微軟正黑體" pitchFamily="34" charset="-120"/>
            </a:rPr>
            <a:t>產業特殊類科</a:t>
          </a:r>
          <a:endParaRPr lang="zh-TW" altLang="en-US" sz="3600" b="1" kern="1200" dirty="0">
            <a:solidFill>
              <a:srgbClr val="00B0F0"/>
            </a:solidFill>
            <a:latin typeface="微軟正黑體" pitchFamily="34" charset="-120"/>
            <a:ea typeface="微軟正黑體" pitchFamily="34" charset="-120"/>
          </a:endParaRPr>
        </a:p>
      </dsp:txBody>
      <dsp:txXfrm>
        <a:off x="81039" y="339890"/>
        <a:ext cx="8504243" cy="598282"/>
      </dsp:txXfrm>
    </dsp:sp>
    <dsp:sp modelId="{F86C117C-AAE0-48D2-843F-93FA4FFFAFCD}">
      <dsp:nvSpPr>
        <dsp:cNvPr id="0" name=""/>
        <dsp:cNvSpPr/>
      </dsp:nvSpPr>
      <dsp:spPr>
        <a:xfrm>
          <a:off x="-46154" y="224164"/>
          <a:ext cx="747852" cy="747852"/>
        </a:xfrm>
        <a:prstGeom prst="ellipse">
          <a:avLst/>
        </a:prstGeom>
        <a:solidFill>
          <a:schemeClr val="lt1">
            <a:hueOff val="0"/>
            <a:satOff val="0"/>
            <a:lumOff val="0"/>
            <a:alphaOff val="0"/>
          </a:schemeClr>
        </a:soli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756482" y="1196085"/>
          <a:ext cx="7582068" cy="598282"/>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solidFill>
                <a:srgbClr val="FFFF00"/>
              </a:solidFill>
              <a:latin typeface="微軟正黑體" pitchFamily="34" charset="-120"/>
              <a:ea typeface="微軟正黑體" pitchFamily="34" charset="-120"/>
            </a:rPr>
            <a:t>因搬家遷徙至本區居住者</a:t>
          </a:r>
          <a:endParaRPr lang="zh-TW" altLang="en-US" sz="3600" b="1" kern="1200" dirty="0">
            <a:solidFill>
              <a:srgbClr val="FFFF00"/>
            </a:solidFill>
            <a:latin typeface="微軟正黑體" pitchFamily="34" charset="-120"/>
            <a:ea typeface="微軟正黑體" pitchFamily="34" charset="-120"/>
          </a:endParaRPr>
        </a:p>
      </dsp:txBody>
      <dsp:txXfrm>
        <a:off x="756482" y="1196085"/>
        <a:ext cx="7582068" cy="598282"/>
      </dsp:txXfrm>
    </dsp:sp>
    <dsp:sp modelId="{205BFE64-89B3-4879-8DA6-087207728515}">
      <dsp:nvSpPr>
        <dsp:cNvPr id="0" name=""/>
        <dsp:cNvSpPr/>
      </dsp:nvSpPr>
      <dsp:spPr>
        <a:xfrm>
          <a:off x="382556" y="1121300"/>
          <a:ext cx="747852" cy="747852"/>
        </a:xfrm>
        <a:prstGeom prst="ellipse">
          <a:avLst/>
        </a:prstGeom>
        <a:solidFill>
          <a:schemeClr val="lt1">
            <a:hueOff val="0"/>
            <a:satOff val="0"/>
            <a:lumOff val="0"/>
            <a:alphaOff val="0"/>
          </a:schemeClr>
        </a:solidFill>
        <a:ln w="9525" cap="rnd" cmpd="sng" algn="ctr">
          <a:solidFill>
            <a:schemeClr val="accent3">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888062" y="2093221"/>
          <a:ext cx="7450488" cy="598282"/>
        </a:xfrm>
        <a:prstGeom prst="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smtClean="0">
              <a:solidFill>
                <a:srgbClr val="FF0000"/>
              </a:solidFill>
              <a:latin typeface="微軟正黑體" pitchFamily="34" charset="-120"/>
              <a:ea typeface="微軟正黑體" pitchFamily="34" charset="-120"/>
            </a:rPr>
            <a:t>跨區學生申請返回本區戶籍所在地就讀</a:t>
          </a:r>
          <a:endParaRPr lang="zh-TW" altLang="en-US" sz="2300" b="1" kern="1200" dirty="0">
            <a:solidFill>
              <a:srgbClr val="FF0000"/>
            </a:solidFill>
            <a:latin typeface="微軟正黑體" pitchFamily="34" charset="-120"/>
            <a:ea typeface="微軟正黑體" pitchFamily="34" charset="-120"/>
          </a:endParaRPr>
        </a:p>
      </dsp:txBody>
      <dsp:txXfrm>
        <a:off x="888062" y="2093221"/>
        <a:ext cx="7450488" cy="598282"/>
      </dsp:txXfrm>
    </dsp:sp>
    <dsp:sp modelId="{5B008F7F-FB57-4E27-91DE-4C6153DD672E}">
      <dsp:nvSpPr>
        <dsp:cNvPr id="0" name=""/>
        <dsp:cNvSpPr/>
      </dsp:nvSpPr>
      <dsp:spPr>
        <a:xfrm>
          <a:off x="514136" y="2018436"/>
          <a:ext cx="747852" cy="747852"/>
        </a:xfrm>
        <a:prstGeom prst="ellipse">
          <a:avLst/>
        </a:prstGeom>
        <a:solidFill>
          <a:schemeClr val="lt1">
            <a:hueOff val="0"/>
            <a:satOff val="0"/>
            <a:lumOff val="0"/>
            <a:alphaOff val="0"/>
          </a:schemeClr>
        </a:solidFill>
        <a:ln w="9525" cap="rnd" cmpd="sng" algn="ctr">
          <a:solidFill>
            <a:schemeClr val="accent4">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756482" y="2990357"/>
          <a:ext cx="7582068" cy="598282"/>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smtClean="0">
              <a:solidFill>
                <a:srgbClr val="002060"/>
              </a:solidFill>
              <a:latin typeface="微軟正黑體" pitchFamily="34" charset="-120"/>
              <a:ea typeface="微軟正黑體" pitchFamily="34" charset="-120"/>
            </a:rPr>
            <a:t>台商子女學校或海外返國就讀</a:t>
          </a:r>
          <a:endParaRPr lang="zh-TW" altLang="en-US" sz="2300" b="1" kern="1200" dirty="0">
            <a:solidFill>
              <a:srgbClr val="002060"/>
            </a:solidFill>
            <a:latin typeface="微軟正黑體" pitchFamily="34" charset="-120"/>
            <a:ea typeface="微軟正黑體" pitchFamily="34" charset="-120"/>
          </a:endParaRPr>
        </a:p>
      </dsp:txBody>
      <dsp:txXfrm>
        <a:off x="756482" y="2990357"/>
        <a:ext cx="7582068" cy="598282"/>
      </dsp:txXfrm>
    </dsp:sp>
    <dsp:sp modelId="{5A4A8DDD-51A4-4AFB-8689-F8BDCA08A075}">
      <dsp:nvSpPr>
        <dsp:cNvPr id="0" name=""/>
        <dsp:cNvSpPr/>
      </dsp:nvSpPr>
      <dsp:spPr>
        <a:xfrm>
          <a:off x="382556" y="2915572"/>
          <a:ext cx="747852" cy="747852"/>
        </a:xfrm>
        <a:prstGeom prst="ellipse">
          <a:avLst/>
        </a:prstGeom>
        <a:solidFill>
          <a:schemeClr val="lt1">
            <a:hueOff val="0"/>
            <a:satOff val="0"/>
            <a:lumOff val="0"/>
            <a:alphaOff val="0"/>
          </a:schemeClr>
        </a:solidFill>
        <a:ln w="9525" cap="rnd" cmpd="sng" algn="ctr">
          <a:solidFill>
            <a:schemeClr val="accent5">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327771" y="3887493"/>
          <a:ext cx="8010779" cy="598282"/>
        </a:xfrm>
        <a:prstGeom prst="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smtClean="0">
              <a:solidFill>
                <a:srgbClr val="7030A0"/>
              </a:solidFill>
              <a:latin typeface="微軟正黑體" pitchFamily="34" charset="-120"/>
              <a:ea typeface="微軟正黑體" pitchFamily="34" charset="-120"/>
            </a:rPr>
            <a:t>其他特殊原因</a:t>
          </a:r>
          <a:endParaRPr lang="zh-TW" altLang="en-US" sz="2300" b="1" kern="1200" dirty="0">
            <a:solidFill>
              <a:srgbClr val="7030A0"/>
            </a:solidFill>
            <a:latin typeface="微軟正黑體" pitchFamily="34" charset="-120"/>
            <a:ea typeface="微軟正黑體" pitchFamily="34" charset="-120"/>
          </a:endParaRPr>
        </a:p>
      </dsp:txBody>
      <dsp:txXfrm>
        <a:off x="327771" y="3887493"/>
        <a:ext cx="8010779" cy="598282"/>
      </dsp:txXfrm>
    </dsp:sp>
    <dsp:sp modelId="{E2F369BC-B8E5-43AC-98C5-00BD2BCA4FFB}">
      <dsp:nvSpPr>
        <dsp:cNvPr id="0" name=""/>
        <dsp:cNvSpPr/>
      </dsp:nvSpPr>
      <dsp:spPr>
        <a:xfrm>
          <a:off x="-46154" y="3812708"/>
          <a:ext cx="747852" cy="747852"/>
        </a:xfrm>
        <a:prstGeom prst="ellipse">
          <a:avLst/>
        </a:prstGeom>
        <a:solidFill>
          <a:schemeClr val="lt1">
            <a:hueOff val="0"/>
            <a:satOff val="0"/>
            <a:lumOff val="0"/>
            <a:alphaOff val="0"/>
          </a:schemeClr>
        </a:solidFill>
        <a:ln w="9525" cap="rnd" cmpd="sng" algn="ctr">
          <a:solidFill>
            <a:schemeClr val="accent6">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E614B-85C7-4E9B-B7CB-1D82C32723CC}">
      <dsp:nvSpPr>
        <dsp:cNvPr id="0" name=""/>
        <dsp:cNvSpPr/>
      </dsp:nvSpPr>
      <dsp:spPr>
        <a:xfrm>
          <a:off x="3286522" y="0"/>
          <a:ext cx="1849595" cy="1849783"/>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1CDC8695-8911-4D97-8438-3E626ADB667D}">
      <dsp:nvSpPr>
        <dsp:cNvPr id="0" name=""/>
        <dsp:cNvSpPr/>
      </dsp:nvSpPr>
      <dsp:spPr>
        <a:xfrm>
          <a:off x="5265750" y="409483"/>
          <a:ext cx="3018480" cy="1260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dirty="0" smtClean="0"/>
            <a:t>個人資料授權確認</a:t>
          </a:r>
          <a:endParaRPr lang="zh-TW" altLang="en-US" sz="1200" kern="1200" dirty="0"/>
        </a:p>
        <a:p>
          <a:pPr marL="114300" lvl="1" indent="-114300" algn="l" defTabSz="533400">
            <a:lnSpc>
              <a:spcPct val="90000"/>
            </a:lnSpc>
            <a:spcBef>
              <a:spcPct val="0"/>
            </a:spcBef>
            <a:spcAft>
              <a:spcPct val="15000"/>
            </a:spcAft>
            <a:buChar char="••"/>
          </a:pPr>
          <a:r>
            <a:rPr lang="zh-TW" altLang="en-US" sz="1200" kern="1200" dirty="0" smtClean="0"/>
            <a:t>已報名會考</a:t>
          </a:r>
          <a:r>
            <a:rPr lang="en-US" altLang="zh-TW" sz="1200" kern="1200" dirty="0" smtClean="0"/>
            <a:t/>
          </a:r>
          <a:br>
            <a:rPr lang="en-US" altLang="zh-TW" sz="1200" kern="1200" dirty="0" smtClean="0"/>
          </a:br>
          <a:r>
            <a:rPr lang="zh-TW" altLang="en-US" sz="1200" kern="1200" dirty="0" smtClean="0">
              <a:solidFill>
                <a:srgbClr val="FF0000"/>
              </a:solidFill>
            </a:rPr>
            <a:t>帳號：准考證號</a:t>
          </a:r>
          <a:r>
            <a:rPr lang="en-US" altLang="zh-TW" sz="1200" kern="1200" dirty="0" smtClean="0">
              <a:solidFill>
                <a:srgbClr val="FF0000"/>
              </a:solidFill>
            </a:rPr>
            <a:t/>
          </a:r>
          <a:br>
            <a:rPr lang="en-US" altLang="zh-TW" sz="1200" kern="1200" dirty="0" smtClean="0">
              <a:solidFill>
                <a:srgbClr val="FF0000"/>
              </a:solidFill>
            </a:rPr>
          </a:br>
          <a:r>
            <a:rPr lang="zh-TW" altLang="en-US" sz="1200" kern="1200" dirty="0" smtClean="0">
              <a:solidFill>
                <a:srgbClr val="FF0000"/>
              </a:solidFill>
            </a:rPr>
            <a:t>密碼：出生年月日（首次強制變更）</a:t>
          </a:r>
          <a:endParaRPr lang="zh-TW" altLang="en-US" sz="1200" kern="1200" dirty="0">
            <a:solidFill>
              <a:srgbClr val="FF0000"/>
            </a:solidFill>
          </a:endParaRPr>
        </a:p>
        <a:p>
          <a:pPr marL="114300" lvl="1" indent="-114300" algn="l" defTabSz="533400">
            <a:lnSpc>
              <a:spcPct val="90000"/>
            </a:lnSpc>
            <a:spcBef>
              <a:spcPct val="0"/>
            </a:spcBef>
            <a:spcAft>
              <a:spcPct val="15000"/>
            </a:spcAft>
            <a:buChar char="••"/>
          </a:pPr>
          <a:r>
            <a:rPr lang="zh-TW" altLang="en-US" sz="1200" kern="1200" dirty="0" smtClean="0"/>
            <a:t>未報名會考</a:t>
          </a:r>
          <a:r>
            <a:rPr lang="en-US" altLang="zh-TW" sz="1200" kern="1200" dirty="0" smtClean="0"/>
            <a:t/>
          </a:r>
          <a:br>
            <a:rPr lang="en-US" altLang="zh-TW" sz="1200" kern="1200" dirty="0" smtClean="0"/>
          </a:br>
          <a:r>
            <a:rPr lang="zh-TW" altLang="en-US" sz="1200" kern="1200" dirty="0" smtClean="0">
              <a:solidFill>
                <a:srgbClr val="FF0000"/>
              </a:solidFill>
            </a:rPr>
            <a:t>帳號：身分證統一編號（可允許居留證、護照，需確實填寫有效證號。）</a:t>
          </a:r>
          <a:r>
            <a:rPr lang="en-US" altLang="zh-TW" sz="1200" kern="1200" dirty="0" smtClean="0">
              <a:solidFill>
                <a:srgbClr val="FF0000"/>
              </a:solidFill>
            </a:rPr>
            <a:t/>
          </a:r>
          <a:br>
            <a:rPr lang="en-US" altLang="zh-TW" sz="1200" kern="1200" dirty="0" smtClean="0">
              <a:solidFill>
                <a:srgbClr val="FF0000"/>
              </a:solidFill>
            </a:rPr>
          </a:br>
          <a:r>
            <a:rPr lang="zh-TW" altLang="en-US" sz="1200" kern="1200" dirty="0" smtClean="0">
              <a:solidFill>
                <a:srgbClr val="FF0000"/>
              </a:solidFill>
            </a:rPr>
            <a:t>密碼：自行設定</a:t>
          </a:r>
          <a:endParaRPr lang="zh-TW" sz="1200" kern="1200" dirty="0">
            <a:solidFill>
              <a:srgbClr val="FF0000"/>
            </a:solidFill>
          </a:endParaRPr>
        </a:p>
      </dsp:txBody>
      <dsp:txXfrm>
        <a:off x="5265750" y="409483"/>
        <a:ext cx="3018480" cy="1260001"/>
      </dsp:txXfrm>
    </dsp:sp>
    <dsp:sp modelId="{720C278F-DB34-4DBA-96CD-362C031FCB63}">
      <dsp:nvSpPr>
        <dsp:cNvPr id="0" name=""/>
        <dsp:cNvSpPr/>
      </dsp:nvSpPr>
      <dsp:spPr>
        <a:xfrm>
          <a:off x="3694992" y="669571"/>
          <a:ext cx="1032178" cy="516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TW" sz="1300" b="1" kern="1200" dirty="0"/>
            <a:t>步驟 </a:t>
          </a:r>
          <a:r>
            <a:rPr lang="zh-TW" sz="1300" b="1" kern="1200" dirty="0" smtClean="0"/>
            <a:t>1 </a:t>
          </a:r>
          <a:r>
            <a:rPr lang="zh-TW" altLang="en-US" sz="1300" b="1" kern="1200" dirty="0" smtClean="0">
              <a:solidFill>
                <a:srgbClr val="FF0000"/>
              </a:solidFill>
            </a:rPr>
            <a:t>登入</a:t>
          </a:r>
          <a:endParaRPr lang="zh-TW" sz="1300" b="1" kern="1200" dirty="0">
            <a:solidFill>
              <a:srgbClr val="FF0000"/>
            </a:solidFill>
          </a:endParaRPr>
        </a:p>
      </dsp:txBody>
      <dsp:txXfrm>
        <a:off x="3694992" y="669571"/>
        <a:ext cx="1032178" cy="516036"/>
      </dsp:txXfrm>
    </dsp:sp>
    <dsp:sp modelId="{022090AB-F415-4775-84C7-FED064F7DA74}">
      <dsp:nvSpPr>
        <dsp:cNvPr id="0" name=""/>
        <dsp:cNvSpPr/>
      </dsp:nvSpPr>
      <dsp:spPr>
        <a:xfrm>
          <a:off x="2772688" y="1062975"/>
          <a:ext cx="1849595" cy="1849783"/>
        </a:xfrm>
        <a:prstGeom prst="leftCircularArrow">
          <a:avLst>
            <a:gd name="adj1" fmla="val 10980"/>
            <a:gd name="adj2" fmla="val 1142322"/>
            <a:gd name="adj3" fmla="val 6300000"/>
            <a:gd name="adj4" fmla="val 18900000"/>
            <a:gd name="adj5" fmla="val 12500"/>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D53FEF0B-9284-4EC9-8E6E-1DAA7E2EA9F7}">
      <dsp:nvSpPr>
        <dsp:cNvPr id="0" name=""/>
        <dsp:cNvSpPr/>
      </dsp:nvSpPr>
      <dsp:spPr>
        <a:xfrm>
          <a:off x="49797" y="1362526"/>
          <a:ext cx="3683926" cy="1260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dirty="0" smtClean="0"/>
            <a:t>個人基本資料（僅未報考會考）</a:t>
          </a:r>
          <a:endParaRPr lang="zh-TW" altLang="en-US" sz="1200" kern="1200" dirty="0"/>
        </a:p>
        <a:p>
          <a:pPr marL="114300" lvl="1" indent="-114300" algn="l" defTabSz="533400">
            <a:lnSpc>
              <a:spcPct val="90000"/>
            </a:lnSpc>
            <a:spcBef>
              <a:spcPct val="0"/>
            </a:spcBef>
            <a:spcAft>
              <a:spcPct val="15000"/>
            </a:spcAft>
            <a:buChar char="••"/>
          </a:pPr>
          <a:r>
            <a:rPr lang="zh-TW" altLang="en-US" sz="1200" kern="1200" dirty="0" smtClean="0"/>
            <a:t>欲變更就學區</a:t>
          </a:r>
          <a:endParaRPr lang="zh-TW" altLang="en-US" sz="1200" kern="1200" dirty="0"/>
        </a:p>
        <a:p>
          <a:pPr marL="114300" lvl="1" indent="-114300" algn="l" defTabSz="533400">
            <a:lnSpc>
              <a:spcPct val="90000"/>
            </a:lnSpc>
            <a:spcBef>
              <a:spcPct val="0"/>
            </a:spcBef>
            <a:spcAft>
              <a:spcPct val="15000"/>
            </a:spcAft>
            <a:buChar char="••"/>
          </a:pPr>
          <a:r>
            <a:rPr lang="zh-TW" altLang="en-US" sz="1200" kern="1200" dirty="0" smtClean="0"/>
            <a:t>原因選擇</a:t>
          </a:r>
          <a:r>
            <a:rPr lang="en-US" altLang="zh-TW" sz="1200" kern="1200" dirty="0" smtClean="0"/>
            <a:t/>
          </a:r>
          <a:br>
            <a:rPr lang="en-US" altLang="zh-TW" sz="1200" kern="1200" dirty="0" smtClean="0"/>
          </a:br>
          <a:r>
            <a:rPr lang="en-US" altLang="zh-TW" sz="1200" kern="1200" dirty="0" smtClean="0">
              <a:solidFill>
                <a:srgbClr val="FF0000"/>
              </a:solidFill>
            </a:rPr>
            <a:t>【</a:t>
          </a:r>
          <a:r>
            <a:rPr lang="zh-TW" altLang="en-US" sz="1200" kern="1200" dirty="0" smtClean="0">
              <a:solidFill>
                <a:srgbClr val="FF0000"/>
              </a:solidFill>
            </a:rPr>
            <a:t>註</a:t>
          </a:r>
          <a:r>
            <a:rPr lang="en-US" altLang="zh-TW" sz="1200" kern="1200" dirty="0" smtClean="0">
              <a:solidFill>
                <a:srgbClr val="FF0000"/>
              </a:solidFill>
            </a:rPr>
            <a:t>】</a:t>
          </a:r>
          <a:r>
            <a:rPr lang="zh-TW" altLang="en-US" sz="1200" kern="1200" dirty="0" smtClean="0">
              <a:solidFill>
                <a:srgbClr val="FF0000"/>
              </a:solidFill>
            </a:rPr>
            <a:t>部分原因須質性描述</a:t>
          </a:r>
          <a:endParaRPr lang="zh-TW" altLang="en-US" sz="1200" kern="1200" dirty="0">
            <a:solidFill>
              <a:srgbClr val="FF0000"/>
            </a:solidFill>
          </a:endParaRPr>
        </a:p>
        <a:p>
          <a:pPr marL="114300" lvl="1" indent="-114300" algn="l" defTabSz="533400">
            <a:lnSpc>
              <a:spcPct val="90000"/>
            </a:lnSpc>
            <a:spcBef>
              <a:spcPct val="0"/>
            </a:spcBef>
            <a:spcAft>
              <a:spcPct val="15000"/>
            </a:spcAft>
            <a:buChar char="••"/>
          </a:pPr>
          <a:r>
            <a:rPr lang="zh-TW" altLang="en-US" sz="1200" kern="1200" dirty="0" smtClean="0"/>
            <a:t>送出申請</a:t>
          </a:r>
          <a:r>
            <a:rPr lang="en-US" altLang="zh-TW" sz="1200" kern="1200" dirty="0" smtClean="0"/>
            <a:t/>
          </a:r>
          <a:br>
            <a:rPr lang="en-US" altLang="zh-TW" sz="1200" kern="1200" dirty="0" smtClean="0"/>
          </a:br>
          <a:r>
            <a:rPr lang="en-US" altLang="zh-TW" sz="1200" kern="1200" dirty="0" smtClean="0">
              <a:solidFill>
                <a:srgbClr val="FF0000"/>
              </a:solidFill>
            </a:rPr>
            <a:t>【</a:t>
          </a:r>
          <a:r>
            <a:rPr lang="zh-TW" altLang="en-US" sz="1200" kern="1200" dirty="0" smtClean="0">
              <a:solidFill>
                <a:srgbClr val="FF0000"/>
              </a:solidFill>
            </a:rPr>
            <a:t>註</a:t>
          </a:r>
          <a:r>
            <a:rPr lang="en-US" altLang="zh-TW" sz="1200" kern="1200" dirty="0" smtClean="0">
              <a:solidFill>
                <a:srgbClr val="FF0000"/>
              </a:solidFill>
            </a:rPr>
            <a:t>】</a:t>
          </a:r>
          <a:r>
            <a:rPr lang="zh-TW" altLang="en-US" sz="1200" kern="1200" dirty="0" smtClean="0">
              <a:solidFill>
                <a:srgbClr val="FF0000"/>
              </a:solidFill>
            </a:rPr>
            <a:t>送出申請後無法變更資料</a:t>
          </a:r>
          <a:endParaRPr lang="zh-TW" altLang="en-US" sz="1200" kern="1200" dirty="0">
            <a:solidFill>
              <a:srgbClr val="FF0000"/>
            </a:solidFill>
          </a:endParaRPr>
        </a:p>
      </dsp:txBody>
      <dsp:txXfrm>
        <a:off x="49797" y="1362526"/>
        <a:ext cx="3683926" cy="1260001"/>
      </dsp:txXfrm>
    </dsp:sp>
    <dsp:sp modelId="{BAC66914-53A2-4190-A5D1-3CE21729248F}">
      <dsp:nvSpPr>
        <dsp:cNvPr id="0" name=""/>
        <dsp:cNvSpPr/>
      </dsp:nvSpPr>
      <dsp:spPr>
        <a:xfrm>
          <a:off x="3179076" y="1734509"/>
          <a:ext cx="1032178" cy="516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TW" sz="1300" b="1" kern="1200" dirty="0"/>
            <a:t>步驟 </a:t>
          </a:r>
          <a:r>
            <a:rPr lang="zh-TW" sz="1300" b="1" kern="1200" dirty="0" smtClean="0"/>
            <a:t>2 </a:t>
          </a:r>
          <a:r>
            <a:rPr lang="zh-TW" altLang="en-US" sz="1300" b="1" kern="1200" dirty="0" smtClean="0">
              <a:solidFill>
                <a:srgbClr val="FF0000"/>
              </a:solidFill>
            </a:rPr>
            <a:t>填資料</a:t>
          </a:r>
          <a:endParaRPr lang="zh-TW" sz="1300" b="1" kern="1200" dirty="0">
            <a:solidFill>
              <a:srgbClr val="FF0000"/>
            </a:solidFill>
          </a:endParaRPr>
        </a:p>
      </dsp:txBody>
      <dsp:txXfrm>
        <a:off x="3179076" y="1734509"/>
        <a:ext cx="1032178" cy="516036"/>
      </dsp:txXfrm>
    </dsp:sp>
    <dsp:sp modelId="{C5F16424-28FD-47BC-A477-B0EEE036C360}">
      <dsp:nvSpPr>
        <dsp:cNvPr id="0" name=""/>
        <dsp:cNvSpPr/>
      </dsp:nvSpPr>
      <dsp:spPr>
        <a:xfrm>
          <a:off x="3286522" y="2129875"/>
          <a:ext cx="1849595" cy="1849783"/>
        </a:xfrm>
        <a:prstGeom prst="circularArrow">
          <a:avLst>
            <a:gd name="adj1" fmla="val 10980"/>
            <a:gd name="adj2" fmla="val 1142322"/>
            <a:gd name="adj3" fmla="val 4500000"/>
            <a:gd name="adj4" fmla="val 13500000"/>
            <a:gd name="adj5" fmla="val 12500"/>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CA1B0F84-434B-46A7-8A0D-985A0C635D5D}">
      <dsp:nvSpPr>
        <dsp:cNvPr id="0" name=""/>
        <dsp:cNvSpPr/>
      </dsp:nvSpPr>
      <dsp:spPr>
        <a:xfrm>
          <a:off x="5258537" y="2416672"/>
          <a:ext cx="3529540" cy="1260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dirty="0" smtClean="0"/>
            <a:t>列印「</a:t>
          </a:r>
          <a:r>
            <a:rPr lang="zh-TW" altLang="en-US" sz="1200" kern="1200" dirty="0" smtClean="0">
              <a:solidFill>
                <a:srgbClr val="FF0000"/>
              </a:solidFill>
            </a:rPr>
            <a:t>變更就學區申請書</a:t>
          </a:r>
          <a:r>
            <a:rPr lang="zh-TW" altLang="en-US" sz="1200" kern="1200" dirty="0" smtClean="0"/>
            <a:t>」</a:t>
          </a:r>
          <a:endParaRPr lang="zh-TW" altLang="en-US" sz="1200" kern="1200" dirty="0"/>
        </a:p>
        <a:p>
          <a:pPr marL="114300" lvl="1" indent="-114300" algn="l" defTabSz="533400">
            <a:lnSpc>
              <a:spcPct val="90000"/>
            </a:lnSpc>
            <a:spcBef>
              <a:spcPct val="0"/>
            </a:spcBef>
            <a:spcAft>
              <a:spcPct val="15000"/>
            </a:spcAft>
            <a:buChar char="••"/>
          </a:pPr>
          <a:r>
            <a:rPr lang="zh-TW" altLang="en-US" sz="1200" kern="1200" dirty="0" smtClean="0"/>
            <a:t>學生及家長簽章</a:t>
          </a:r>
          <a:endParaRPr lang="zh-TW" altLang="en-US" sz="1200" kern="1200" dirty="0"/>
        </a:p>
        <a:p>
          <a:pPr marL="114300" lvl="1" indent="-114300" algn="l" defTabSz="533400">
            <a:lnSpc>
              <a:spcPct val="90000"/>
            </a:lnSpc>
            <a:spcBef>
              <a:spcPct val="0"/>
            </a:spcBef>
            <a:spcAft>
              <a:spcPct val="15000"/>
            </a:spcAft>
            <a:buChar char="••"/>
          </a:pPr>
          <a:r>
            <a:rPr lang="zh-TW" altLang="en-US" sz="1200" kern="1200" dirty="0" smtClean="0"/>
            <a:t>準備證明文件</a:t>
          </a:r>
          <a:r>
            <a:rPr lang="en-US" altLang="zh-TW" sz="1200" kern="1200" dirty="0" smtClean="0"/>
            <a:t/>
          </a:r>
          <a:br>
            <a:rPr lang="en-US" altLang="zh-TW" sz="1200" kern="1200" dirty="0" smtClean="0"/>
          </a:br>
          <a:r>
            <a:rPr lang="en-US" altLang="zh-TW" sz="1200" kern="1200" dirty="0" smtClean="0">
              <a:solidFill>
                <a:srgbClr val="FF0000"/>
              </a:solidFill>
            </a:rPr>
            <a:t>【</a:t>
          </a:r>
          <a:r>
            <a:rPr lang="zh-TW" altLang="en-US" sz="1200" kern="1200" dirty="0" smtClean="0">
              <a:solidFill>
                <a:srgbClr val="FF0000"/>
              </a:solidFill>
            </a:rPr>
            <a:t>註</a:t>
          </a:r>
          <a:r>
            <a:rPr lang="en-US" altLang="zh-TW" sz="1200" kern="1200" dirty="0" smtClean="0">
              <a:solidFill>
                <a:srgbClr val="FF0000"/>
              </a:solidFill>
            </a:rPr>
            <a:t>1】</a:t>
          </a:r>
          <a:r>
            <a:rPr lang="zh-TW" altLang="en-US" sz="1200" kern="1200" dirty="0" smtClean="0">
              <a:solidFill>
                <a:srgbClr val="FF0000"/>
              </a:solidFill>
            </a:rPr>
            <a:t>請參考簡章說明</a:t>
          </a:r>
          <a:r>
            <a:rPr lang="en-US" altLang="zh-TW" sz="1200" kern="1200" dirty="0" smtClean="0">
              <a:solidFill>
                <a:srgbClr val="FF0000"/>
              </a:solidFill>
            </a:rPr>
            <a:t/>
          </a:r>
          <a:br>
            <a:rPr lang="en-US" altLang="zh-TW" sz="1200" kern="1200" dirty="0" smtClean="0">
              <a:solidFill>
                <a:srgbClr val="FF0000"/>
              </a:solidFill>
            </a:rPr>
          </a:br>
          <a:r>
            <a:rPr lang="en-US" altLang="zh-TW" sz="1200" kern="1200" dirty="0" smtClean="0">
              <a:solidFill>
                <a:srgbClr val="FF0000"/>
              </a:solidFill>
            </a:rPr>
            <a:t>【</a:t>
          </a:r>
          <a:r>
            <a:rPr lang="zh-TW" altLang="en-US" sz="1200" kern="1200" dirty="0" smtClean="0">
              <a:solidFill>
                <a:srgbClr val="FF0000"/>
              </a:solidFill>
            </a:rPr>
            <a:t>註</a:t>
          </a:r>
          <a:r>
            <a:rPr lang="en-US" altLang="zh-TW" sz="1200" kern="1200" dirty="0" smtClean="0">
              <a:solidFill>
                <a:srgbClr val="FF0000"/>
              </a:solidFill>
            </a:rPr>
            <a:t>2】</a:t>
          </a:r>
          <a:r>
            <a:rPr lang="zh-TW" altLang="en-US" sz="1200" kern="1200" dirty="0" smtClean="0">
              <a:solidFill>
                <a:srgbClr val="FF0000"/>
              </a:solidFill>
            </a:rPr>
            <a:t>參考申請表說明</a:t>
          </a:r>
          <a:endParaRPr lang="zh-TW" altLang="en-US" sz="1200" kern="1200" dirty="0">
            <a:solidFill>
              <a:srgbClr val="FF0000"/>
            </a:solidFill>
          </a:endParaRPr>
        </a:p>
      </dsp:txBody>
      <dsp:txXfrm>
        <a:off x="5258537" y="2416672"/>
        <a:ext cx="3529540" cy="1260001"/>
      </dsp:txXfrm>
    </dsp:sp>
    <dsp:sp modelId="{37BEA725-1C17-46E8-AD50-8FD37EF9A31F}">
      <dsp:nvSpPr>
        <dsp:cNvPr id="0" name=""/>
        <dsp:cNvSpPr/>
      </dsp:nvSpPr>
      <dsp:spPr>
        <a:xfrm>
          <a:off x="3694992" y="2799446"/>
          <a:ext cx="1032178" cy="516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TW" altLang="en-US" sz="1300" b="1" kern="1200" dirty="0" smtClean="0"/>
            <a:t>步驟 </a:t>
          </a:r>
          <a:r>
            <a:rPr lang="zh-TW" sz="1300" b="1" kern="1200" dirty="0" smtClean="0"/>
            <a:t>3 </a:t>
          </a:r>
          <a:r>
            <a:rPr lang="zh-TW" altLang="en-US" sz="1300" b="1" kern="1200" dirty="0" smtClean="0">
              <a:solidFill>
                <a:srgbClr val="FF0000"/>
              </a:solidFill>
            </a:rPr>
            <a:t>申請表</a:t>
          </a:r>
          <a:endParaRPr lang="en-US" altLang="zh-TW" sz="1300" b="1" kern="1200" dirty="0" smtClean="0">
            <a:solidFill>
              <a:srgbClr val="FF0000"/>
            </a:solidFill>
          </a:endParaRPr>
        </a:p>
      </dsp:txBody>
      <dsp:txXfrm>
        <a:off x="3694992" y="2799446"/>
        <a:ext cx="1032178" cy="516036"/>
      </dsp:txXfrm>
    </dsp:sp>
    <dsp:sp modelId="{610F8A07-C245-4C64-8F92-1DD2426D15F2}">
      <dsp:nvSpPr>
        <dsp:cNvPr id="0" name=""/>
        <dsp:cNvSpPr/>
      </dsp:nvSpPr>
      <dsp:spPr>
        <a:xfrm>
          <a:off x="2904756" y="3315482"/>
          <a:ext cx="1589035" cy="1589803"/>
        </a:xfrm>
        <a:prstGeom prst="blockArc">
          <a:avLst>
            <a:gd name="adj1" fmla="val 0"/>
            <a:gd name="adj2" fmla="val 18900000"/>
            <a:gd name="adj3" fmla="val 12740"/>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4130BDD7-69A7-4BC3-838C-AF27749BE3C9}">
      <dsp:nvSpPr>
        <dsp:cNvPr id="0" name=""/>
        <dsp:cNvSpPr/>
      </dsp:nvSpPr>
      <dsp:spPr>
        <a:xfrm>
          <a:off x="15195" y="3481610"/>
          <a:ext cx="3753130" cy="1260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dirty="0" smtClean="0"/>
            <a:t>集體申請：繳交至原畢業國中</a:t>
          </a:r>
          <a:endParaRPr lang="zh-TW" altLang="en-US" sz="1200" kern="1200" dirty="0"/>
        </a:p>
        <a:p>
          <a:pPr marL="114300" lvl="1" indent="-114300" algn="l" defTabSz="533400">
            <a:lnSpc>
              <a:spcPct val="90000"/>
            </a:lnSpc>
            <a:spcBef>
              <a:spcPct val="0"/>
            </a:spcBef>
            <a:spcAft>
              <a:spcPct val="15000"/>
            </a:spcAft>
            <a:buChar char="••"/>
          </a:pPr>
          <a:r>
            <a:rPr lang="zh-TW" altLang="en-US" sz="1200" kern="1200" dirty="0" smtClean="0"/>
            <a:t>個別申請：繳交至區委員會</a:t>
          </a:r>
          <a:r>
            <a:rPr lang="en-US" altLang="zh-TW" sz="1200" kern="1200" dirty="0" smtClean="0"/>
            <a:t/>
          </a:r>
          <a:br>
            <a:rPr lang="en-US" altLang="zh-TW" sz="1200" kern="1200" dirty="0" smtClean="0"/>
          </a:br>
          <a:r>
            <a:rPr lang="en-US" altLang="zh-TW" sz="1200" kern="1200" dirty="0" smtClean="0">
              <a:solidFill>
                <a:srgbClr val="FF0000"/>
              </a:solidFill>
            </a:rPr>
            <a:t>【</a:t>
          </a:r>
          <a:r>
            <a:rPr lang="zh-TW" altLang="en-US" sz="1200" kern="1200" dirty="0" smtClean="0">
              <a:solidFill>
                <a:srgbClr val="FF0000"/>
              </a:solidFill>
            </a:rPr>
            <a:t>註</a:t>
          </a:r>
          <a:r>
            <a:rPr lang="en-US" altLang="zh-TW" sz="1200" kern="1200" dirty="0" smtClean="0">
              <a:solidFill>
                <a:srgbClr val="FF0000"/>
              </a:solidFill>
            </a:rPr>
            <a:t>1】</a:t>
          </a:r>
          <a:r>
            <a:rPr lang="zh-TW" altLang="en-US" sz="1200" kern="1200" dirty="0" smtClean="0">
              <a:solidFill>
                <a:srgbClr val="FF0000"/>
              </a:solidFill>
            </a:rPr>
            <a:t>依簡章規定日期辦理</a:t>
          </a:r>
          <a:r>
            <a:rPr lang="en-US" altLang="zh-TW" sz="1200" kern="1200" dirty="0" smtClean="0">
              <a:solidFill>
                <a:srgbClr val="FF0000"/>
              </a:solidFill>
            </a:rPr>
            <a:t/>
          </a:r>
          <a:br>
            <a:rPr lang="en-US" altLang="zh-TW" sz="1200" kern="1200" dirty="0" smtClean="0">
              <a:solidFill>
                <a:srgbClr val="FF0000"/>
              </a:solidFill>
            </a:rPr>
          </a:br>
          <a:r>
            <a:rPr lang="en-US" altLang="zh-TW" sz="1200" kern="1200" dirty="0" smtClean="0">
              <a:solidFill>
                <a:srgbClr val="FF0000"/>
              </a:solidFill>
            </a:rPr>
            <a:t>【</a:t>
          </a:r>
          <a:r>
            <a:rPr lang="zh-TW" altLang="en-US" sz="1200" kern="1200" dirty="0" smtClean="0">
              <a:solidFill>
                <a:srgbClr val="FF0000"/>
              </a:solidFill>
            </a:rPr>
            <a:t>註</a:t>
          </a:r>
          <a:r>
            <a:rPr lang="en-US" altLang="zh-TW" sz="1200" kern="1200" dirty="0" smtClean="0">
              <a:solidFill>
                <a:srgbClr val="FF0000"/>
              </a:solidFill>
            </a:rPr>
            <a:t>2】</a:t>
          </a:r>
          <a:r>
            <a:rPr lang="zh-TW" altLang="en-US" sz="1200" kern="1200" dirty="0" smtClean="0">
              <a:solidFill>
                <a:srgbClr val="FF0000"/>
              </a:solidFill>
            </a:rPr>
            <a:t>變更僅限一次</a:t>
          </a:r>
          <a:r>
            <a:rPr lang="en-US" altLang="zh-TW" sz="1200" kern="1200" dirty="0" smtClean="0">
              <a:solidFill>
                <a:srgbClr val="FF0000"/>
              </a:solidFill>
            </a:rPr>
            <a:t/>
          </a:r>
          <a:br>
            <a:rPr lang="en-US" altLang="zh-TW" sz="1200" kern="1200" dirty="0" smtClean="0">
              <a:solidFill>
                <a:srgbClr val="FF0000"/>
              </a:solidFill>
            </a:rPr>
          </a:br>
          <a:r>
            <a:rPr lang="en-US" altLang="zh-TW" sz="1200" kern="1200" dirty="0" smtClean="0">
              <a:solidFill>
                <a:srgbClr val="FF0000"/>
              </a:solidFill>
            </a:rPr>
            <a:t>【</a:t>
          </a:r>
          <a:r>
            <a:rPr lang="zh-TW" altLang="en-US" sz="1200" kern="1200" dirty="0" smtClean="0">
              <a:solidFill>
                <a:srgbClr val="FF0000"/>
              </a:solidFill>
            </a:rPr>
            <a:t>註</a:t>
          </a:r>
          <a:r>
            <a:rPr lang="en-US" altLang="zh-TW" sz="1200" kern="1200" dirty="0" smtClean="0">
              <a:solidFill>
                <a:srgbClr val="FF0000"/>
              </a:solidFill>
            </a:rPr>
            <a:t>3】</a:t>
          </a:r>
          <a:r>
            <a:rPr lang="zh-TW" altLang="en-US" sz="1200" kern="1200" dirty="0" smtClean="0">
              <a:solidFill>
                <a:srgbClr val="FF0000"/>
              </a:solidFill>
            </a:rPr>
            <a:t>變更成功後成績自動轉移</a:t>
          </a:r>
          <a:endParaRPr lang="zh-TW" altLang="en-US" sz="1200" kern="1200" dirty="0"/>
        </a:p>
        <a:p>
          <a:pPr marL="114300" lvl="1" indent="-114300" algn="l" defTabSz="533400">
            <a:lnSpc>
              <a:spcPct val="90000"/>
            </a:lnSpc>
            <a:spcBef>
              <a:spcPct val="0"/>
            </a:spcBef>
            <a:spcAft>
              <a:spcPct val="15000"/>
            </a:spcAft>
            <a:buChar char="••"/>
          </a:pPr>
          <a:r>
            <a:rPr lang="zh-TW" altLang="en-US" sz="1200" kern="1200" dirty="0" smtClean="0"/>
            <a:t>審查結果於</a:t>
          </a:r>
          <a:r>
            <a:rPr lang="en-US" altLang="zh-TW" sz="1200" kern="1200" dirty="0" smtClean="0">
              <a:solidFill>
                <a:srgbClr val="FF0000"/>
              </a:solidFill>
            </a:rPr>
            <a:t>5/20</a:t>
          </a:r>
          <a:r>
            <a:rPr lang="zh-TW" altLang="en-US" sz="1200" kern="1200" dirty="0" smtClean="0"/>
            <a:t>可登入線上查看。</a:t>
          </a:r>
          <a:endParaRPr lang="zh-TW" altLang="en-US" sz="1200" kern="1200" dirty="0"/>
        </a:p>
      </dsp:txBody>
      <dsp:txXfrm>
        <a:off x="15195" y="3481610"/>
        <a:ext cx="3753130" cy="1260001"/>
      </dsp:txXfrm>
    </dsp:sp>
    <dsp:sp modelId="{38F3855E-521C-40F8-8D37-CEEACFAC56A5}">
      <dsp:nvSpPr>
        <dsp:cNvPr id="0" name=""/>
        <dsp:cNvSpPr/>
      </dsp:nvSpPr>
      <dsp:spPr>
        <a:xfrm>
          <a:off x="3179076" y="3864384"/>
          <a:ext cx="1032178" cy="516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TW" sz="1300" b="1" kern="1200" dirty="0"/>
            <a:t>步驟 4 </a:t>
          </a:r>
          <a:r>
            <a:rPr lang="zh-TW" altLang="en-US" sz="1300" b="1" kern="1200" dirty="0" smtClean="0">
              <a:solidFill>
                <a:srgbClr val="FF0000"/>
              </a:solidFill>
            </a:rPr>
            <a:t>繳件</a:t>
          </a:r>
          <a:endParaRPr lang="zh-TW" sz="1300" b="1" kern="1200" dirty="0">
            <a:solidFill>
              <a:srgbClr val="FF0000"/>
            </a:solidFill>
          </a:endParaRPr>
        </a:p>
      </dsp:txBody>
      <dsp:txXfrm>
        <a:off x="3179076" y="3864384"/>
        <a:ext cx="1032178" cy="5160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E614B-85C7-4E9B-B7CB-1D82C32723CC}">
      <dsp:nvSpPr>
        <dsp:cNvPr id="0" name=""/>
        <dsp:cNvSpPr/>
      </dsp:nvSpPr>
      <dsp:spPr>
        <a:xfrm>
          <a:off x="3404687" y="0"/>
          <a:ext cx="1849595" cy="1849783"/>
        </a:xfrm>
        <a:prstGeom prst="circularArrow">
          <a:avLst>
            <a:gd name="adj1" fmla="val 10980"/>
            <a:gd name="adj2" fmla="val 1142322"/>
            <a:gd name="adj3" fmla="val 4500000"/>
            <a:gd name="adj4" fmla="val 10800000"/>
            <a:gd name="adj5" fmla="val 12500"/>
          </a:avLst>
        </a:prstGeom>
        <a:gradFill rotWithShape="0">
          <a:gsLst>
            <a:gs pos="0">
              <a:schemeClr val="accent3">
                <a:shade val="80000"/>
                <a:hueOff val="0"/>
                <a:satOff val="0"/>
                <a:lumOff val="0"/>
                <a:alphaOff val="0"/>
                <a:tint val="96000"/>
                <a:lumMod val="104000"/>
              </a:schemeClr>
            </a:gs>
            <a:gs pos="100000">
              <a:schemeClr val="accent3">
                <a:shade val="80000"/>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1CDC8695-8911-4D97-8438-3E626ADB667D}">
      <dsp:nvSpPr>
        <dsp:cNvPr id="0" name=""/>
        <dsp:cNvSpPr/>
      </dsp:nvSpPr>
      <dsp:spPr>
        <a:xfrm>
          <a:off x="5237712" y="225071"/>
          <a:ext cx="2909413" cy="1260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dirty="0" smtClean="0"/>
            <a:t>帳號密碼</a:t>
          </a:r>
          <a:r>
            <a:rPr lang="en-US" altLang="zh-TW" sz="1200" kern="1200" dirty="0" smtClean="0"/>
            <a:t/>
          </a:r>
          <a:br>
            <a:rPr lang="en-US" altLang="zh-TW" sz="1200" kern="1200" dirty="0" smtClean="0"/>
          </a:br>
          <a:r>
            <a:rPr lang="zh-TW" altLang="en-US" sz="1200" kern="1200" dirty="0" smtClean="0"/>
            <a:t>帳號：</a:t>
          </a:r>
          <a:r>
            <a:rPr lang="en-US" sz="1200" kern="1200" dirty="0" err="1" smtClean="0"/>
            <a:t>與</a:t>
          </a:r>
          <a:r>
            <a:rPr lang="en-US" sz="1200" kern="1200" dirty="0" err="1" smtClean="0">
              <a:solidFill>
                <a:srgbClr val="FF0000"/>
              </a:solidFill>
            </a:rPr>
            <a:t>國中教育會考</a:t>
          </a:r>
          <a:r>
            <a:rPr lang="zh-TW" altLang="en-US" sz="1200" kern="1200" dirty="0" smtClean="0">
              <a:solidFill>
                <a:srgbClr val="FF0000"/>
              </a:solidFill>
            </a:rPr>
            <a:t>報名系統</a:t>
          </a:r>
          <a:r>
            <a:rPr lang="zh-TW" altLang="en-US" sz="1200" kern="1200" dirty="0" smtClean="0"/>
            <a:t>相同</a:t>
          </a:r>
          <a:r>
            <a:rPr lang="en-US" altLang="zh-TW" sz="1200" kern="1200" dirty="0" smtClean="0"/>
            <a:t/>
          </a:r>
          <a:br>
            <a:rPr lang="en-US" altLang="zh-TW" sz="1200" kern="1200" dirty="0" smtClean="0"/>
          </a:br>
          <a:r>
            <a:rPr lang="zh-TW" altLang="en-US" sz="1200" kern="1200" dirty="0" smtClean="0"/>
            <a:t>密碼：</a:t>
          </a:r>
          <a:r>
            <a:rPr lang="en-US" sz="1200" kern="1200" dirty="0" err="1" smtClean="0"/>
            <a:t>與</a:t>
          </a:r>
          <a:r>
            <a:rPr lang="en-US" sz="1200" kern="1200" dirty="0" err="1" smtClean="0">
              <a:solidFill>
                <a:srgbClr val="FF0000"/>
              </a:solidFill>
            </a:rPr>
            <a:t>國中教育會考</a:t>
          </a:r>
          <a:r>
            <a:rPr lang="zh-TW" altLang="en-US" sz="1200" kern="1200" dirty="0" smtClean="0">
              <a:solidFill>
                <a:srgbClr val="FF0000"/>
              </a:solidFill>
            </a:rPr>
            <a:t>報名系統</a:t>
          </a:r>
          <a:r>
            <a:rPr lang="zh-TW" altLang="en-US" sz="1200" kern="1200" dirty="0" smtClean="0"/>
            <a:t>相同</a:t>
          </a:r>
          <a:endParaRPr lang="zh-TW" altLang="en-US" sz="1200" kern="1200" dirty="0"/>
        </a:p>
      </dsp:txBody>
      <dsp:txXfrm>
        <a:off x="5237712" y="225071"/>
        <a:ext cx="2909413" cy="1260001"/>
      </dsp:txXfrm>
    </dsp:sp>
    <dsp:sp modelId="{720C278F-DB34-4DBA-96CD-362C031FCB63}">
      <dsp:nvSpPr>
        <dsp:cNvPr id="0" name=""/>
        <dsp:cNvSpPr/>
      </dsp:nvSpPr>
      <dsp:spPr>
        <a:xfrm>
          <a:off x="3813157" y="669571"/>
          <a:ext cx="1032178" cy="516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zh-TW" sz="1500" b="1" kern="1200" smtClean="0"/>
            <a:t>步驟 1 </a:t>
          </a:r>
          <a:r>
            <a:rPr lang="zh-TW" altLang="en-US" sz="1500" b="1" kern="1200" smtClean="0"/>
            <a:t>登入</a:t>
          </a:r>
          <a:endParaRPr lang="zh-TW" sz="1500" b="1" kern="1200" dirty="0"/>
        </a:p>
      </dsp:txBody>
      <dsp:txXfrm>
        <a:off x="3813157" y="669571"/>
        <a:ext cx="1032178" cy="516036"/>
      </dsp:txXfrm>
    </dsp:sp>
    <dsp:sp modelId="{022090AB-F415-4775-84C7-FED064F7DA74}">
      <dsp:nvSpPr>
        <dsp:cNvPr id="0" name=""/>
        <dsp:cNvSpPr/>
      </dsp:nvSpPr>
      <dsp:spPr>
        <a:xfrm>
          <a:off x="2890853" y="1062975"/>
          <a:ext cx="1849595" cy="1849783"/>
        </a:xfrm>
        <a:prstGeom prst="leftCircularArrow">
          <a:avLst>
            <a:gd name="adj1" fmla="val 10980"/>
            <a:gd name="adj2" fmla="val 1142322"/>
            <a:gd name="adj3" fmla="val 6300000"/>
            <a:gd name="adj4" fmla="val 18900000"/>
            <a:gd name="adj5" fmla="val 12500"/>
          </a:avLst>
        </a:prstGeom>
        <a:gradFill rotWithShape="0">
          <a:gsLst>
            <a:gs pos="0">
              <a:schemeClr val="accent3">
                <a:shade val="80000"/>
                <a:hueOff val="-130928"/>
                <a:satOff val="-10332"/>
                <a:lumOff val="11191"/>
                <a:alphaOff val="0"/>
                <a:tint val="96000"/>
                <a:lumMod val="104000"/>
              </a:schemeClr>
            </a:gs>
            <a:gs pos="100000">
              <a:schemeClr val="accent3">
                <a:shade val="80000"/>
                <a:hueOff val="-130928"/>
                <a:satOff val="-10332"/>
                <a:lumOff val="11191"/>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D53FEF0B-9284-4EC9-8E6E-1DAA7E2EA9F7}">
      <dsp:nvSpPr>
        <dsp:cNvPr id="0" name=""/>
        <dsp:cNvSpPr/>
      </dsp:nvSpPr>
      <dsp:spPr>
        <a:xfrm>
          <a:off x="290052" y="1390516"/>
          <a:ext cx="2338785" cy="1260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dirty="0" smtClean="0"/>
            <a:t>收件</a:t>
          </a:r>
          <a:r>
            <a:rPr lang="en-US" altLang="zh-TW" sz="1200" kern="1200" dirty="0" smtClean="0"/>
            <a:t/>
          </a:r>
          <a:br>
            <a:rPr lang="en-US" altLang="zh-TW" sz="1200" kern="1200" dirty="0" smtClean="0"/>
          </a:br>
          <a:r>
            <a:rPr lang="en-US" altLang="zh-TW" sz="1200" kern="1200" dirty="0" smtClean="0"/>
            <a:t>1.</a:t>
          </a:r>
          <a:r>
            <a:rPr lang="zh-TW" altLang="en-US" sz="1200" kern="1200" dirty="0" smtClean="0"/>
            <a:t>申請表（</a:t>
          </a:r>
          <a:r>
            <a:rPr lang="zh-TW" altLang="en-US" sz="1200" kern="1200" dirty="0" smtClean="0">
              <a:solidFill>
                <a:srgbClr val="FF0000"/>
              </a:solidFill>
            </a:rPr>
            <a:t>須為線上列印版本</a:t>
          </a:r>
          <a:r>
            <a:rPr lang="zh-TW" altLang="en-US" sz="1200" kern="1200" dirty="0" smtClean="0"/>
            <a:t>）</a:t>
          </a:r>
          <a:r>
            <a:rPr lang="en-US" altLang="zh-TW" sz="1200" kern="1200" dirty="0" smtClean="0"/>
            <a:t/>
          </a:r>
          <a:br>
            <a:rPr lang="en-US" altLang="zh-TW" sz="1200" kern="1200" dirty="0" smtClean="0"/>
          </a:br>
          <a:r>
            <a:rPr lang="en-US" altLang="zh-TW" sz="1200" kern="1200" dirty="0" smtClean="0"/>
            <a:t>2.</a:t>
          </a:r>
          <a:r>
            <a:rPr lang="zh-TW" altLang="en-US" sz="1200" kern="1200" dirty="0" smtClean="0"/>
            <a:t>證明文件</a:t>
          </a:r>
          <a:endParaRPr lang="zh-TW" altLang="en-US" sz="1200" kern="1200" dirty="0"/>
        </a:p>
        <a:p>
          <a:pPr marL="114300" lvl="1" indent="-114300" algn="l" defTabSz="533400">
            <a:lnSpc>
              <a:spcPct val="90000"/>
            </a:lnSpc>
            <a:spcBef>
              <a:spcPct val="0"/>
            </a:spcBef>
            <a:spcAft>
              <a:spcPct val="15000"/>
            </a:spcAft>
            <a:buChar char="••"/>
          </a:pPr>
          <a:r>
            <a:rPr lang="zh-TW" altLang="en-US" sz="1200" kern="1200" dirty="0" smtClean="0"/>
            <a:t>檢查</a:t>
          </a:r>
          <a:r>
            <a:rPr lang="en-US" altLang="zh-TW" sz="1200" kern="1200" dirty="0" smtClean="0"/>
            <a:t/>
          </a:r>
          <a:br>
            <a:rPr lang="en-US" altLang="zh-TW" sz="1200" kern="1200" dirty="0" smtClean="0"/>
          </a:br>
          <a:r>
            <a:rPr lang="en-US" altLang="zh-TW" sz="1200" kern="1200" dirty="0" smtClean="0"/>
            <a:t>1.</a:t>
          </a:r>
          <a:r>
            <a:rPr lang="zh-TW" altLang="en-US" sz="1200" kern="1200" dirty="0" smtClean="0"/>
            <a:t>申請表上</a:t>
          </a:r>
          <a:r>
            <a:rPr lang="zh-TW" altLang="en-US" sz="1200" kern="1200" dirty="0" smtClean="0">
              <a:solidFill>
                <a:srgbClr val="FF0000"/>
              </a:solidFill>
            </a:rPr>
            <a:t>檢核碼</a:t>
          </a:r>
          <a:r>
            <a:rPr lang="zh-TW" altLang="en-US" sz="1200" kern="1200" dirty="0" smtClean="0"/>
            <a:t>與系統內一致</a:t>
          </a:r>
          <a:r>
            <a:rPr lang="en-US" altLang="zh-TW" sz="1200" kern="1200" dirty="0" smtClean="0"/>
            <a:t/>
          </a:r>
          <a:br>
            <a:rPr lang="en-US" altLang="zh-TW" sz="1200" kern="1200" dirty="0" smtClean="0"/>
          </a:br>
          <a:r>
            <a:rPr lang="en-US" altLang="zh-TW" sz="1200" kern="1200" dirty="0" smtClean="0"/>
            <a:t>2.</a:t>
          </a:r>
          <a:r>
            <a:rPr lang="zh-TW" altLang="en-US" sz="1200" kern="1200" dirty="0" smtClean="0"/>
            <a:t>證明文件</a:t>
          </a:r>
          <a:r>
            <a:rPr lang="zh-TW" altLang="en-US" sz="1200" kern="1200" dirty="0" smtClean="0">
              <a:solidFill>
                <a:srgbClr val="FF0000"/>
              </a:solidFill>
            </a:rPr>
            <a:t>正確及有效性</a:t>
          </a:r>
          <a:endParaRPr lang="zh-TW" altLang="en-US" sz="1200" kern="1200" dirty="0">
            <a:solidFill>
              <a:srgbClr val="FF0000"/>
            </a:solidFill>
          </a:endParaRPr>
        </a:p>
      </dsp:txBody>
      <dsp:txXfrm>
        <a:off x="290052" y="1390516"/>
        <a:ext cx="2338785" cy="1260001"/>
      </dsp:txXfrm>
    </dsp:sp>
    <dsp:sp modelId="{BAC66914-53A2-4190-A5D1-3CE21729248F}">
      <dsp:nvSpPr>
        <dsp:cNvPr id="0" name=""/>
        <dsp:cNvSpPr/>
      </dsp:nvSpPr>
      <dsp:spPr>
        <a:xfrm>
          <a:off x="3297241" y="1734509"/>
          <a:ext cx="1032178" cy="516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zh-TW" sz="1500" b="1" kern="1200" smtClean="0"/>
            <a:t>步驟 2 </a:t>
          </a:r>
          <a:r>
            <a:rPr lang="zh-TW" altLang="en-US" sz="1500" b="1" kern="1200" smtClean="0"/>
            <a:t>收件</a:t>
          </a:r>
          <a:endParaRPr lang="zh-TW" sz="1500" b="1" kern="1200" dirty="0"/>
        </a:p>
      </dsp:txBody>
      <dsp:txXfrm>
        <a:off x="3297241" y="1734509"/>
        <a:ext cx="1032178" cy="516036"/>
      </dsp:txXfrm>
    </dsp:sp>
    <dsp:sp modelId="{C5F16424-28FD-47BC-A477-B0EEE036C360}">
      <dsp:nvSpPr>
        <dsp:cNvPr id="0" name=""/>
        <dsp:cNvSpPr/>
      </dsp:nvSpPr>
      <dsp:spPr>
        <a:xfrm>
          <a:off x="3404687" y="2129875"/>
          <a:ext cx="1849595" cy="1849783"/>
        </a:xfrm>
        <a:prstGeom prst="circularArrow">
          <a:avLst>
            <a:gd name="adj1" fmla="val 10980"/>
            <a:gd name="adj2" fmla="val 1142322"/>
            <a:gd name="adj3" fmla="val 4500000"/>
            <a:gd name="adj4" fmla="val 13500000"/>
            <a:gd name="adj5" fmla="val 12500"/>
          </a:avLst>
        </a:prstGeom>
        <a:gradFill rotWithShape="0">
          <a:gsLst>
            <a:gs pos="0">
              <a:schemeClr val="accent3">
                <a:shade val="80000"/>
                <a:hueOff val="-261856"/>
                <a:satOff val="-20663"/>
                <a:lumOff val="22382"/>
                <a:alphaOff val="0"/>
                <a:tint val="96000"/>
                <a:lumMod val="104000"/>
              </a:schemeClr>
            </a:gs>
            <a:gs pos="100000">
              <a:schemeClr val="accent3">
                <a:shade val="80000"/>
                <a:hueOff val="-261856"/>
                <a:satOff val="-20663"/>
                <a:lumOff val="2238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CA1B0F84-434B-46A7-8A0D-985A0C635D5D}">
      <dsp:nvSpPr>
        <dsp:cNvPr id="0" name=""/>
        <dsp:cNvSpPr/>
      </dsp:nvSpPr>
      <dsp:spPr>
        <a:xfrm>
          <a:off x="5158668" y="2435339"/>
          <a:ext cx="3374123" cy="1260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dirty="0" smtClean="0"/>
            <a:t>學生若須修正資料</a:t>
          </a:r>
          <a:r>
            <a:rPr lang="zh-TW" altLang="en-US" sz="1200" kern="1200" dirty="0" smtClean="0">
              <a:solidFill>
                <a:srgbClr val="FF0000"/>
              </a:solidFill>
            </a:rPr>
            <a:t>可解除學生封存</a:t>
          </a:r>
          <a:endParaRPr lang="zh-TW" altLang="en-US" sz="1200" kern="1200" dirty="0">
            <a:solidFill>
              <a:srgbClr val="FF0000"/>
            </a:solidFill>
          </a:endParaRPr>
        </a:p>
        <a:p>
          <a:pPr marL="114300" lvl="1" indent="-114300" algn="l" defTabSz="533400">
            <a:lnSpc>
              <a:spcPct val="90000"/>
            </a:lnSpc>
            <a:spcBef>
              <a:spcPct val="0"/>
            </a:spcBef>
            <a:spcAft>
              <a:spcPct val="15000"/>
            </a:spcAft>
            <a:buChar char="••"/>
          </a:pPr>
          <a:r>
            <a:rPr lang="zh-TW" altLang="en-US" sz="1200" kern="1200" dirty="0" smtClean="0"/>
            <a:t>學生若須列印可請</a:t>
          </a:r>
          <a:r>
            <a:rPr lang="zh-TW" altLang="en-US" sz="1200" kern="1200" dirty="0" smtClean="0">
              <a:solidFill>
                <a:srgbClr val="FF0000"/>
              </a:solidFill>
            </a:rPr>
            <a:t>國中端代印</a:t>
          </a:r>
          <a:endParaRPr lang="zh-TW" altLang="en-US" sz="1200" kern="1200" dirty="0">
            <a:solidFill>
              <a:srgbClr val="FF0000"/>
            </a:solidFill>
          </a:endParaRPr>
        </a:p>
        <a:p>
          <a:pPr marL="114300" lvl="1" indent="-114300" algn="l" defTabSz="533400">
            <a:lnSpc>
              <a:spcPct val="90000"/>
            </a:lnSpc>
            <a:spcBef>
              <a:spcPct val="0"/>
            </a:spcBef>
            <a:spcAft>
              <a:spcPct val="15000"/>
            </a:spcAft>
            <a:buChar char="••"/>
          </a:pPr>
          <a:r>
            <a:rPr lang="zh-TW" altLang="en-US" sz="1200" kern="1200" dirty="0" smtClean="0"/>
            <a:t>學校可主動查知該校學生</a:t>
          </a:r>
          <a:r>
            <a:rPr lang="zh-TW" altLang="en-US" sz="1200" kern="1200" dirty="0" smtClean="0">
              <a:solidFill>
                <a:srgbClr val="FF0000"/>
              </a:solidFill>
            </a:rPr>
            <a:t>是否有申請</a:t>
          </a:r>
          <a:endParaRPr lang="zh-TW" altLang="en-US" sz="1200" kern="1200" dirty="0">
            <a:solidFill>
              <a:srgbClr val="FF0000"/>
            </a:solidFill>
          </a:endParaRPr>
        </a:p>
        <a:p>
          <a:pPr marL="114300" lvl="1" indent="-114300" algn="l" defTabSz="533400">
            <a:lnSpc>
              <a:spcPct val="90000"/>
            </a:lnSpc>
            <a:spcBef>
              <a:spcPct val="0"/>
            </a:spcBef>
            <a:spcAft>
              <a:spcPct val="15000"/>
            </a:spcAft>
            <a:buChar char="••"/>
          </a:pPr>
          <a:r>
            <a:rPr lang="zh-TW" altLang="en-US" sz="1200" kern="1200" dirty="0" smtClean="0"/>
            <a:t>彙整無誤後封存系統資料，列印總表</a:t>
          </a:r>
          <a:r>
            <a:rPr lang="en-US" altLang="zh-TW" sz="1200" kern="1200" dirty="0" smtClean="0"/>
            <a:t/>
          </a:r>
          <a:br>
            <a:rPr lang="en-US" altLang="zh-TW" sz="1200" kern="1200" dirty="0" smtClean="0"/>
          </a:br>
          <a:r>
            <a:rPr lang="en-US" altLang="zh-TW" sz="1200" kern="1200" dirty="0" smtClean="0"/>
            <a:t>【</a:t>
          </a:r>
          <a:r>
            <a:rPr lang="zh-TW" altLang="en-US" sz="1200" kern="1200" dirty="0" smtClean="0"/>
            <a:t>註</a:t>
          </a:r>
          <a:r>
            <a:rPr lang="en-US" altLang="zh-TW" sz="1200" kern="1200" dirty="0" smtClean="0"/>
            <a:t>1】</a:t>
          </a:r>
          <a:r>
            <a:rPr lang="zh-TW" altLang="en-US" sz="1200" kern="1200" dirty="0" smtClean="0"/>
            <a:t>總表</a:t>
          </a:r>
          <a:r>
            <a:rPr lang="zh-TW" altLang="en-US" sz="1200" kern="1200" dirty="0" smtClean="0">
              <a:solidFill>
                <a:srgbClr val="FF0000"/>
              </a:solidFill>
            </a:rPr>
            <a:t>依所申請就學區</a:t>
          </a:r>
          <a:r>
            <a:rPr lang="zh-TW" altLang="en-US" sz="1200" kern="1200" dirty="0" smtClean="0"/>
            <a:t>印出</a:t>
          </a:r>
          <a:r>
            <a:rPr lang="en-US" altLang="zh-TW" sz="1200" kern="1200" dirty="0" smtClean="0"/>
            <a:t/>
          </a:r>
          <a:br>
            <a:rPr lang="en-US" altLang="zh-TW" sz="1200" kern="1200" dirty="0" smtClean="0"/>
          </a:br>
          <a:r>
            <a:rPr lang="en-US" altLang="zh-TW" sz="1200" kern="1200" dirty="0" smtClean="0"/>
            <a:t>【</a:t>
          </a:r>
          <a:r>
            <a:rPr lang="zh-TW" altLang="en-US" sz="1200" kern="1200" dirty="0" smtClean="0"/>
            <a:t>註</a:t>
          </a:r>
          <a:r>
            <a:rPr lang="en-US" altLang="zh-TW" sz="1200" kern="1200" dirty="0" smtClean="0"/>
            <a:t>2】</a:t>
          </a:r>
          <a:r>
            <a:rPr lang="zh-TW" altLang="en-US" sz="1200" kern="1200" dirty="0" smtClean="0"/>
            <a:t>請務必確認</a:t>
          </a:r>
          <a:r>
            <a:rPr lang="zh-TW" altLang="en-US" sz="1200" kern="1200" dirty="0" smtClean="0">
              <a:solidFill>
                <a:srgbClr val="FF0000"/>
              </a:solidFill>
            </a:rPr>
            <a:t>件數</a:t>
          </a:r>
          <a:r>
            <a:rPr lang="zh-TW" altLang="en-US" sz="1200" kern="1200" dirty="0" smtClean="0"/>
            <a:t>相符</a:t>
          </a:r>
          <a:endParaRPr lang="zh-TW" altLang="en-US" sz="1200" kern="1200" dirty="0"/>
        </a:p>
      </dsp:txBody>
      <dsp:txXfrm>
        <a:off x="5158668" y="2435339"/>
        <a:ext cx="3374123" cy="1260001"/>
      </dsp:txXfrm>
    </dsp:sp>
    <dsp:sp modelId="{37BEA725-1C17-46E8-AD50-8FD37EF9A31F}">
      <dsp:nvSpPr>
        <dsp:cNvPr id="0" name=""/>
        <dsp:cNvSpPr/>
      </dsp:nvSpPr>
      <dsp:spPr>
        <a:xfrm>
          <a:off x="3813157" y="2799446"/>
          <a:ext cx="1032178" cy="516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zh-TW" altLang="en-US" sz="1500" b="1" kern="1200" smtClean="0"/>
            <a:t>步驟 </a:t>
          </a:r>
          <a:r>
            <a:rPr lang="zh-TW" sz="1500" b="1" kern="1200" smtClean="0"/>
            <a:t>3 </a:t>
          </a:r>
          <a:r>
            <a:rPr lang="zh-TW" altLang="en-US" sz="1500" b="1" kern="1200" smtClean="0"/>
            <a:t>封存</a:t>
          </a:r>
          <a:endParaRPr lang="zh-TW" sz="1500" b="1" kern="1200" dirty="0"/>
        </a:p>
      </dsp:txBody>
      <dsp:txXfrm>
        <a:off x="3813157" y="2799446"/>
        <a:ext cx="1032178" cy="516036"/>
      </dsp:txXfrm>
    </dsp:sp>
    <dsp:sp modelId="{610F8A07-C245-4C64-8F92-1DD2426D15F2}">
      <dsp:nvSpPr>
        <dsp:cNvPr id="0" name=""/>
        <dsp:cNvSpPr/>
      </dsp:nvSpPr>
      <dsp:spPr>
        <a:xfrm>
          <a:off x="3022921" y="3315482"/>
          <a:ext cx="1589035" cy="1589803"/>
        </a:xfrm>
        <a:prstGeom prst="blockArc">
          <a:avLst>
            <a:gd name="adj1" fmla="val 0"/>
            <a:gd name="adj2" fmla="val 18900000"/>
            <a:gd name="adj3" fmla="val 12740"/>
          </a:avLst>
        </a:prstGeom>
        <a:gradFill rotWithShape="0">
          <a:gsLst>
            <a:gs pos="0">
              <a:schemeClr val="accent3">
                <a:shade val="80000"/>
                <a:hueOff val="-392784"/>
                <a:satOff val="-30995"/>
                <a:lumOff val="33573"/>
                <a:alphaOff val="0"/>
                <a:tint val="96000"/>
                <a:lumMod val="104000"/>
              </a:schemeClr>
            </a:gs>
            <a:gs pos="100000">
              <a:schemeClr val="accent3">
                <a:shade val="80000"/>
                <a:hueOff val="-392784"/>
                <a:satOff val="-30995"/>
                <a:lumOff val="3357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4130BDD7-69A7-4BC3-838C-AF27749BE3C9}">
      <dsp:nvSpPr>
        <dsp:cNvPr id="0" name=""/>
        <dsp:cNvSpPr/>
      </dsp:nvSpPr>
      <dsp:spPr>
        <a:xfrm>
          <a:off x="277516" y="3481610"/>
          <a:ext cx="2550455" cy="1260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dirty="0" smtClean="0"/>
            <a:t>總表併同學生申請表及證明資料，以</a:t>
          </a:r>
          <a:r>
            <a:rPr lang="zh-TW" altLang="en-US" sz="1200" kern="1200" dirty="0" smtClean="0">
              <a:solidFill>
                <a:srgbClr val="FF0000"/>
              </a:solidFill>
            </a:rPr>
            <a:t>最速件函送</a:t>
          </a:r>
          <a:r>
            <a:rPr lang="zh-TW" altLang="en-US" sz="1200" kern="1200" dirty="0" smtClean="0"/>
            <a:t>各免試就學區委員會。</a:t>
          </a:r>
          <a:r>
            <a:rPr lang="en-US" altLang="zh-TW" sz="1200" kern="1200" dirty="0" smtClean="0"/>
            <a:t/>
          </a:r>
          <a:br>
            <a:rPr lang="en-US" altLang="zh-TW" sz="1200" kern="1200" dirty="0" smtClean="0"/>
          </a:br>
          <a:r>
            <a:rPr lang="en-US" altLang="zh-TW" sz="1200" kern="1200" dirty="0" smtClean="0">
              <a:solidFill>
                <a:srgbClr val="FF0000"/>
              </a:solidFill>
            </a:rPr>
            <a:t>【</a:t>
          </a:r>
          <a:r>
            <a:rPr lang="zh-TW" altLang="en-US" sz="1200" kern="1200" dirty="0" smtClean="0">
              <a:solidFill>
                <a:srgbClr val="FF0000"/>
              </a:solidFill>
            </a:rPr>
            <a:t>註</a:t>
          </a:r>
          <a:r>
            <a:rPr lang="en-US" altLang="zh-TW" sz="1200" kern="1200" dirty="0" smtClean="0">
              <a:solidFill>
                <a:srgbClr val="FF0000"/>
              </a:solidFill>
            </a:rPr>
            <a:t>1】</a:t>
          </a:r>
          <a:r>
            <a:rPr lang="zh-TW" altLang="en-US" sz="1200" kern="1200" dirty="0" smtClean="0">
              <a:solidFill>
                <a:srgbClr val="FF0000"/>
              </a:solidFill>
            </a:rPr>
            <a:t>可能需函發多個就學區</a:t>
          </a:r>
          <a:r>
            <a:rPr lang="en-US" altLang="zh-TW" sz="1200" kern="1200" dirty="0" smtClean="0">
              <a:solidFill>
                <a:srgbClr val="FF0000"/>
              </a:solidFill>
            </a:rPr>
            <a:t/>
          </a:r>
          <a:br>
            <a:rPr lang="en-US" altLang="zh-TW" sz="1200" kern="1200" dirty="0" smtClean="0">
              <a:solidFill>
                <a:srgbClr val="FF0000"/>
              </a:solidFill>
            </a:rPr>
          </a:br>
          <a:r>
            <a:rPr lang="en-US" altLang="zh-TW" sz="1200" kern="1200" dirty="0" smtClean="0">
              <a:solidFill>
                <a:srgbClr val="FF0000"/>
              </a:solidFill>
            </a:rPr>
            <a:t>【</a:t>
          </a:r>
          <a:r>
            <a:rPr lang="zh-TW" altLang="en-US" sz="1200" kern="1200" dirty="0" smtClean="0">
              <a:solidFill>
                <a:srgbClr val="FF0000"/>
              </a:solidFill>
            </a:rPr>
            <a:t>註</a:t>
          </a:r>
          <a:r>
            <a:rPr lang="en-US" altLang="zh-TW" sz="1200" kern="1200" dirty="0" smtClean="0">
              <a:solidFill>
                <a:srgbClr val="FF0000"/>
              </a:solidFill>
            </a:rPr>
            <a:t>2】</a:t>
          </a:r>
          <a:r>
            <a:rPr lang="zh-TW" altLang="en-US" sz="1200" kern="1200" dirty="0" smtClean="0">
              <a:solidFill>
                <a:srgbClr val="FF0000"/>
              </a:solidFill>
            </a:rPr>
            <a:t>學生變更通過成績自動轉移</a:t>
          </a:r>
          <a:endParaRPr lang="zh-TW" altLang="en-US" sz="1200" kern="1200" dirty="0">
            <a:solidFill>
              <a:srgbClr val="FF0000"/>
            </a:solidFill>
          </a:endParaRPr>
        </a:p>
        <a:p>
          <a:pPr marL="114300" lvl="1" indent="-114300" algn="l" defTabSz="533400">
            <a:lnSpc>
              <a:spcPct val="90000"/>
            </a:lnSpc>
            <a:spcBef>
              <a:spcPct val="0"/>
            </a:spcBef>
            <a:spcAft>
              <a:spcPct val="15000"/>
            </a:spcAft>
            <a:buChar char="••"/>
          </a:pPr>
          <a:r>
            <a:rPr lang="zh-TW" altLang="en-US" sz="1200" kern="1200" dirty="0" smtClean="0"/>
            <a:t>審查結果於</a:t>
          </a:r>
          <a:r>
            <a:rPr lang="en-US" altLang="zh-TW" sz="1200" kern="1200" dirty="0" smtClean="0"/>
            <a:t>5/20</a:t>
          </a:r>
          <a:r>
            <a:rPr lang="zh-TW" altLang="en-US" sz="1200" kern="1200" dirty="0" smtClean="0"/>
            <a:t>通知，各國中得下載審查結果一覽表</a:t>
          </a:r>
          <a:endParaRPr lang="zh-TW" altLang="en-US" sz="1200" kern="1200" dirty="0"/>
        </a:p>
      </dsp:txBody>
      <dsp:txXfrm>
        <a:off x="277516" y="3481610"/>
        <a:ext cx="2550455" cy="1260001"/>
      </dsp:txXfrm>
    </dsp:sp>
    <dsp:sp modelId="{38F3855E-521C-40F8-8D37-CEEACFAC56A5}">
      <dsp:nvSpPr>
        <dsp:cNvPr id="0" name=""/>
        <dsp:cNvSpPr/>
      </dsp:nvSpPr>
      <dsp:spPr>
        <a:xfrm>
          <a:off x="3297241" y="3864384"/>
          <a:ext cx="1032178" cy="516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zh-TW" sz="1500" b="1" kern="1200" smtClean="0"/>
            <a:t>步驟 4 </a:t>
          </a:r>
          <a:r>
            <a:rPr lang="zh-TW" altLang="en-US" sz="1500" b="1" kern="1200" smtClean="0"/>
            <a:t>繳件</a:t>
          </a:r>
          <a:endParaRPr lang="zh-TW" sz="1500" b="1" kern="1200" dirty="0"/>
        </a:p>
      </dsp:txBody>
      <dsp:txXfrm>
        <a:off x="3297241" y="3864384"/>
        <a:ext cx="1032178" cy="51603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dirty="0"/>
          </a:p>
        </p:txBody>
      </p:sp>
      <p:sp>
        <p:nvSpPr>
          <p:cNvPr id="155651" name="Rectangle 3"/>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89A601F2-F7C6-4598-8142-545826B9776B}" type="datetimeFigureOut">
              <a:rPr lang="zh-TW" altLang="en-US"/>
              <a:pPr>
                <a:defRPr/>
              </a:pPr>
              <a:t>2016/1/8</a:t>
            </a:fld>
            <a:endParaRPr lang="en-US" altLang="zh-TW" dirty="0"/>
          </a:p>
        </p:txBody>
      </p:sp>
      <p:sp>
        <p:nvSpPr>
          <p:cNvPr id="155652" name="Rectangle 4"/>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dirty="0"/>
          </a:p>
        </p:txBody>
      </p:sp>
      <p:sp>
        <p:nvSpPr>
          <p:cNvPr id="155653" name="Rectangle 5"/>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74136AFC-EF47-40D6-B4DB-C5D335E6CEA5}" type="slidenum">
              <a:rPr lang="zh-TW" altLang="en-US"/>
              <a:pPr>
                <a:defRPr/>
              </a:pPr>
              <a:t>‹#›</a:t>
            </a:fld>
            <a:endParaRPr lang="en-US" altLang="zh-TW" dirty="0"/>
          </a:p>
        </p:txBody>
      </p:sp>
    </p:spTree>
    <p:extLst>
      <p:ext uri="{BB962C8B-B14F-4D97-AF65-F5344CB8AC3E}">
        <p14:creationId xmlns:p14="http://schemas.microsoft.com/office/powerpoint/2010/main" val="17420856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9F9B30D2-2B43-4A79-BEB2-3935F3CEBBCB}" type="datetimeFigureOut">
              <a:rPr lang="zh-TW" altLang="en-US"/>
              <a:pPr>
                <a:defRPr/>
              </a:pPr>
              <a:t>2016/1/8</a:t>
            </a:fld>
            <a:endParaRPr lang="zh-TW" altLang="en-US"/>
          </a:p>
        </p:txBody>
      </p:sp>
      <p:sp>
        <p:nvSpPr>
          <p:cNvPr id="4" name="投影片圖像版面配置區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p:cNvSpPr>
            <a:spLocks noGrp="1"/>
          </p:cNvSpPr>
          <p:nvPr>
            <p:ph type="sldNum" sz="quarter" idx="5"/>
          </p:nvPr>
        </p:nvSpPr>
        <p:spPr>
          <a:xfrm>
            <a:off x="5621338" y="6456363"/>
            <a:ext cx="4303712" cy="341312"/>
          </a:xfrm>
          <a:prstGeom prst="rect">
            <a:avLst/>
          </a:prstGeom>
        </p:spPr>
        <p:txBody>
          <a:bodyPr vert="horz" lIns="91440" tIns="45720" rIns="91440" bIns="45720" rtlCol="0" anchor="b"/>
          <a:lstStyle>
            <a:lvl1pPr algn="r" eaLnBrk="1" fontAlgn="auto" hangingPunct="1">
              <a:spcBef>
                <a:spcPts val="0"/>
              </a:spcBef>
              <a:spcAft>
                <a:spcPts val="0"/>
              </a:spcAft>
              <a:defRPr kumimoji="0" sz="1200">
                <a:latin typeface="+mn-lt"/>
                <a:ea typeface="+mn-ea"/>
                <a:cs typeface="+mn-cs"/>
              </a:defRPr>
            </a:lvl1pPr>
          </a:lstStyle>
          <a:p>
            <a:pPr>
              <a:defRPr/>
            </a:pPr>
            <a:fld id="{ED3E75E6-62DB-41E5-975C-1F2DA21B7058}" type="slidenum">
              <a:rPr lang="zh-TW" altLang="en-US"/>
              <a:pPr>
                <a:defRPr/>
              </a:pPr>
              <a:t>‹#›</a:t>
            </a:fld>
            <a:endParaRPr lang="zh-TW" altLang="en-US"/>
          </a:p>
        </p:txBody>
      </p:sp>
    </p:spTree>
    <p:extLst>
      <p:ext uri="{BB962C8B-B14F-4D97-AF65-F5344CB8AC3E}">
        <p14:creationId xmlns:p14="http://schemas.microsoft.com/office/powerpoint/2010/main" val="351960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smtClean="0"/>
          </a:p>
        </p:txBody>
      </p:sp>
    </p:spTree>
    <p:extLst>
      <p:ext uri="{BB962C8B-B14F-4D97-AF65-F5344CB8AC3E}">
        <p14:creationId xmlns:p14="http://schemas.microsoft.com/office/powerpoint/2010/main" val="2159309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41416739-1ED0-4901-9655-3C920FAE5F4B}" type="slidenum">
              <a:rPr lang="en-US" altLang="zh-TW" smtClean="0">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553646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ED3E75E6-62DB-41E5-975C-1F2DA21B7058}" type="slidenum">
              <a:rPr lang="zh-TW" altLang="en-US" smtClean="0"/>
              <a:pPr>
                <a:defRPr/>
              </a:pPr>
              <a:t>80</a:t>
            </a:fld>
            <a:endParaRPr lang="zh-TW" altLang="en-US"/>
          </a:p>
        </p:txBody>
      </p:sp>
    </p:spTree>
    <p:extLst>
      <p:ext uri="{BB962C8B-B14F-4D97-AF65-F5344CB8AC3E}">
        <p14:creationId xmlns:p14="http://schemas.microsoft.com/office/powerpoint/2010/main" val="4126028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952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6B48DD7-48FB-48F6-A4F9-672006104A76}" type="slidenum">
              <a:rPr lang="zh-TW" altLang="en-US">
                <a:solidFill>
                  <a:srgbClr val="000000"/>
                </a:solidFill>
              </a:rPr>
              <a:pPr/>
              <a:t>81</a:t>
            </a:fld>
            <a:endParaRPr lang="zh-TW" altLang="en-US">
              <a:solidFill>
                <a:srgbClr val="000000"/>
              </a:solidFill>
            </a:endParaRPr>
          </a:p>
        </p:txBody>
      </p:sp>
    </p:spTree>
    <p:extLst>
      <p:ext uri="{BB962C8B-B14F-4D97-AF65-F5344CB8AC3E}">
        <p14:creationId xmlns:p14="http://schemas.microsoft.com/office/powerpoint/2010/main" val="4104507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96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F0204DC-7B79-47DF-9B41-39243D694F90}" type="slidenum">
              <a:rPr lang="zh-TW" altLang="en-US">
                <a:solidFill>
                  <a:srgbClr val="000000"/>
                </a:solidFill>
              </a:rPr>
              <a:pPr/>
              <a:t>83</a:t>
            </a:fld>
            <a:endParaRPr lang="zh-TW" altLang="en-US">
              <a:solidFill>
                <a:srgbClr val="000000"/>
              </a:solidFill>
            </a:endParaRPr>
          </a:p>
        </p:txBody>
      </p:sp>
    </p:spTree>
    <p:extLst>
      <p:ext uri="{BB962C8B-B14F-4D97-AF65-F5344CB8AC3E}">
        <p14:creationId xmlns:p14="http://schemas.microsoft.com/office/powerpoint/2010/main" val="1148677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ED3E75E6-62DB-41E5-975C-1F2DA21B7058}" type="slidenum">
              <a:rPr lang="zh-TW" altLang="en-US" smtClean="0"/>
              <a:pPr>
                <a:defRPr/>
              </a:pPr>
              <a:t>84</a:t>
            </a:fld>
            <a:endParaRPr lang="zh-TW" altLang="en-US"/>
          </a:p>
        </p:txBody>
      </p:sp>
    </p:spTree>
    <p:extLst>
      <p:ext uri="{BB962C8B-B14F-4D97-AF65-F5344CB8AC3E}">
        <p14:creationId xmlns:p14="http://schemas.microsoft.com/office/powerpoint/2010/main" val="425297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ED3E75E6-62DB-41E5-975C-1F2DA21B7058}" type="slidenum">
              <a:rPr lang="zh-TW" altLang="en-US" smtClean="0"/>
              <a:pPr>
                <a:defRPr/>
              </a:pPr>
              <a:t>86</a:t>
            </a:fld>
            <a:endParaRPr lang="zh-TW" altLang="en-US"/>
          </a:p>
        </p:txBody>
      </p:sp>
    </p:spTree>
    <p:extLst>
      <p:ext uri="{BB962C8B-B14F-4D97-AF65-F5344CB8AC3E}">
        <p14:creationId xmlns:p14="http://schemas.microsoft.com/office/powerpoint/2010/main" val="2216570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00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defTabSz="911225">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defTabSz="911225">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defTabSz="911225">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defTabSz="911225">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BE4B4EAA-5292-4439-80C7-6C6497CEC756}" type="slidenum">
              <a:rPr lang="en-US" altLang="zh-TW">
                <a:latin typeface="Times New Roman" panose="02020603050405020304" pitchFamily="18" charset="0"/>
              </a:rPr>
              <a:pPr>
                <a:spcBef>
                  <a:spcPct val="0"/>
                </a:spcBef>
              </a:pPr>
              <a:t>89</a:t>
            </a:fld>
            <a:endParaRPr lang="en-US" altLang="zh-TW">
              <a:latin typeface="Times New Roman" panose="02020603050405020304" pitchFamily="18" charset="0"/>
            </a:endParaRPr>
          </a:p>
        </p:txBody>
      </p:sp>
    </p:spTree>
    <p:extLst>
      <p:ext uri="{BB962C8B-B14F-4D97-AF65-F5344CB8AC3E}">
        <p14:creationId xmlns:p14="http://schemas.microsoft.com/office/powerpoint/2010/main" val="1131459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932F9C8D-A6AA-4ADF-A735-8DBFD872923C}" type="slidenum">
              <a:rPr lang="zh-TW" altLang="en-US" smtClean="0"/>
              <a:pPr>
                <a:defRPr/>
              </a:pPr>
              <a:t>94</a:t>
            </a:fld>
            <a:endParaRPr lang="zh-TW" altLang="en-US"/>
          </a:p>
        </p:txBody>
      </p:sp>
    </p:spTree>
    <p:extLst>
      <p:ext uri="{BB962C8B-B14F-4D97-AF65-F5344CB8AC3E}">
        <p14:creationId xmlns:p14="http://schemas.microsoft.com/office/powerpoint/2010/main" val="1189955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42BFFD77-F081-484A-9C39-504B5AFAE944}" type="slidenum">
              <a:rPr lang="zh-TW" altLang="en-US" smtClean="0">
                <a:solidFill>
                  <a:prstClr val="black"/>
                </a:solidFill>
              </a:rPr>
              <a:pPr>
                <a:defRPr/>
              </a:pPr>
              <a:t>102</a:t>
            </a:fld>
            <a:endParaRPr lang="zh-TW" altLang="en-US">
              <a:solidFill>
                <a:prstClr val="black"/>
              </a:solidFill>
            </a:endParaRPr>
          </a:p>
        </p:txBody>
      </p:sp>
    </p:spTree>
    <p:extLst>
      <p:ext uri="{BB962C8B-B14F-4D97-AF65-F5344CB8AC3E}">
        <p14:creationId xmlns:p14="http://schemas.microsoft.com/office/powerpoint/2010/main" val="2166519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ED3E75E6-62DB-41E5-975C-1F2DA21B7058}" type="slidenum">
              <a:rPr lang="zh-TW" altLang="en-US" smtClean="0"/>
              <a:pPr>
                <a:defRPr/>
              </a:pPr>
              <a:t>111</a:t>
            </a:fld>
            <a:endParaRPr lang="zh-TW" altLang="en-US"/>
          </a:p>
        </p:txBody>
      </p:sp>
    </p:spTree>
    <p:extLst>
      <p:ext uri="{BB962C8B-B14F-4D97-AF65-F5344CB8AC3E}">
        <p14:creationId xmlns:p14="http://schemas.microsoft.com/office/powerpoint/2010/main" val="715791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AAEACBAF-9DC5-4D39-8CFE-21FF302825F3}" type="slidenum">
              <a:rPr lang="zh-TW" altLang="en-US" smtClean="0"/>
              <a:pPr>
                <a:defRPr/>
              </a:pPr>
              <a:t>6</a:t>
            </a:fld>
            <a:endParaRPr lang="zh-TW" altLang="en-US" dirty="0"/>
          </a:p>
        </p:txBody>
      </p:sp>
    </p:spTree>
    <p:extLst>
      <p:ext uri="{BB962C8B-B14F-4D97-AF65-F5344CB8AC3E}">
        <p14:creationId xmlns:p14="http://schemas.microsoft.com/office/powerpoint/2010/main" val="2821105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這邊是畫面說明</a:t>
            </a:r>
          </a:p>
        </p:txBody>
      </p:sp>
      <p:sp>
        <p:nvSpPr>
          <p:cNvPr id="1802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fld id="{8EB9A920-8DDC-40D5-8463-263AA0797F40}" type="slidenum">
              <a:rPr kumimoji="0" lang="zh-TW" altLang="en-US" smtClean="0">
                <a:solidFill>
                  <a:srgbClr val="000000"/>
                </a:solidFill>
                <a:latin typeface="Calibri" panose="020F0502020204030204" pitchFamily="34" charset="0"/>
                <a:ea typeface="新細明體" panose="02020500000000000000" pitchFamily="18" charset="-120"/>
              </a:rPr>
              <a:pPr fontAlgn="base">
                <a:spcBef>
                  <a:spcPct val="0"/>
                </a:spcBef>
                <a:spcAft>
                  <a:spcPct val="0"/>
                </a:spcAft>
              </a:pPr>
              <a:t>119</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600689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18227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fld id="{C66A5025-8C57-4C9A-9A38-1CCB41D9322A}" type="slidenum">
              <a:rPr kumimoji="0" lang="zh-TW" altLang="en-US" smtClean="0">
                <a:solidFill>
                  <a:srgbClr val="000000"/>
                </a:solidFill>
                <a:latin typeface="Calibri" panose="020F0502020204030204" pitchFamily="34" charset="0"/>
                <a:ea typeface="新細明體" panose="02020500000000000000" pitchFamily="18" charset="-120"/>
              </a:rPr>
              <a:pPr fontAlgn="base">
                <a:spcBef>
                  <a:spcPct val="0"/>
                </a:spcBef>
                <a:spcAft>
                  <a:spcPct val="0"/>
                </a:spcAft>
              </a:pPr>
              <a:t>120</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895135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學校科系錄取人數請查閱簡章內容</a:t>
            </a:r>
          </a:p>
        </p:txBody>
      </p:sp>
      <p:sp>
        <p:nvSpPr>
          <p:cNvPr id="1843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fld id="{E2B1B117-32B9-493E-A749-4AFBB850AE53}" type="slidenum">
              <a:rPr kumimoji="0" lang="zh-TW" altLang="en-US" smtClean="0">
                <a:solidFill>
                  <a:srgbClr val="000000"/>
                </a:solidFill>
                <a:latin typeface="Calibri" panose="020F0502020204030204" pitchFamily="34" charset="0"/>
                <a:ea typeface="新細明體" panose="02020500000000000000" pitchFamily="18" charset="-120"/>
              </a:rPr>
              <a:pPr fontAlgn="base">
                <a:spcBef>
                  <a:spcPct val="0"/>
                </a:spcBef>
                <a:spcAft>
                  <a:spcPct val="0"/>
                </a:spcAft>
              </a:pPr>
              <a:t>121</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52313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8774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latin typeface="Arial" charset="0"/>
            </a:endParaRPr>
          </a:p>
        </p:txBody>
      </p:sp>
    </p:spTree>
    <p:extLst>
      <p:ext uri="{BB962C8B-B14F-4D97-AF65-F5344CB8AC3E}">
        <p14:creationId xmlns:p14="http://schemas.microsoft.com/office/powerpoint/2010/main" val="716579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9383FCA8-AB51-43C2-8A0D-C34AE7EB6AAA}" type="slidenum">
              <a:rPr lang="zh-TW" altLang="en-US" smtClean="0"/>
              <a:pPr>
                <a:defRPr/>
              </a:pPr>
              <a:t>11</a:t>
            </a:fld>
            <a:endParaRPr lang="zh-TW" altLang="en-US" dirty="0"/>
          </a:p>
        </p:txBody>
      </p:sp>
    </p:spTree>
    <p:extLst>
      <p:ext uri="{BB962C8B-B14F-4D97-AF65-F5344CB8AC3E}">
        <p14:creationId xmlns:p14="http://schemas.microsoft.com/office/powerpoint/2010/main" val="2786648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A1109FC8-0E89-4AC9-924B-4987DCF471AC}" type="slidenum">
              <a:rPr lang="zh-TW" altLang="en-US" smtClean="0"/>
              <a:pPr>
                <a:defRPr/>
              </a:pPr>
              <a:t>20</a:t>
            </a:fld>
            <a:endParaRPr lang="zh-TW" altLang="en-US"/>
          </a:p>
        </p:txBody>
      </p:sp>
    </p:spTree>
    <p:extLst>
      <p:ext uri="{BB962C8B-B14F-4D97-AF65-F5344CB8AC3E}">
        <p14:creationId xmlns:p14="http://schemas.microsoft.com/office/powerpoint/2010/main" val="2401093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116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fld id="{9830CBB5-8CDC-44CF-A8BE-932A665F9DA2}" type="slidenum">
              <a:rPr lang="fr-CA" altLang="zh-TW" smtClean="0">
                <a:solidFill>
                  <a:srgbClr val="000000"/>
                </a:solidFill>
                <a:ea typeface="新細明體" panose="02020500000000000000" pitchFamily="18" charset="-120"/>
              </a:rPr>
              <a:pPr fontAlgn="base">
                <a:spcBef>
                  <a:spcPct val="0"/>
                </a:spcBef>
                <a:spcAft>
                  <a:spcPct val="0"/>
                </a:spcAft>
              </a:pPr>
              <a:t>25</a:t>
            </a:fld>
            <a:endParaRPr lang="fr-CA" altLang="zh-TW" smtClean="0">
              <a:solidFill>
                <a:srgbClr val="000000"/>
              </a:solidFill>
              <a:ea typeface="新細明體" panose="02020500000000000000" pitchFamily="18" charset="-120"/>
            </a:endParaRPr>
          </a:p>
        </p:txBody>
      </p:sp>
    </p:spTree>
    <p:extLst>
      <p:ext uri="{BB962C8B-B14F-4D97-AF65-F5344CB8AC3E}">
        <p14:creationId xmlns:p14="http://schemas.microsoft.com/office/powerpoint/2010/main" val="2418732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56FB8F75-A131-4A91-99D4-BB026DADAA88}" type="slidenum">
              <a:rPr lang="zh-TW" altLang="en-US" smtClean="0"/>
              <a:pPr>
                <a:defRPr/>
              </a:pPr>
              <a:t>30</a:t>
            </a:fld>
            <a:endParaRPr lang="zh-TW" altLang="en-US"/>
          </a:p>
        </p:txBody>
      </p:sp>
    </p:spTree>
    <p:extLst>
      <p:ext uri="{BB962C8B-B14F-4D97-AF65-F5344CB8AC3E}">
        <p14:creationId xmlns:p14="http://schemas.microsoft.com/office/powerpoint/2010/main" val="2528858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E1658F23-9339-40B0-8C83-EF4A421B6778}" type="slidenum">
              <a:rPr lang="en-US" altLang="zh-TW" smtClean="0">
                <a:solidFill>
                  <a:prstClr val="black"/>
                </a:solidFill>
              </a:rPr>
              <a:pPr>
                <a:defRPr/>
              </a:pPr>
              <a:t>32</a:t>
            </a:fld>
            <a:endParaRPr lang="zh-TW" altLang="en-US">
              <a:solidFill>
                <a:prstClr val="black"/>
              </a:solidFill>
            </a:endParaRPr>
          </a:p>
        </p:txBody>
      </p:sp>
    </p:spTree>
    <p:extLst>
      <p:ext uri="{BB962C8B-B14F-4D97-AF65-F5344CB8AC3E}">
        <p14:creationId xmlns:p14="http://schemas.microsoft.com/office/powerpoint/2010/main" val="2644229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01E57136-9F27-4F0C-B8E4-F618B11EC3BE}" type="slidenum">
              <a:rPr lang="en-US" altLang="zh-TW" smtClean="0">
                <a:solidFill>
                  <a:prstClr val="black"/>
                </a:solidFill>
              </a:rPr>
              <a:pPr>
                <a:defRPr/>
              </a:pPr>
              <a:t>37</a:t>
            </a:fld>
            <a:endParaRPr lang="zh-TW" altLang="en-US">
              <a:solidFill>
                <a:prstClr val="black"/>
              </a:solidFill>
            </a:endParaRPr>
          </a:p>
        </p:txBody>
      </p:sp>
    </p:spTree>
    <p:extLst>
      <p:ext uri="{BB962C8B-B14F-4D97-AF65-F5344CB8AC3E}">
        <p14:creationId xmlns:p14="http://schemas.microsoft.com/office/powerpoint/2010/main" val="2147809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72C12124-BBEF-4C07-9FEE-ED162A401E5C}" type="slidenum">
              <a:rPr lang="en-US" altLang="zh-TW" smtClean="0">
                <a:solidFill>
                  <a:prstClr val="black"/>
                </a:solidFill>
              </a:rPr>
              <a:pPr>
                <a:defRPr/>
              </a:pPr>
              <a:t>45</a:t>
            </a:fld>
            <a:endParaRPr lang="en-US" dirty="0">
              <a:solidFill>
                <a:prstClr val="black"/>
              </a:solidFill>
            </a:endParaRPr>
          </a:p>
        </p:txBody>
      </p:sp>
    </p:spTree>
    <p:extLst>
      <p:ext uri="{BB962C8B-B14F-4D97-AF65-F5344CB8AC3E}">
        <p14:creationId xmlns:p14="http://schemas.microsoft.com/office/powerpoint/2010/main" val="1048706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5" name="Date Placeholder 3"/>
          <p:cNvSpPr>
            <a:spLocks noGrp="1"/>
          </p:cNvSpPr>
          <p:nvPr>
            <p:ph type="dt" sz="half" idx="10"/>
          </p:nvPr>
        </p:nvSpPr>
        <p:spPr/>
        <p:txBody>
          <a:bodyPr/>
          <a:lstStyle>
            <a:lvl1pPr>
              <a:defRPr/>
            </a:lvl1pPr>
          </a:lstStyle>
          <a:p>
            <a:pPr>
              <a:defRPr/>
            </a:pPr>
            <a:fld id="{7ED498F6-A1C6-418F-AE87-CF393BF3064D}" type="datetime1">
              <a:rPr lang="zh-TW" altLang="en-US"/>
              <a:pPr>
                <a:defRPr/>
              </a:pPr>
              <a:t>2016/1/8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E9623075-2D8F-4B80-8959-1B9D04EC8B49}" type="slidenum">
              <a:rPr lang="zh-TW" altLang="en-US"/>
              <a:pPr>
                <a:defRPr/>
              </a:pPr>
              <a:t>‹#›</a:t>
            </a:fld>
            <a:endParaRPr lang="zh-TW" altLang="en-US"/>
          </a:p>
        </p:txBody>
      </p:sp>
    </p:spTree>
    <p:extLst>
      <p:ext uri="{BB962C8B-B14F-4D97-AF65-F5344CB8AC3E}">
        <p14:creationId xmlns:p14="http://schemas.microsoft.com/office/powerpoint/2010/main" val="2809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37AD195E-FE19-40A0-B0E6-BA0F1E3240C3}" type="datetime1">
              <a:rPr lang="zh-TW" altLang="en-US"/>
              <a:pPr>
                <a:defRPr/>
              </a:pPr>
              <a:t>2016/1/8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C9D54AFB-ED4D-4DF3-A840-CBBE94BF259A}" type="slidenum">
              <a:rPr lang="zh-TW" altLang="en-US"/>
              <a:pPr>
                <a:defRPr/>
              </a:pPr>
              <a:t>‹#›</a:t>
            </a:fld>
            <a:endParaRPr lang="zh-TW" altLang="en-US"/>
          </a:p>
        </p:txBody>
      </p:sp>
    </p:spTree>
    <p:extLst>
      <p:ext uri="{BB962C8B-B14F-4D97-AF65-F5344CB8AC3E}">
        <p14:creationId xmlns:p14="http://schemas.microsoft.com/office/powerpoint/2010/main" val="4225436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dirty="0" smtClean="0">
                <a:solidFill>
                  <a:schemeClr val="accent1"/>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dirty="0" smtClean="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4"/>
          </p:nvPr>
        </p:nvSpPr>
        <p:spPr/>
        <p:txBody>
          <a:bodyPr/>
          <a:lstStyle>
            <a:lvl1pPr>
              <a:defRPr/>
            </a:lvl1pPr>
          </a:lstStyle>
          <a:p>
            <a:pPr>
              <a:defRPr/>
            </a:pPr>
            <a:fld id="{2D46986B-3EB9-40C3-9467-167B4218199E}" type="datetime1">
              <a:rPr lang="zh-TW" altLang="en-US"/>
              <a:pPr>
                <a:defRPr/>
              </a:pPr>
              <a:t>2016/1/8</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46E9DF7C-3841-479B-B627-3BCFFD30E65D}" type="slidenum">
              <a:rPr lang="zh-TW" altLang="en-US"/>
              <a:pPr>
                <a:defRPr/>
              </a:pPr>
              <a:t>‹#›</a:t>
            </a:fld>
            <a:endParaRPr lang="zh-TW" altLang="en-US"/>
          </a:p>
        </p:txBody>
      </p:sp>
    </p:spTree>
    <p:extLst>
      <p:ext uri="{BB962C8B-B14F-4D97-AF65-F5344CB8AC3E}">
        <p14:creationId xmlns:p14="http://schemas.microsoft.com/office/powerpoint/2010/main" val="3490171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06C162BE-D72B-4125-AC66-45DAB50D6700}" type="datetime1">
              <a:rPr lang="zh-TW" altLang="en-US"/>
              <a:pPr>
                <a:defRPr/>
              </a:pPr>
              <a:t>2016/1/8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2D757A43-8A54-4F5B-8CD0-C864CFB4533C}" type="slidenum">
              <a:rPr lang="zh-TW" altLang="en-US"/>
              <a:pPr>
                <a:defRPr/>
              </a:pPr>
              <a:t>‹#›</a:t>
            </a:fld>
            <a:endParaRPr lang="zh-TW" altLang="en-US"/>
          </a:p>
        </p:txBody>
      </p:sp>
    </p:spTree>
    <p:extLst>
      <p:ext uri="{BB962C8B-B14F-4D97-AF65-F5344CB8AC3E}">
        <p14:creationId xmlns:p14="http://schemas.microsoft.com/office/powerpoint/2010/main" val="1558120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dirty="0" smtClean="0">
                <a:solidFill>
                  <a:schemeClr val="accent1"/>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dirty="0" smtClean="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8" name="Date Placeholder 4"/>
          <p:cNvSpPr>
            <a:spLocks noGrp="1"/>
          </p:cNvSpPr>
          <p:nvPr>
            <p:ph type="dt" sz="half" idx="14"/>
          </p:nvPr>
        </p:nvSpPr>
        <p:spPr/>
        <p:txBody>
          <a:bodyPr/>
          <a:lstStyle>
            <a:lvl1pPr>
              <a:defRPr/>
            </a:lvl1pPr>
          </a:lstStyle>
          <a:p>
            <a:pPr>
              <a:defRPr/>
            </a:pPr>
            <a:fld id="{C6CC0771-72E2-48DD-8D86-9AD96729DAB3}" type="datetime1">
              <a:rPr lang="zh-TW" altLang="en-US"/>
              <a:pPr>
                <a:defRPr/>
              </a:pPr>
              <a:t>2016/1/8</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C9517FF4-B252-4B3A-9DD8-896C7115760A}" type="slidenum">
              <a:rPr lang="zh-TW" altLang="en-US"/>
              <a:pPr>
                <a:defRPr/>
              </a:pPr>
              <a:t>‹#›</a:t>
            </a:fld>
            <a:endParaRPr lang="zh-TW" altLang="en-US"/>
          </a:p>
        </p:txBody>
      </p:sp>
    </p:spTree>
    <p:extLst>
      <p:ext uri="{BB962C8B-B14F-4D97-AF65-F5344CB8AC3E}">
        <p14:creationId xmlns:p14="http://schemas.microsoft.com/office/powerpoint/2010/main" val="888158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4"/>
          </p:nvPr>
        </p:nvSpPr>
        <p:spPr/>
        <p:txBody>
          <a:bodyPr/>
          <a:lstStyle>
            <a:lvl1pPr>
              <a:defRPr/>
            </a:lvl1pPr>
          </a:lstStyle>
          <a:p>
            <a:pPr>
              <a:defRPr/>
            </a:pPr>
            <a:fld id="{4AF1447A-0725-4D1E-B6F3-0ABCAB18ACD2}" type="datetime1">
              <a:rPr lang="zh-TW" altLang="en-US"/>
              <a:pPr>
                <a:defRPr/>
              </a:pPr>
              <a:t>2016/1/8</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82E58452-B4E1-4BE1-9313-86D99267CD92}" type="slidenum">
              <a:rPr lang="zh-TW" altLang="en-US"/>
              <a:pPr>
                <a:defRPr/>
              </a:pPr>
              <a:t>‹#›</a:t>
            </a:fld>
            <a:endParaRPr lang="zh-TW" altLang="en-US"/>
          </a:p>
        </p:txBody>
      </p:sp>
    </p:spTree>
    <p:extLst>
      <p:ext uri="{BB962C8B-B14F-4D97-AF65-F5344CB8AC3E}">
        <p14:creationId xmlns:p14="http://schemas.microsoft.com/office/powerpoint/2010/main" val="2475508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DF419BD8-27AB-4C01-BA1D-3F9E22B7F5DA}" type="datetime1">
              <a:rPr lang="zh-TW" altLang="en-US"/>
              <a:pPr>
                <a:defRPr/>
              </a:pPr>
              <a:t>2016/1/8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3D6BED63-DC5B-410F-B263-273AB6D2D2F2}" type="slidenum">
              <a:rPr lang="zh-TW" altLang="en-US"/>
              <a:pPr>
                <a:defRPr/>
              </a:pPr>
              <a:t>‹#›</a:t>
            </a:fld>
            <a:endParaRPr lang="zh-TW" altLang="en-US"/>
          </a:p>
        </p:txBody>
      </p:sp>
    </p:spTree>
    <p:extLst>
      <p:ext uri="{BB962C8B-B14F-4D97-AF65-F5344CB8AC3E}">
        <p14:creationId xmlns:p14="http://schemas.microsoft.com/office/powerpoint/2010/main" val="4102705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A433552D-5644-40D6-A41F-66FDBEE6EE01}" type="datetime1">
              <a:rPr lang="zh-TW" altLang="en-US"/>
              <a:pPr>
                <a:defRPr/>
              </a:pPr>
              <a:t>2016/1/8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D99AE41-8EA9-47F5-9877-EA4B0FDCAEEF}" type="slidenum">
              <a:rPr lang="zh-TW" altLang="en-US"/>
              <a:pPr>
                <a:defRPr/>
              </a:pPr>
              <a:t>‹#›</a:t>
            </a:fld>
            <a:endParaRPr lang="zh-TW" altLang="en-US"/>
          </a:p>
        </p:txBody>
      </p:sp>
    </p:spTree>
    <p:extLst>
      <p:ext uri="{BB962C8B-B14F-4D97-AF65-F5344CB8AC3E}">
        <p14:creationId xmlns:p14="http://schemas.microsoft.com/office/powerpoint/2010/main" val="3665363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5" name="Date Placeholder 3"/>
          <p:cNvSpPr>
            <a:spLocks noGrp="1"/>
          </p:cNvSpPr>
          <p:nvPr>
            <p:ph type="dt" sz="half" idx="10"/>
          </p:nvPr>
        </p:nvSpPr>
        <p:spPr/>
        <p:txBody>
          <a:bodyPr/>
          <a:lstStyle>
            <a:lvl1pPr>
              <a:defRPr/>
            </a:lvl1pPr>
          </a:lstStyle>
          <a:p>
            <a:pPr>
              <a:defRPr/>
            </a:pPr>
            <a:fld id="{B027B14A-3D38-40C5-AB93-F4BB36C85160}" type="datetime1">
              <a:rPr lang="zh-TW" altLang="en-US"/>
              <a:pPr>
                <a:defRPr/>
              </a:pPr>
              <a:t>2016/1/8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DC60C639-F07E-4429-AEA2-115207AEFF49}" type="slidenum">
              <a:rPr lang="zh-TW" altLang="en-US"/>
              <a:pPr>
                <a:defRPr/>
              </a:pPr>
              <a:t>‹#›</a:t>
            </a:fld>
            <a:endParaRPr lang="zh-TW" altLang="en-US"/>
          </a:p>
        </p:txBody>
      </p:sp>
    </p:spTree>
    <p:extLst>
      <p:ext uri="{BB962C8B-B14F-4D97-AF65-F5344CB8AC3E}">
        <p14:creationId xmlns:p14="http://schemas.microsoft.com/office/powerpoint/2010/main" val="3690054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1DE296AB-35FD-462B-A703-22E078EDF6E8}" type="datetime1">
              <a:rPr lang="zh-TW" altLang="en-US"/>
              <a:pPr>
                <a:defRPr/>
              </a:pPr>
              <a:t>2016/1/8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EDD9BCA0-7DD1-4A6E-947C-0D1C4C12279A}" type="slidenum">
              <a:rPr lang="zh-TW" altLang="en-US"/>
              <a:pPr>
                <a:defRPr/>
              </a:pPr>
              <a:t>‹#›</a:t>
            </a:fld>
            <a:endParaRPr lang="zh-TW" altLang="en-US"/>
          </a:p>
        </p:txBody>
      </p:sp>
    </p:spTree>
    <p:extLst>
      <p:ext uri="{BB962C8B-B14F-4D97-AF65-F5344CB8AC3E}">
        <p14:creationId xmlns:p14="http://schemas.microsoft.com/office/powerpoint/2010/main" val="51303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CC2B6AB8-6C44-4395-9ED8-24C3954EC328}" type="datetime1">
              <a:rPr lang="zh-TW" altLang="en-US"/>
              <a:pPr>
                <a:defRPr/>
              </a:pPr>
              <a:t>2016/1/8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7FDC5518-1A83-4D3E-A2A9-824D629601B4}" type="slidenum">
              <a:rPr lang="zh-TW" altLang="en-US"/>
              <a:pPr>
                <a:defRPr/>
              </a:pPr>
              <a:t>‹#›</a:t>
            </a:fld>
            <a:endParaRPr lang="zh-TW" altLang="en-US"/>
          </a:p>
        </p:txBody>
      </p:sp>
    </p:spTree>
    <p:extLst>
      <p:ext uri="{BB962C8B-B14F-4D97-AF65-F5344CB8AC3E}">
        <p14:creationId xmlns:p14="http://schemas.microsoft.com/office/powerpoint/2010/main" val="19734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373D018D-FD85-4746-871F-ECFB5D252FC4}" type="datetime1">
              <a:rPr lang="zh-TW" altLang="en-US"/>
              <a:pPr>
                <a:defRPr/>
              </a:pPr>
              <a:t>2016/1/8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4FCE3080-5458-43AF-8B2F-C6173960D8EA}" type="slidenum">
              <a:rPr lang="zh-TW" altLang="en-US"/>
              <a:pPr>
                <a:defRPr/>
              </a:pPr>
              <a:t>‹#›</a:t>
            </a:fld>
            <a:endParaRPr lang="zh-TW" altLang="en-US"/>
          </a:p>
        </p:txBody>
      </p:sp>
    </p:spTree>
    <p:extLst>
      <p:ext uri="{BB962C8B-B14F-4D97-AF65-F5344CB8AC3E}">
        <p14:creationId xmlns:p14="http://schemas.microsoft.com/office/powerpoint/2010/main" val="4267931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Date Placeholder 4"/>
          <p:cNvSpPr>
            <a:spLocks noGrp="1"/>
          </p:cNvSpPr>
          <p:nvPr>
            <p:ph type="dt" sz="half" idx="10"/>
          </p:nvPr>
        </p:nvSpPr>
        <p:spPr/>
        <p:txBody>
          <a:bodyPr/>
          <a:lstStyle>
            <a:lvl1pPr>
              <a:defRPr/>
            </a:lvl1pPr>
          </a:lstStyle>
          <a:p>
            <a:pPr>
              <a:defRPr/>
            </a:pPr>
            <a:fld id="{E68B8AD1-AFE3-4641-844C-7BA48E124BBF}" type="datetime1">
              <a:rPr lang="zh-TW" altLang="en-US"/>
              <a:pPr>
                <a:defRPr/>
              </a:pPr>
              <a:t>2016/1/8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D927C9DF-CDFD-4712-8358-3999E4FE5F9E}" type="slidenum">
              <a:rPr lang="zh-TW" altLang="en-US"/>
              <a:pPr>
                <a:defRPr/>
              </a:pPr>
              <a:t>‹#›</a:t>
            </a:fld>
            <a:endParaRPr lang="zh-TW" altLang="en-US"/>
          </a:p>
        </p:txBody>
      </p:sp>
    </p:spTree>
    <p:extLst>
      <p:ext uri="{BB962C8B-B14F-4D97-AF65-F5344CB8AC3E}">
        <p14:creationId xmlns:p14="http://schemas.microsoft.com/office/powerpoint/2010/main" val="2777777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6"/>
          <p:cNvSpPr>
            <a:spLocks noGrp="1"/>
          </p:cNvSpPr>
          <p:nvPr>
            <p:ph type="dt" sz="half" idx="10"/>
          </p:nvPr>
        </p:nvSpPr>
        <p:spPr/>
        <p:txBody>
          <a:bodyPr/>
          <a:lstStyle>
            <a:lvl1pPr>
              <a:defRPr/>
            </a:lvl1pPr>
          </a:lstStyle>
          <a:p>
            <a:pPr>
              <a:defRPr/>
            </a:pPr>
            <a:fld id="{B69D585E-3F90-481D-9CC4-5D4871629B92}" type="datetime1">
              <a:rPr lang="zh-TW" altLang="en-US"/>
              <a:pPr>
                <a:defRPr/>
              </a:pPr>
              <a:t>2016/1/8</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E1711EE1-AB19-4F89-A613-97D0415EF08C}" type="slidenum">
              <a:rPr lang="zh-TW" altLang="en-US"/>
              <a:pPr>
                <a:defRPr/>
              </a:pPr>
              <a:t>‹#›</a:t>
            </a:fld>
            <a:endParaRPr lang="zh-TW" altLang="en-US"/>
          </a:p>
        </p:txBody>
      </p:sp>
    </p:spTree>
    <p:extLst>
      <p:ext uri="{BB962C8B-B14F-4D97-AF65-F5344CB8AC3E}">
        <p14:creationId xmlns:p14="http://schemas.microsoft.com/office/powerpoint/2010/main" val="288886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4" name="Date Placeholder 2"/>
          <p:cNvSpPr>
            <a:spLocks noGrp="1"/>
          </p:cNvSpPr>
          <p:nvPr>
            <p:ph type="dt" sz="half" idx="10"/>
          </p:nvPr>
        </p:nvSpPr>
        <p:spPr/>
        <p:txBody>
          <a:bodyPr/>
          <a:lstStyle>
            <a:lvl1pPr>
              <a:defRPr/>
            </a:lvl1pPr>
          </a:lstStyle>
          <a:p>
            <a:pPr>
              <a:defRPr/>
            </a:pPr>
            <a:fld id="{AEBE8257-C32D-42C5-AA22-898F00741D21}" type="datetime1">
              <a:rPr lang="zh-TW" altLang="en-US"/>
              <a:pPr>
                <a:defRPr/>
              </a:pPr>
              <a:t>2016/1/8</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51B80ABE-350B-43BE-8193-9DE3E9789E5E}" type="slidenum">
              <a:rPr lang="zh-TW" altLang="en-US"/>
              <a:pPr>
                <a:defRPr/>
              </a:pPr>
              <a:t>‹#›</a:t>
            </a:fld>
            <a:endParaRPr lang="zh-TW" altLang="en-US"/>
          </a:p>
        </p:txBody>
      </p:sp>
    </p:spTree>
    <p:extLst>
      <p:ext uri="{BB962C8B-B14F-4D97-AF65-F5344CB8AC3E}">
        <p14:creationId xmlns:p14="http://schemas.microsoft.com/office/powerpoint/2010/main" val="4097433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a:lvl1pPr>
          </a:lstStyle>
          <a:p>
            <a:pPr>
              <a:defRPr/>
            </a:pPr>
            <a:fld id="{817AC656-4DC8-42BD-8A6D-315B8FD584D1}" type="datetime1">
              <a:rPr lang="zh-TW" altLang="en-US"/>
              <a:pPr>
                <a:defRPr/>
              </a:pPr>
              <a:t>2016/1/8</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DD6ABFD8-FD97-4DA1-825F-B64D069DF130}" type="slidenum">
              <a:rPr lang="zh-TW" altLang="en-US"/>
              <a:pPr>
                <a:defRPr/>
              </a:pPr>
              <a:t>‹#›</a:t>
            </a:fld>
            <a:endParaRPr lang="zh-TW" altLang="en-US"/>
          </a:p>
        </p:txBody>
      </p:sp>
    </p:spTree>
    <p:extLst>
      <p:ext uri="{BB962C8B-B14F-4D97-AF65-F5344CB8AC3E}">
        <p14:creationId xmlns:p14="http://schemas.microsoft.com/office/powerpoint/2010/main" val="97198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0DF26662-647C-4ADB-9330-6D9141857F16}" type="datetime1">
              <a:rPr lang="zh-TW" altLang="en-US"/>
              <a:pPr>
                <a:defRPr/>
              </a:pPr>
              <a:t>2016/1/8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28F26AD5-DE7F-40FC-8BA6-C64EF86C1F4A}" type="slidenum">
              <a:rPr lang="zh-TW" altLang="en-US"/>
              <a:pPr>
                <a:defRPr/>
              </a:pPr>
              <a:t>‹#›</a:t>
            </a:fld>
            <a:endParaRPr lang="zh-TW" altLang="en-US"/>
          </a:p>
        </p:txBody>
      </p:sp>
    </p:spTree>
    <p:extLst>
      <p:ext uri="{BB962C8B-B14F-4D97-AF65-F5344CB8AC3E}">
        <p14:creationId xmlns:p14="http://schemas.microsoft.com/office/powerpoint/2010/main" val="1451049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4EB775F9-D931-4CD4-9CE5-980DFBB939A7}" type="datetime1">
              <a:rPr lang="zh-TW" altLang="en-US"/>
              <a:pPr>
                <a:defRPr/>
              </a:pPr>
              <a:t>2016/1/8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EC918E79-C7EA-451A-B181-C7D22D39D2FD}" type="slidenum">
              <a:rPr lang="zh-TW" altLang="en-US"/>
              <a:pPr>
                <a:defRPr/>
              </a:pPr>
              <a:t>‹#›</a:t>
            </a:fld>
            <a:endParaRPr lang="zh-TW" altLang="en-US"/>
          </a:p>
        </p:txBody>
      </p:sp>
    </p:spTree>
    <p:extLst>
      <p:ext uri="{BB962C8B-B14F-4D97-AF65-F5344CB8AC3E}">
        <p14:creationId xmlns:p14="http://schemas.microsoft.com/office/powerpoint/2010/main" val="2458466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9EF3BE82-F19C-4EB3-B5B2-E78901D42281}" type="datetime1">
              <a:rPr lang="zh-TW" altLang="en-US"/>
              <a:pPr>
                <a:defRPr/>
              </a:pPr>
              <a:t>2016/1/8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6CA408A2-D7E8-40BE-87B9-26BF46A1FB1E}" type="slidenum">
              <a:rPr lang="zh-TW" altLang="en-US"/>
              <a:pPr>
                <a:defRPr/>
              </a:pPr>
              <a:t>‹#›</a:t>
            </a:fld>
            <a:endParaRPr lang="zh-TW" altLang="en-US"/>
          </a:p>
        </p:txBody>
      </p:sp>
    </p:spTree>
    <p:extLst>
      <p:ext uri="{BB962C8B-B14F-4D97-AF65-F5344CB8AC3E}">
        <p14:creationId xmlns:p14="http://schemas.microsoft.com/office/powerpoint/2010/main" val="2035801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dirty="0" smtClean="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dirty="0" smtClean="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4"/>
          </p:nvPr>
        </p:nvSpPr>
        <p:spPr/>
        <p:txBody>
          <a:bodyPr/>
          <a:lstStyle>
            <a:lvl1pPr>
              <a:defRPr/>
            </a:lvl1pPr>
          </a:lstStyle>
          <a:p>
            <a:pPr>
              <a:defRPr/>
            </a:pPr>
            <a:fld id="{623F019F-F253-4451-997D-F53C8FE89D97}" type="datetime1">
              <a:rPr lang="zh-TW" altLang="en-US"/>
              <a:pPr>
                <a:defRPr/>
              </a:pPr>
              <a:t>2016/1/8</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66A4CE91-0A4D-4A35-B620-2EF666BCDA0D}" type="slidenum">
              <a:rPr lang="zh-TW" altLang="en-US"/>
              <a:pPr>
                <a:defRPr/>
              </a:pPr>
              <a:t>‹#›</a:t>
            </a:fld>
            <a:endParaRPr lang="zh-TW" altLang="en-US"/>
          </a:p>
        </p:txBody>
      </p:sp>
    </p:spTree>
    <p:extLst>
      <p:ext uri="{BB962C8B-B14F-4D97-AF65-F5344CB8AC3E}">
        <p14:creationId xmlns:p14="http://schemas.microsoft.com/office/powerpoint/2010/main" val="3622803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EB20D528-3409-4477-BBA8-87758D07FEF2}" type="datetime1">
              <a:rPr lang="zh-TW" altLang="en-US"/>
              <a:pPr>
                <a:defRPr/>
              </a:pPr>
              <a:t>2016/1/8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94EB114-8C8C-46F0-9E6A-1202D2C1B4AA}" type="slidenum">
              <a:rPr lang="zh-TW" altLang="en-US"/>
              <a:pPr>
                <a:defRPr/>
              </a:pPr>
              <a:t>‹#›</a:t>
            </a:fld>
            <a:endParaRPr lang="zh-TW" altLang="en-US"/>
          </a:p>
        </p:txBody>
      </p:sp>
    </p:spTree>
    <p:extLst>
      <p:ext uri="{BB962C8B-B14F-4D97-AF65-F5344CB8AC3E}">
        <p14:creationId xmlns:p14="http://schemas.microsoft.com/office/powerpoint/2010/main" val="2532632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dirty="0" smtClean="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dirty="0" smtClean="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8" name="Date Placeholder 4"/>
          <p:cNvSpPr>
            <a:spLocks noGrp="1"/>
          </p:cNvSpPr>
          <p:nvPr>
            <p:ph type="dt" sz="half" idx="14"/>
          </p:nvPr>
        </p:nvSpPr>
        <p:spPr/>
        <p:txBody>
          <a:bodyPr/>
          <a:lstStyle>
            <a:lvl1pPr>
              <a:defRPr/>
            </a:lvl1pPr>
          </a:lstStyle>
          <a:p>
            <a:pPr>
              <a:defRPr/>
            </a:pPr>
            <a:fld id="{F5FCCE9A-4ED9-425E-B7E8-A2A73580BFE9}" type="datetime1">
              <a:rPr lang="zh-TW" altLang="en-US"/>
              <a:pPr>
                <a:defRPr/>
              </a:pPr>
              <a:t>2016/1/8</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ED769747-555D-4E14-A034-A75E79746037}" type="slidenum">
              <a:rPr lang="zh-TW" altLang="en-US"/>
              <a:pPr>
                <a:defRPr/>
              </a:pPr>
              <a:t>‹#›</a:t>
            </a:fld>
            <a:endParaRPr lang="zh-TW" altLang="en-US"/>
          </a:p>
        </p:txBody>
      </p:sp>
    </p:spTree>
    <p:extLst>
      <p:ext uri="{BB962C8B-B14F-4D97-AF65-F5344CB8AC3E}">
        <p14:creationId xmlns:p14="http://schemas.microsoft.com/office/powerpoint/2010/main" val="1488766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7F724047-1071-45B2-AC12-A000C8D9B04C}" type="datetime1">
              <a:rPr lang="zh-TW" altLang="en-US"/>
              <a:pPr>
                <a:defRPr/>
              </a:pPr>
              <a:t>2016/1/8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C8871C09-30C1-4414-876A-ED6211E45904}" type="slidenum">
              <a:rPr lang="zh-TW" altLang="en-US"/>
              <a:pPr>
                <a:defRPr/>
              </a:pPr>
              <a:t>‹#›</a:t>
            </a:fld>
            <a:endParaRPr lang="zh-TW" altLang="en-US"/>
          </a:p>
        </p:txBody>
      </p:sp>
    </p:spTree>
    <p:extLst>
      <p:ext uri="{BB962C8B-B14F-4D97-AF65-F5344CB8AC3E}">
        <p14:creationId xmlns:p14="http://schemas.microsoft.com/office/powerpoint/2010/main" val="3413846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4"/>
          </p:nvPr>
        </p:nvSpPr>
        <p:spPr/>
        <p:txBody>
          <a:bodyPr/>
          <a:lstStyle>
            <a:lvl1pPr>
              <a:defRPr/>
            </a:lvl1pPr>
          </a:lstStyle>
          <a:p>
            <a:pPr>
              <a:defRPr/>
            </a:pPr>
            <a:fld id="{06C737E7-E83D-48AC-A9CE-05E36C7A9C79}" type="datetime1">
              <a:rPr lang="zh-TW" altLang="en-US"/>
              <a:pPr>
                <a:defRPr/>
              </a:pPr>
              <a:t>2016/1/8</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263D9AF2-3CA4-4C4D-84DA-FA3F5883D7D6}" type="slidenum">
              <a:rPr lang="zh-TW" altLang="en-US"/>
              <a:pPr>
                <a:defRPr/>
              </a:pPr>
              <a:t>‹#›</a:t>
            </a:fld>
            <a:endParaRPr lang="zh-TW" altLang="en-US"/>
          </a:p>
        </p:txBody>
      </p:sp>
    </p:spTree>
    <p:extLst>
      <p:ext uri="{BB962C8B-B14F-4D97-AF65-F5344CB8AC3E}">
        <p14:creationId xmlns:p14="http://schemas.microsoft.com/office/powerpoint/2010/main" val="4121272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A9A067DD-52C3-496A-BBA5-8CF91125C218}" type="datetime1">
              <a:rPr lang="zh-TW" altLang="en-US"/>
              <a:pPr>
                <a:defRPr/>
              </a:pPr>
              <a:t>2016/1/8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73B45EE1-D34B-4911-81A1-F718329F7808}" type="slidenum">
              <a:rPr lang="zh-TW" altLang="en-US"/>
              <a:pPr>
                <a:defRPr/>
              </a:pPr>
              <a:t>‹#›</a:t>
            </a:fld>
            <a:endParaRPr lang="zh-TW" altLang="en-US"/>
          </a:p>
        </p:txBody>
      </p:sp>
    </p:spTree>
    <p:extLst>
      <p:ext uri="{BB962C8B-B14F-4D97-AF65-F5344CB8AC3E}">
        <p14:creationId xmlns:p14="http://schemas.microsoft.com/office/powerpoint/2010/main" val="1655603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2A5E5340-7A23-4F59-A611-49D386E334A1}" type="datetime1">
              <a:rPr lang="zh-TW" altLang="en-US"/>
              <a:pPr>
                <a:defRPr/>
              </a:pPr>
              <a:t>2016/1/8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D3AA5319-FDF9-4F42-AB49-C2EC615AFC25}" type="slidenum">
              <a:rPr lang="zh-TW" altLang="en-US"/>
              <a:pPr>
                <a:defRPr/>
              </a:pPr>
              <a:t>‹#›</a:t>
            </a:fld>
            <a:endParaRPr lang="zh-TW" altLang="en-US"/>
          </a:p>
        </p:txBody>
      </p:sp>
    </p:spTree>
    <p:extLst>
      <p:ext uri="{BB962C8B-B14F-4D97-AF65-F5344CB8AC3E}">
        <p14:creationId xmlns:p14="http://schemas.microsoft.com/office/powerpoint/2010/main" val="3195194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5" name="Date Placeholder 3"/>
          <p:cNvSpPr>
            <a:spLocks noGrp="1"/>
          </p:cNvSpPr>
          <p:nvPr>
            <p:ph type="dt" sz="half" idx="10"/>
          </p:nvPr>
        </p:nvSpPr>
        <p:spPr/>
        <p:txBody>
          <a:bodyPr/>
          <a:lstStyle>
            <a:lvl1pPr>
              <a:defRPr/>
            </a:lvl1pPr>
          </a:lstStyle>
          <a:p>
            <a:pPr>
              <a:defRPr/>
            </a:pPr>
            <a:fld id="{45B771D1-626E-4F95-87CF-CC491815EA58}" type="datetime1">
              <a:rPr lang="zh-TW" altLang="en-US"/>
              <a:pPr>
                <a:defRPr/>
              </a:pPr>
              <a:t>2016/1/8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306949B8-2999-46AD-844B-7B599A72800F}" type="slidenum">
              <a:rPr lang="zh-TW" altLang="en-US"/>
              <a:pPr>
                <a:defRPr/>
              </a:pPr>
              <a:t>‹#›</a:t>
            </a:fld>
            <a:endParaRPr lang="zh-TW" altLang="en-US"/>
          </a:p>
        </p:txBody>
      </p:sp>
    </p:spTree>
    <p:extLst>
      <p:ext uri="{BB962C8B-B14F-4D97-AF65-F5344CB8AC3E}">
        <p14:creationId xmlns:p14="http://schemas.microsoft.com/office/powerpoint/2010/main" val="845875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906743A6-B2A8-4FC4-A638-7A3D62114172}" type="datetime1">
              <a:rPr lang="zh-TW" altLang="en-US"/>
              <a:pPr>
                <a:defRPr/>
              </a:pPr>
              <a:t>2016/1/8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ED1C1E3A-E716-4FA9-BAB9-F21688542B42}" type="slidenum">
              <a:rPr lang="zh-TW" altLang="en-US"/>
              <a:pPr>
                <a:defRPr/>
              </a:pPr>
              <a:t>‹#›</a:t>
            </a:fld>
            <a:endParaRPr lang="zh-TW" altLang="en-US"/>
          </a:p>
        </p:txBody>
      </p:sp>
    </p:spTree>
    <p:extLst>
      <p:ext uri="{BB962C8B-B14F-4D97-AF65-F5344CB8AC3E}">
        <p14:creationId xmlns:p14="http://schemas.microsoft.com/office/powerpoint/2010/main" val="1673808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3377A0B0-C4CE-420E-BE27-7A2DE7B4E7F5}" type="datetime1">
              <a:rPr lang="zh-TW" altLang="en-US"/>
              <a:pPr>
                <a:defRPr/>
              </a:pPr>
              <a:t>2016/1/8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7D8D846B-FCBB-4A16-B1F7-DFA59FBF6B55}" type="slidenum">
              <a:rPr lang="zh-TW" altLang="en-US"/>
              <a:pPr>
                <a:defRPr/>
              </a:pPr>
              <a:t>‹#›</a:t>
            </a:fld>
            <a:endParaRPr lang="zh-TW" altLang="en-US"/>
          </a:p>
        </p:txBody>
      </p:sp>
    </p:spTree>
    <p:extLst>
      <p:ext uri="{BB962C8B-B14F-4D97-AF65-F5344CB8AC3E}">
        <p14:creationId xmlns:p14="http://schemas.microsoft.com/office/powerpoint/2010/main" val="10187980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Date Placeholder 4"/>
          <p:cNvSpPr>
            <a:spLocks noGrp="1"/>
          </p:cNvSpPr>
          <p:nvPr>
            <p:ph type="dt" sz="half" idx="10"/>
          </p:nvPr>
        </p:nvSpPr>
        <p:spPr/>
        <p:txBody>
          <a:bodyPr/>
          <a:lstStyle>
            <a:lvl1pPr>
              <a:defRPr/>
            </a:lvl1pPr>
          </a:lstStyle>
          <a:p>
            <a:pPr>
              <a:defRPr/>
            </a:pPr>
            <a:fld id="{88EA9001-C58E-428E-A968-048D7EE647AD}" type="datetime1">
              <a:rPr lang="zh-TW" altLang="en-US"/>
              <a:pPr>
                <a:defRPr/>
              </a:pPr>
              <a:t>2016/1/8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233F8B35-6830-44C8-B041-395A33F13BA0}" type="slidenum">
              <a:rPr lang="zh-TW" altLang="en-US"/>
              <a:pPr>
                <a:defRPr/>
              </a:pPr>
              <a:t>‹#›</a:t>
            </a:fld>
            <a:endParaRPr lang="zh-TW" altLang="en-US"/>
          </a:p>
        </p:txBody>
      </p:sp>
    </p:spTree>
    <p:extLst>
      <p:ext uri="{BB962C8B-B14F-4D97-AF65-F5344CB8AC3E}">
        <p14:creationId xmlns:p14="http://schemas.microsoft.com/office/powerpoint/2010/main" val="2590804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6"/>
          <p:cNvSpPr>
            <a:spLocks noGrp="1"/>
          </p:cNvSpPr>
          <p:nvPr>
            <p:ph type="dt" sz="half" idx="10"/>
          </p:nvPr>
        </p:nvSpPr>
        <p:spPr/>
        <p:txBody>
          <a:bodyPr/>
          <a:lstStyle>
            <a:lvl1pPr>
              <a:defRPr/>
            </a:lvl1pPr>
          </a:lstStyle>
          <a:p>
            <a:pPr>
              <a:defRPr/>
            </a:pPr>
            <a:fld id="{C070A2F0-72F3-41E2-A10B-7490CCF69429}" type="datetime1">
              <a:rPr lang="zh-TW" altLang="en-US"/>
              <a:pPr>
                <a:defRPr/>
              </a:pPr>
              <a:t>2016/1/8</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4DFABAB4-4EE0-4F1D-8424-674A3B062440}" type="slidenum">
              <a:rPr lang="zh-TW" altLang="en-US"/>
              <a:pPr>
                <a:defRPr/>
              </a:pPr>
              <a:t>‹#›</a:t>
            </a:fld>
            <a:endParaRPr lang="zh-TW" altLang="en-US"/>
          </a:p>
        </p:txBody>
      </p:sp>
    </p:spTree>
    <p:extLst>
      <p:ext uri="{BB962C8B-B14F-4D97-AF65-F5344CB8AC3E}">
        <p14:creationId xmlns:p14="http://schemas.microsoft.com/office/powerpoint/2010/main" val="4046842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4" name="Date Placeholder 2"/>
          <p:cNvSpPr>
            <a:spLocks noGrp="1"/>
          </p:cNvSpPr>
          <p:nvPr>
            <p:ph type="dt" sz="half" idx="10"/>
          </p:nvPr>
        </p:nvSpPr>
        <p:spPr/>
        <p:txBody>
          <a:bodyPr/>
          <a:lstStyle>
            <a:lvl1pPr>
              <a:defRPr/>
            </a:lvl1pPr>
          </a:lstStyle>
          <a:p>
            <a:pPr>
              <a:defRPr/>
            </a:pPr>
            <a:fld id="{E0B5C30B-8859-46BA-9ECB-EC78C72DDB89}" type="datetime1">
              <a:rPr lang="zh-TW" altLang="en-US"/>
              <a:pPr>
                <a:defRPr/>
              </a:pPr>
              <a:t>2016/1/8</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D85FB2D9-4231-4CC1-AF66-77974CC9B682}" type="slidenum">
              <a:rPr lang="zh-TW" altLang="en-US"/>
              <a:pPr>
                <a:defRPr/>
              </a:pPr>
              <a:t>‹#›</a:t>
            </a:fld>
            <a:endParaRPr lang="zh-TW" altLang="en-US"/>
          </a:p>
        </p:txBody>
      </p:sp>
    </p:spTree>
    <p:extLst>
      <p:ext uri="{BB962C8B-B14F-4D97-AF65-F5344CB8AC3E}">
        <p14:creationId xmlns:p14="http://schemas.microsoft.com/office/powerpoint/2010/main" val="27304212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a:lvl1pPr>
          </a:lstStyle>
          <a:p>
            <a:pPr>
              <a:defRPr/>
            </a:pPr>
            <a:fld id="{4110B73E-CB05-4758-984A-624101CA655A}" type="datetime1">
              <a:rPr lang="zh-TW" altLang="en-US"/>
              <a:pPr>
                <a:defRPr/>
              </a:pPr>
              <a:t>2016/1/8</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E1882784-3BDA-47E6-854A-69DB9548AF32}" type="slidenum">
              <a:rPr lang="zh-TW" altLang="en-US"/>
              <a:pPr>
                <a:defRPr/>
              </a:pPr>
              <a:t>‹#›</a:t>
            </a:fld>
            <a:endParaRPr lang="zh-TW" altLang="en-US"/>
          </a:p>
        </p:txBody>
      </p:sp>
    </p:spTree>
    <p:extLst>
      <p:ext uri="{BB962C8B-B14F-4D97-AF65-F5344CB8AC3E}">
        <p14:creationId xmlns:p14="http://schemas.microsoft.com/office/powerpoint/2010/main" val="1873629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Date Placeholder 4"/>
          <p:cNvSpPr>
            <a:spLocks noGrp="1"/>
          </p:cNvSpPr>
          <p:nvPr>
            <p:ph type="dt" sz="half" idx="10"/>
          </p:nvPr>
        </p:nvSpPr>
        <p:spPr/>
        <p:txBody>
          <a:bodyPr/>
          <a:lstStyle>
            <a:lvl1pPr>
              <a:defRPr/>
            </a:lvl1pPr>
          </a:lstStyle>
          <a:p>
            <a:pPr>
              <a:defRPr/>
            </a:pPr>
            <a:fld id="{E8CA40FE-206B-4F12-9E10-80AFF512D86C}" type="datetime1">
              <a:rPr lang="zh-TW" altLang="en-US"/>
              <a:pPr>
                <a:defRPr/>
              </a:pPr>
              <a:t>2016/1/8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A1A0721E-FF95-44FD-97E6-1EA29F5D2F31}" type="slidenum">
              <a:rPr lang="zh-TW" altLang="en-US"/>
              <a:pPr>
                <a:defRPr/>
              </a:pPr>
              <a:t>‹#›</a:t>
            </a:fld>
            <a:endParaRPr lang="zh-TW" altLang="en-US"/>
          </a:p>
        </p:txBody>
      </p:sp>
    </p:spTree>
    <p:extLst>
      <p:ext uri="{BB962C8B-B14F-4D97-AF65-F5344CB8AC3E}">
        <p14:creationId xmlns:p14="http://schemas.microsoft.com/office/powerpoint/2010/main" val="1924133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EC6688C2-204A-45CA-8FE4-65B4BF3ECDE0}" type="datetime1">
              <a:rPr lang="zh-TW" altLang="en-US"/>
              <a:pPr>
                <a:defRPr/>
              </a:pPr>
              <a:t>2016/1/8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C2071F47-6F3A-4C86-960C-CE93790808A9}" type="slidenum">
              <a:rPr lang="zh-TW" altLang="en-US"/>
              <a:pPr>
                <a:defRPr/>
              </a:pPr>
              <a:t>‹#›</a:t>
            </a:fld>
            <a:endParaRPr lang="zh-TW" altLang="en-US"/>
          </a:p>
        </p:txBody>
      </p:sp>
    </p:spTree>
    <p:extLst>
      <p:ext uri="{BB962C8B-B14F-4D97-AF65-F5344CB8AC3E}">
        <p14:creationId xmlns:p14="http://schemas.microsoft.com/office/powerpoint/2010/main" val="871229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43E36D02-0AA8-412C-9F78-098695A43684}" type="datetime1">
              <a:rPr lang="zh-TW" altLang="en-US"/>
              <a:pPr>
                <a:defRPr/>
              </a:pPr>
              <a:t>2016/1/8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D092B775-804D-443A-8F88-B56570E86941}" type="slidenum">
              <a:rPr lang="zh-TW" altLang="en-US"/>
              <a:pPr>
                <a:defRPr/>
              </a:pPr>
              <a:t>‹#›</a:t>
            </a:fld>
            <a:endParaRPr lang="zh-TW" altLang="en-US"/>
          </a:p>
        </p:txBody>
      </p:sp>
    </p:spTree>
    <p:extLst>
      <p:ext uri="{BB962C8B-B14F-4D97-AF65-F5344CB8AC3E}">
        <p14:creationId xmlns:p14="http://schemas.microsoft.com/office/powerpoint/2010/main" val="3776322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D2277635-9A74-4D4E-B32C-8F8F45C3143B}" type="datetime1">
              <a:rPr lang="zh-TW" altLang="en-US"/>
              <a:pPr>
                <a:defRPr/>
              </a:pPr>
              <a:t>2016/1/8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943393A-90AD-48CB-A3A3-644B2B066E59}" type="slidenum">
              <a:rPr lang="zh-TW" altLang="en-US"/>
              <a:pPr>
                <a:defRPr/>
              </a:pPr>
              <a:t>‹#›</a:t>
            </a:fld>
            <a:endParaRPr lang="zh-TW" altLang="en-US"/>
          </a:p>
        </p:txBody>
      </p:sp>
    </p:spTree>
    <p:extLst>
      <p:ext uri="{BB962C8B-B14F-4D97-AF65-F5344CB8AC3E}">
        <p14:creationId xmlns:p14="http://schemas.microsoft.com/office/powerpoint/2010/main" val="5972842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dirty="0" smtClean="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dirty="0" smtClean="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4"/>
          </p:nvPr>
        </p:nvSpPr>
        <p:spPr/>
        <p:txBody>
          <a:bodyPr/>
          <a:lstStyle>
            <a:lvl1pPr>
              <a:defRPr/>
            </a:lvl1pPr>
          </a:lstStyle>
          <a:p>
            <a:pPr>
              <a:defRPr/>
            </a:pPr>
            <a:fld id="{3058607E-4C41-40CB-9C65-AE8483062BC5}" type="datetime1">
              <a:rPr lang="zh-TW" altLang="en-US"/>
              <a:pPr>
                <a:defRPr/>
              </a:pPr>
              <a:t>2016/1/8</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1E40A48D-523B-4EC8-BAB6-1E7478D2094C}" type="slidenum">
              <a:rPr lang="zh-TW" altLang="en-US"/>
              <a:pPr>
                <a:defRPr/>
              </a:pPr>
              <a:t>‹#›</a:t>
            </a:fld>
            <a:endParaRPr lang="zh-TW" altLang="en-US"/>
          </a:p>
        </p:txBody>
      </p:sp>
    </p:spTree>
    <p:extLst>
      <p:ext uri="{BB962C8B-B14F-4D97-AF65-F5344CB8AC3E}">
        <p14:creationId xmlns:p14="http://schemas.microsoft.com/office/powerpoint/2010/main" val="24367101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39DD8FDA-D852-4C82-81E6-2849857E11D4}" type="datetime1">
              <a:rPr lang="zh-TW" altLang="en-US"/>
              <a:pPr>
                <a:defRPr/>
              </a:pPr>
              <a:t>2016/1/8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879F28AD-6699-4926-8270-2D23358D68DB}" type="slidenum">
              <a:rPr lang="zh-TW" altLang="en-US"/>
              <a:pPr>
                <a:defRPr/>
              </a:pPr>
              <a:t>‹#›</a:t>
            </a:fld>
            <a:endParaRPr lang="zh-TW" altLang="en-US"/>
          </a:p>
        </p:txBody>
      </p:sp>
    </p:spTree>
    <p:extLst>
      <p:ext uri="{BB962C8B-B14F-4D97-AF65-F5344CB8AC3E}">
        <p14:creationId xmlns:p14="http://schemas.microsoft.com/office/powerpoint/2010/main" val="13958859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dirty="0" smtClean="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dirty="0" smtClean="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8" name="Date Placeholder 4"/>
          <p:cNvSpPr>
            <a:spLocks noGrp="1"/>
          </p:cNvSpPr>
          <p:nvPr>
            <p:ph type="dt" sz="half" idx="14"/>
          </p:nvPr>
        </p:nvSpPr>
        <p:spPr/>
        <p:txBody>
          <a:bodyPr/>
          <a:lstStyle>
            <a:lvl1pPr>
              <a:defRPr/>
            </a:lvl1pPr>
          </a:lstStyle>
          <a:p>
            <a:pPr>
              <a:defRPr/>
            </a:pPr>
            <a:fld id="{227D45F2-05A9-47AA-86AA-D96AF163C837}" type="datetime1">
              <a:rPr lang="zh-TW" altLang="en-US"/>
              <a:pPr>
                <a:defRPr/>
              </a:pPr>
              <a:t>2016/1/8</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8B1E89B0-31EE-47F0-96B0-9B1A502B94F3}" type="slidenum">
              <a:rPr lang="zh-TW" altLang="en-US"/>
              <a:pPr>
                <a:defRPr/>
              </a:pPr>
              <a:t>‹#›</a:t>
            </a:fld>
            <a:endParaRPr lang="zh-TW" altLang="en-US"/>
          </a:p>
        </p:txBody>
      </p:sp>
    </p:spTree>
    <p:extLst>
      <p:ext uri="{BB962C8B-B14F-4D97-AF65-F5344CB8AC3E}">
        <p14:creationId xmlns:p14="http://schemas.microsoft.com/office/powerpoint/2010/main" val="35063361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4"/>
          </p:nvPr>
        </p:nvSpPr>
        <p:spPr/>
        <p:txBody>
          <a:bodyPr/>
          <a:lstStyle>
            <a:lvl1pPr>
              <a:defRPr/>
            </a:lvl1pPr>
          </a:lstStyle>
          <a:p>
            <a:pPr>
              <a:defRPr/>
            </a:pPr>
            <a:fld id="{24C85C0E-48C5-4B2D-A457-A3EC6C14C7A5}" type="datetime1">
              <a:rPr lang="zh-TW" altLang="en-US"/>
              <a:pPr>
                <a:defRPr/>
              </a:pPr>
              <a:t>2016/1/8</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EB5AC8AD-6B03-431A-8A7E-C62FC189F47A}" type="slidenum">
              <a:rPr lang="zh-TW" altLang="en-US"/>
              <a:pPr>
                <a:defRPr/>
              </a:pPr>
              <a:t>‹#›</a:t>
            </a:fld>
            <a:endParaRPr lang="zh-TW" altLang="en-US"/>
          </a:p>
        </p:txBody>
      </p:sp>
    </p:spTree>
    <p:extLst>
      <p:ext uri="{BB962C8B-B14F-4D97-AF65-F5344CB8AC3E}">
        <p14:creationId xmlns:p14="http://schemas.microsoft.com/office/powerpoint/2010/main" val="3032713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6A5DFBE6-7BEA-4047-8BC6-F48CB679FAA1}" type="datetime1">
              <a:rPr lang="zh-TW" altLang="en-US"/>
              <a:pPr>
                <a:defRPr/>
              </a:pPr>
              <a:t>2016/1/8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39690030-2E16-4019-BC4A-60A240BB1A0D}" type="slidenum">
              <a:rPr lang="zh-TW" altLang="en-US"/>
              <a:pPr>
                <a:defRPr/>
              </a:pPr>
              <a:t>‹#›</a:t>
            </a:fld>
            <a:endParaRPr lang="zh-TW" altLang="en-US"/>
          </a:p>
        </p:txBody>
      </p:sp>
    </p:spTree>
    <p:extLst>
      <p:ext uri="{BB962C8B-B14F-4D97-AF65-F5344CB8AC3E}">
        <p14:creationId xmlns:p14="http://schemas.microsoft.com/office/powerpoint/2010/main" val="206109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CB556D1F-2DB5-491F-A38F-1302C00F8ABC}" type="datetime1">
              <a:rPr lang="zh-TW" altLang="en-US"/>
              <a:pPr>
                <a:defRPr/>
              </a:pPr>
              <a:t>2016/1/8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A1B1597C-CB27-488E-885A-B668CFDE33EC}" type="slidenum">
              <a:rPr lang="zh-TW" altLang="en-US"/>
              <a:pPr>
                <a:defRPr/>
              </a:pPr>
              <a:t>‹#›</a:t>
            </a:fld>
            <a:endParaRPr lang="zh-TW" altLang="en-US"/>
          </a:p>
        </p:txBody>
      </p:sp>
    </p:spTree>
    <p:extLst>
      <p:ext uri="{BB962C8B-B14F-4D97-AF65-F5344CB8AC3E}">
        <p14:creationId xmlns:p14="http://schemas.microsoft.com/office/powerpoint/2010/main" val="26165017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5" name="Date Placeholder 3"/>
          <p:cNvSpPr>
            <a:spLocks noGrp="1"/>
          </p:cNvSpPr>
          <p:nvPr>
            <p:ph type="dt" sz="half" idx="10"/>
          </p:nvPr>
        </p:nvSpPr>
        <p:spPr/>
        <p:txBody>
          <a:bodyPr/>
          <a:lstStyle>
            <a:lvl1pPr>
              <a:defRPr/>
            </a:lvl1pPr>
          </a:lstStyle>
          <a:p>
            <a:pPr>
              <a:defRPr/>
            </a:pPr>
            <a:fld id="{FDF38D02-40A1-41EB-BE46-1E25315FEBD4}" type="datetime1">
              <a:rPr lang="zh-TW" altLang="en-US">
                <a:solidFill>
                  <a:prstClr val="black">
                    <a:tint val="75000"/>
                  </a:prstClr>
                </a:solidFill>
              </a:rPr>
              <a:pPr>
                <a:defRPr/>
              </a:pPr>
              <a:t>2016/1/8</a:t>
            </a:fld>
            <a:endParaRPr lang="zh-TW"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C9DA9EC0-88AE-4B3B-B481-74AE766AE350}" type="slidenum">
              <a:rPr lang="zh-TW" altLang="en-US"/>
              <a:pPr>
                <a:defRPr/>
              </a:pPr>
              <a:t>‹#›</a:t>
            </a:fld>
            <a:endParaRPr lang="zh-TW" altLang="en-US"/>
          </a:p>
        </p:txBody>
      </p:sp>
    </p:spTree>
    <p:extLst>
      <p:ext uri="{BB962C8B-B14F-4D97-AF65-F5344CB8AC3E}">
        <p14:creationId xmlns:p14="http://schemas.microsoft.com/office/powerpoint/2010/main" val="915763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6"/>
          <p:cNvSpPr>
            <a:spLocks noGrp="1"/>
          </p:cNvSpPr>
          <p:nvPr>
            <p:ph type="dt" sz="half" idx="10"/>
          </p:nvPr>
        </p:nvSpPr>
        <p:spPr/>
        <p:txBody>
          <a:bodyPr/>
          <a:lstStyle>
            <a:lvl1pPr>
              <a:defRPr/>
            </a:lvl1pPr>
          </a:lstStyle>
          <a:p>
            <a:pPr>
              <a:defRPr/>
            </a:pPr>
            <a:fld id="{5900E778-9D4D-4618-8198-336F80B3DD2B}" type="datetime1">
              <a:rPr lang="zh-TW" altLang="en-US"/>
              <a:pPr>
                <a:defRPr/>
              </a:pPr>
              <a:t>2016/1/8</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82B1E4DB-B01F-4E6C-8414-7E909592A1E4}" type="slidenum">
              <a:rPr lang="zh-TW" altLang="en-US"/>
              <a:pPr>
                <a:defRPr/>
              </a:pPr>
              <a:t>‹#›</a:t>
            </a:fld>
            <a:endParaRPr lang="zh-TW" altLang="en-US"/>
          </a:p>
        </p:txBody>
      </p:sp>
    </p:spTree>
    <p:extLst>
      <p:ext uri="{BB962C8B-B14F-4D97-AF65-F5344CB8AC3E}">
        <p14:creationId xmlns:p14="http://schemas.microsoft.com/office/powerpoint/2010/main" val="34002010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5"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6A946363-8FB2-49DE-B510-A8514D1F1C71}" type="datetime1">
              <a:rPr lang="zh-TW" altLang="en-US">
                <a:solidFill>
                  <a:prstClr val="black">
                    <a:tint val="75000"/>
                  </a:prstClr>
                </a:solidFill>
              </a:rPr>
              <a:pPr>
                <a:defRPr/>
              </a:pPr>
              <a:t>2016/1/8</a:t>
            </a:fld>
            <a:endParaRPr lang="zh-TW"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677D881-BF46-4872-A194-8730E873311C}" type="slidenum">
              <a:rPr lang="zh-TW" altLang="en-US"/>
              <a:pPr>
                <a:defRPr/>
              </a:pPr>
              <a:t>‹#›</a:t>
            </a:fld>
            <a:endParaRPr lang="zh-TW" altLang="en-US"/>
          </a:p>
        </p:txBody>
      </p:sp>
    </p:spTree>
    <p:extLst>
      <p:ext uri="{BB962C8B-B14F-4D97-AF65-F5344CB8AC3E}">
        <p14:creationId xmlns:p14="http://schemas.microsoft.com/office/powerpoint/2010/main" val="22499690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1A489D3C-DF02-49F3-A44F-17036BC8A72E}" type="datetime1">
              <a:rPr lang="zh-TW" altLang="en-US">
                <a:solidFill>
                  <a:prstClr val="black">
                    <a:tint val="75000"/>
                  </a:prstClr>
                </a:solidFill>
              </a:rPr>
              <a:pPr>
                <a:defRPr/>
              </a:pPr>
              <a:t>2016/1/8</a:t>
            </a:fld>
            <a:endParaRPr lang="zh-TW"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B6B865E7-9DFA-4EB0-A573-1FE2A0F455C5}" type="slidenum">
              <a:rPr lang="zh-TW" altLang="en-US"/>
              <a:pPr>
                <a:defRPr/>
              </a:pPr>
              <a:t>‹#›</a:t>
            </a:fld>
            <a:endParaRPr lang="zh-TW" altLang="en-US"/>
          </a:p>
        </p:txBody>
      </p:sp>
    </p:spTree>
    <p:extLst>
      <p:ext uri="{BB962C8B-B14F-4D97-AF65-F5344CB8AC3E}">
        <p14:creationId xmlns:p14="http://schemas.microsoft.com/office/powerpoint/2010/main" val="1641658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Date Placeholder 4"/>
          <p:cNvSpPr>
            <a:spLocks noGrp="1"/>
          </p:cNvSpPr>
          <p:nvPr>
            <p:ph type="dt" sz="half" idx="10"/>
          </p:nvPr>
        </p:nvSpPr>
        <p:spPr/>
        <p:txBody>
          <a:bodyPr/>
          <a:lstStyle>
            <a:lvl1pPr>
              <a:defRPr/>
            </a:lvl1pPr>
          </a:lstStyle>
          <a:p>
            <a:pPr>
              <a:defRPr/>
            </a:pPr>
            <a:fld id="{BE71B780-350F-4794-8FE1-22A915425602}" type="datetime1">
              <a:rPr lang="zh-TW" altLang="en-US">
                <a:solidFill>
                  <a:prstClr val="black">
                    <a:tint val="75000"/>
                  </a:prstClr>
                </a:solidFill>
              </a:rPr>
              <a:pPr>
                <a:defRPr/>
              </a:pPr>
              <a:t>2016/1/8</a:t>
            </a:fld>
            <a:endParaRPr lang="zh-TW" alt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35BB65F-0F0F-4334-A202-3EDDA0CF4781}" type="slidenum">
              <a:rPr lang="zh-TW" altLang="en-US"/>
              <a:pPr>
                <a:defRPr/>
              </a:pPr>
              <a:t>‹#›</a:t>
            </a:fld>
            <a:endParaRPr lang="zh-TW" altLang="en-US"/>
          </a:p>
        </p:txBody>
      </p:sp>
    </p:spTree>
    <p:extLst>
      <p:ext uri="{BB962C8B-B14F-4D97-AF65-F5344CB8AC3E}">
        <p14:creationId xmlns:p14="http://schemas.microsoft.com/office/powerpoint/2010/main" val="35664075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6"/>
          <p:cNvSpPr>
            <a:spLocks noGrp="1"/>
          </p:cNvSpPr>
          <p:nvPr>
            <p:ph type="dt" sz="half" idx="10"/>
          </p:nvPr>
        </p:nvSpPr>
        <p:spPr/>
        <p:txBody>
          <a:bodyPr/>
          <a:lstStyle>
            <a:lvl1pPr>
              <a:defRPr/>
            </a:lvl1pPr>
          </a:lstStyle>
          <a:p>
            <a:pPr>
              <a:defRPr/>
            </a:pPr>
            <a:fld id="{B7BECF28-46B0-42FA-BF09-FFF2FFF126F4}" type="datetime1">
              <a:rPr lang="zh-TW" altLang="en-US">
                <a:solidFill>
                  <a:prstClr val="black">
                    <a:tint val="75000"/>
                  </a:prstClr>
                </a:solidFill>
              </a:rPr>
              <a:pPr>
                <a:defRPr/>
              </a:pPr>
              <a:t>2016/1/8</a:t>
            </a:fld>
            <a:endParaRPr lang="zh-TW" altLang="en-US">
              <a:solidFill>
                <a:prstClr val="black">
                  <a:tint val="75000"/>
                </a:prstClr>
              </a:solidFill>
            </a:endParaRPr>
          </a:p>
        </p:txBody>
      </p:sp>
      <p:sp>
        <p:nvSpPr>
          <p:cNvPr id="9" name="Footer Placeholder 7"/>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11" name="Slide Number Placeholder 5"/>
          <p:cNvSpPr>
            <a:spLocks noGrp="1"/>
          </p:cNvSpPr>
          <p:nvPr>
            <p:ph type="sldNum" sz="quarter" idx="12"/>
          </p:nvPr>
        </p:nvSpPr>
        <p:spPr/>
        <p:txBody>
          <a:bodyPr/>
          <a:lstStyle>
            <a:lvl1pPr>
              <a:defRPr/>
            </a:lvl1pPr>
          </a:lstStyle>
          <a:p>
            <a:pPr>
              <a:defRPr/>
            </a:pPr>
            <a:fld id="{1D5AC677-DE71-40B3-A53C-778FC8DB73F4}" type="slidenum">
              <a:rPr lang="zh-TW" altLang="en-US"/>
              <a:pPr>
                <a:defRPr/>
              </a:pPr>
              <a:t>‹#›</a:t>
            </a:fld>
            <a:endParaRPr lang="zh-TW" altLang="en-US"/>
          </a:p>
        </p:txBody>
      </p:sp>
    </p:spTree>
    <p:extLst>
      <p:ext uri="{BB962C8B-B14F-4D97-AF65-F5344CB8AC3E}">
        <p14:creationId xmlns:p14="http://schemas.microsoft.com/office/powerpoint/2010/main" val="3317019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4" name="Date Placeholder 2"/>
          <p:cNvSpPr>
            <a:spLocks noGrp="1"/>
          </p:cNvSpPr>
          <p:nvPr>
            <p:ph type="dt" sz="half" idx="10"/>
          </p:nvPr>
        </p:nvSpPr>
        <p:spPr/>
        <p:txBody>
          <a:bodyPr/>
          <a:lstStyle>
            <a:lvl1pPr>
              <a:defRPr/>
            </a:lvl1pPr>
          </a:lstStyle>
          <a:p>
            <a:pPr>
              <a:defRPr/>
            </a:pPr>
            <a:fld id="{0C3CCD94-3307-4187-88F2-6E22B0B8E124}" type="datetime1">
              <a:rPr lang="zh-TW" altLang="en-US">
                <a:solidFill>
                  <a:prstClr val="black">
                    <a:tint val="75000"/>
                  </a:prstClr>
                </a:solidFill>
              </a:rPr>
              <a:pPr>
                <a:defRPr/>
              </a:pPr>
              <a:t>2016/1/8</a:t>
            </a:fld>
            <a:endParaRPr lang="zh-TW" altLang="en-US">
              <a:solidFill>
                <a:prstClr val="black">
                  <a:tint val="75000"/>
                </a:prstClr>
              </a:solidFill>
            </a:endParaRPr>
          </a:p>
        </p:txBody>
      </p:sp>
      <p:sp>
        <p:nvSpPr>
          <p:cNvPr id="5" name="Footer Placeholder 3"/>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Slide Number Placeholder 4"/>
          <p:cNvSpPr>
            <a:spLocks noGrp="1"/>
          </p:cNvSpPr>
          <p:nvPr>
            <p:ph type="sldNum" sz="quarter" idx="12"/>
          </p:nvPr>
        </p:nvSpPr>
        <p:spPr/>
        <p:txBody>
          <a:bodyPr/>
          <a:lstStyle>
            <a:lvl1pPr>
              <a:defRPr/>
            </a:lvl1pPr>
          </a:lstStyle>
          <a:p>
            <a:pPr>
              <a:defRPr/>
            </a:pPr>
            <a:fld id="{811418CC-51E5-4B69-A288-75764AAC985F}" type="slidenum">
              <a:rPr lang="zh-TW" altLang="en-US"/>
              <a:pPr>
                <a:defRPr/>
              </a:pPr>
              <a:t>‹#›</a:t>
            </a:fld>
            <a:endParaRPr lang="zh-TW" altLang="en-US"/>
          </a:p>
        </p:txBody>
      </p:sp>
    </p:spTree>
    <p:extLst>
      <p:ext uri="{BB962C8B-B14F-4D97-AF65-F5344CB8AC3E}">
        <p14:creationId xmlns:p14="http://schemas.microsoft.com/office/powerpoint/2010/main" val="40759660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a:lvl1pPr>
          </a:lstStyle>
          <a:p>
            <a:pPr>
              <a:defRPr/>
            </a:pPr>
            <a:fld id="{3089FE03-7EB5-4A78-AE8C-487BDAD53D35}" type="datetime1">
              <a:rPr lang="zh-TW" altLang="en-US">
                <a:solidFill>
                  <a:prstClr val="black">
                    <a:tint val="75000"/>
                  </a:prstClr>
                </a:solidFill>
              </a:rPr>
              <a:pPr>
                <a:defRPr/>
              </a:pPr>
              <a:t>2016/1/8</a:t>
            </a:fld>
            <a:endParaRPr lang="zh-TW" alt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pPr>
              <a:defRPr/>
            </a:pPr>
            <a:fld id="{B199F52A-FFA3-4FE5-9572-867C61AC7808}" type="slidenum">
              <a:rPr lang="zh-TW" altLang="en-US"/>
              <a:pPr>
                <a:defRPr/>
              </a:pPr>
              <a:t>‹#›</a:t>
            </a:fld>
            <a:endParaRPr lang="zh-TW" altLang="en-US"/>
          </a:p>
        </p:txBody>
      </p:sp>
    </p:spTree>
    <p:extLst>
      <p:ext uri="{BB962C8B-B14F-4D97-AF65-F5344CB8AC3E}">
        <p14:creationId xmlns:p14="http://schemas.microsoft.com/office/powerpoint/2010/main" val="15382864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EB01D2F7-8FBE-452D-95C6-A01DA8B9357A}" type="datetime1">
              <a:rPr lang="zh-TW" altLang="en-US">
                <a:solidFill>
                  <a:prstClr val="black">
                    <a:tint val="75000"/>
                  </a:prstClr>
                </a:solidFill>
              </a:rPr>
              <a:pPr>
                <a:defRPr/>
              </a:pPr>
              <a:t>2016/1/8</a:t>
            </a:fld>
            <a:endParaRPr lang="zh-TW" alt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2FA1CA85-8FAF-4D1C-BAE9-FEEFF9FF23AB}" type="slidenum">
              <a:rPr lang="zh-TW" altLang="en-US"/>
              <a:pPr>
                <a:defRPr/>
              </a:pPr>
              <a:t>‹#›</a:t>
            </a:fld>
            <a:endParaRPr lang="zh-TW" altLang="en-US"/>
          </a:p>
        </p:txBody>
      </p:sp>
    </p:spTree>
    <p:extLst>
      <p:ext uri="{BB962C8B-B14F-4D97-AF65-F5344CB8AC3E}">
        <p14:creationId xmlns:p14="http://schemas.microsoft.com/office/powerpoint/2010/main" val="342875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67A5131E-69FE-4E7B-826F-288A141827A6}" type="datetime1">
              <a:rPr lang="zh-TW" altLang="en-US">
                <a:solidFill>
                  <a:prstClr val="black">
                    <a:tint val="75000"/>
                  </a:prstClr>
                </a:solidFill>
              </a:rPr>
              <a:pPr>
                <a:defRPr/>
              </a:pPr>
              <a:t>2016/1/8</a:t>
            </a:fld>
            <a:endParaRPr lang="zh-TW" alt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3E874546-3CA6-4C9A-B465-56F2428D55ED}" type="slidenum">
              <a:rPr lang="zh-TW" altLang="en-US"/>
              <a:pPr>
                <a:defRPr/>
              </a:pPr>
              <a:t>‹#›</a:t>
            </a:fld>
            <a:endParaRPr lang="zh-TW" altLang="en-US"/>
          </a:p>
        </p:txBody>
      </p:sp>
    </p:spTree>
    <p:extLst>
      <p:ext uri="{BB962C8B-B14F-4D97-AF65-F5344CB8AC3E}">
        <p14:creationId xmlns:p14="http://schemas.microsoft.com/office/powerpoint/2010/main" val="2418761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8878408C-AB37-4EC2-898C-C7108DD53A10}" type="datetime1">
              <a:rPr lang="zh-TW" altLang="en-US">
                <a:solidFill>
                  <a:prstClr val="black">
                    <a:tint val="75000"/>
                  </a:prstClr>
                </a:solidFill>
              </a:rPr>
              <a:pPr>
                <a:defRPr/>
              </a:pPr>
              <a:t>2016/1/8</a:t>
            </a:fld>
            <a:endParaRPr lang="zh-TW"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920300FA-94FF-4E99-A106-5BD9120338F9}" type="slidenum">
              <a:rPr lang="zh-TW" altLang="en-US"/>
              <a:pPr>
                <a:defRPr/>
              </a:pPr>
              <a:t>‹#›</a:t>
            </a:fld>
            <a:endParaRPr lang="zh-TW" altLang="en-US"/>
          </a:p>
        </p:txBody>
      </p:sp>
    </p:spTree>
    <p:extLst>
      <p:ext uri="{BB962C8B-B14F-4D97-AF65-F5344CB8AC3E}">
        <p14:creationId xmlns:p14="http://schemas.microsoft.com/office/powerpoint/2010/main" val="39929595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6" name="TextBox 13"/>
          <p:cNvSpPr txBox="1"/>
          <p:nvPr/>
        </p:nvSpPr>
        <p:spPr>
          <a:xfrm>
            <a:off x="2466975" y="647700"/>
            <a:ext cx="609600" cy="585788"/>
          </a:xfrm>
          <a:prstGeom prst="rect">
            <a:avLst/>
          </a:prstGeom>
        </p:spPr>
        <p:txBody>
          <a:bodyPr anchor="ctr"/>
          <a:lstStyle/>
          <a:p>
            <a:pPr eaLnBrk="1" fontAlgn="auto" hangingPunct="1">
              <a:spcBef>
                <a:spcPts val="0"/>
              </a:spcBef>
              <a:spcAft>
                <a:spcPts val="0"/>
              </a:spcAft>
              <a:defRPr/>
            </a:pPr>
            <a:r>
              <a:rPr kumimoji="0" lang="en-US" sz="8000" dirty="0">
                <a:ln w="3175" cmpd="sng">
                  <a:noFill/>
                </a:ln>
                <a:solidFill>
                  <a:srgbClr val="E78712"/>
                </a:solidFill>
                <a:latin typeface="Arial"/>
              </a:rPr>
              <a:t>“</a:t>
            </a:r>
          </a:p>
        </p:txBody>
      </p:sp>
      <p:sp>
        <p:nvSpPr>
          <p:cNvPr id="7" name="TextBox 14"/>
          <p:cNvSpPr txBox="1"/>
          <p:nvPr/>
        </p:nvSpPr>
        <p:spPr>
          <a:xfrm>
            <a:off x="11114088" y="2905125"/>
            <a:ext cx="609600" cy="584200"/>
          </a:xfrm>
          <a:prstGeom prst="rect">
            <a:avLst/>
          </a:prstGeom>
        </p:spPr>
        <p:txBody>
          <a:bodyPr anchor="ctr"/>
          <a:lstStyle/>
          <a:p>
            <a:pPr eaLnBrk="1" fontAlgn="auto" hangingPunct="1">
              <a:spcBef>
                <a:spcPts val="0"/>
              </a:spcBef>
              <a:spcAft>
                <a:spcPts val="0"/>
              </a:spcAft>
              <a:defRPr/>
            </a:pPr>
            <a:r>
              <a:rPr kumimoji="0" lang="en-US" sz="8000" dirty="0">
                <a:ln w="3175" cmpd="sng">
                  <a:noFill/>
                </a:ln>
                <a:solidFill>
                  <a:srgbClr val="E78712"/>
                </a:solidFill>
                <a:latin typeface="Aria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4"/>
          </p:nvPr>
        </p:nvSpPr>
        <p:spPr/>
        <p:txBody>
          <a:bodyPr/>
          <a:lstStyle>
            <a:lvl1pPr>
              <a:defRPr/>
            </a:lvl1pPr>
          </a:lstStyle>
          <a:p>
            <a:pPr>
              <a:defRPr/>
            </a:pPr>
            <a:fld id="{61CC9862-1AB6-47AA-86FB-787330A864FA}" type="datetime1">
              <a:rPr lang="zh-TW" altLang="en-US">
                <a:solidFill>
                  <a:prstClr val="black">
                    <a:tint val="75000"/>
                  </a:prstClr>
                </a:solidFill>
              </a:rPr>
              <a:pPr>
                <a:defRPr/>
              </a:pPr>
              <a:t>2016/1/8</a:t>
            </a:fld>
            <a:endParaRPr lang="zh-TW" altLang="en-US">
              <a:solidFill>
                <a:prstClr val="black">
                  <a:tint val="75000"/>
                </a:prstClr>
              </a:solidFill>
            </a:endParaRPr>
          </a:p>
        </p:txBody>
      </p:sp>
      <p:sp>
        <p:nvSpPr>
          <p:cNvPr id="9" name="Footer Placeholder 4"/>
          <p:cNvSpPr>
            <a:spLocks noGrp="1"/>
          </p:cNvSpPr>
          <p:nvPr>
            <p:ph type="ftr" sz="quarter" idx="15"/>
          </p:nvPr>
        </p:nvSpPr>
        <p:spPr/>
        <p:txBody>
          <a:bodyPr/>
          <a:lstStyle>
            <a:lvl1pPr>
              <a:defRPr/>
            </a:lvl1pPr>
          </a:lstStyle>
          <a:p>
            <a:pPr>
              <a:defRPr/>
            </a:pPr>
            <a:endParaRPr lang="zh-TW" altLang="en-US">
              <a:solidFill>
                <a:prstClr val="black">
                  <a:tint val="75000"/>
                </a:prstClr>
              </a:solidFill>
            </a:endParaRPr>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B9F2F934-3D8E-4207-816E-A5C45BA1EF25}" type="slidenum">
              <a:rPr lang="zh-TW" altLang="en-US"/>
              <a:pPr>
                <a:defRPr/>
              </a:pPr>
              <a:t>‹#›</a:t>
            </a:fld>
            <a:endParaRPr lang="zh-TW" altLang="en-US"/>
          </a:p>
        </p:txBody>
      </p:sp>
    </p:spTree>
    <p:extLst>
      <p:ext uri="{BB962C8B-B14F-4D97-AF65-F5344CB8AC3E}">
        <p14:creationId xmlns:p14="http://schemas.microsoft.com/office/powerpoint/2010/main" val="411926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4" name="Date Placeholder 2"/>
          <p:cNvSpPr>
            <a:spLocks noGrp="1"/>
          </p:cNvSpPr>
          <p:nvPr>
            <p:ph type="dt" sz="half" idx="10"/>
          </p:nvPr>
        </p:nvSpPr>
        <p:spPr/>
        <p:txBody>
          <a:bodyPr/>
          <a:lstStyle>
            <a:lvl1pPr>
              <a:defRPr/>
            </a:lvl1pPr>
          </a:lstStyle>
          <a:p>
            <a:pPr>
              <a:defRPr/>
            </a:pPr>
            <a:fld id="{C6D378A3-6080-4191-8077-65E77781E81C}" type="datetime1">
              <a:rPr lang="zh-TW" altLang="en-US"/>
              <a:pPr>
                <a:defRPr/>
              </a:pPr>
              <a:t>2016/1/8</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B576783C-B1F8-4A02-AA7C-1F7236E12563}" type="slidenum">
              <a:rPr lang="zh-TW" altLang="en-US"/>
              <a:pPr>
                <a:defRPr/>
              </a:pPr>
              <a:t>‹#›</a:t>
            </a:fld>
            <a:endParaRPr lang="zh-TW" altLang="en-US"/>
          </a:p>
        </p:txBody>
      </p:sp>
    </p:spTree>
    <p:extLst>
      <p:ext uri="{BB962C8B-B14F-4D97-AF65-F5344CB8AC3E}">
        <p14:creationId xmlns:p14="http://schemas.microsoft.com/office/powerpoint/2010/main" val="27061317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5F0FF60F-3444-473B-806C-8BFB959C8BB6}" type="datetime1">
              <a:rPr lang="zh-TW" altLang="en-US">
                <a:solidFill>
                  <a:prstClr val="black">
                    <a:tint val="75000"/>
                  </a:prstClr>
                </a:solidFill>
              </a:rPr>
              <a:pPr>
                <a:defRPr/>
              </a:pPr>
              <a:t>2016/1/8</a:t>
            </a:fld>
            <a:endParaRPr lang="zh-TW" alt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78BFCE8C-374F-47A6-BE09-CB2471BAB655}" type="slidenum">
              <a:rPr lang="zh-TW" altLang="en-US"/>
              <a:pPr>
                <a:defRPr/>
              </a:pPr>
              <a:t>‹#›</a:t>
            </a:fld>
            <a:endParaRPr lang="zh-TW" altLang="en-US"/>
          </a:p>
        </p:txBody>
      </p:sp>
    </p:spTree>
    <p:extLst>
      <p:ext uri="{BB962C8B-B14F-4D97-AF65-F5344CB8AC3E}">
        <p14:creationId xmlns:p14="http://schemas.microsoft.com/office/powerpoint/2010/main" val="42175863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6" name="TextBox 16"/>
          <p:cNvSpPr txBox="1"/>
          <p:nvPr/>
        </p:nvSpPr>
        <p:spPr>
          <a:xfrm>
            <a:off x="2466975" y="647700"/>
            <a:ext cx="609600" cy="585788"/>
          </a:xfrm>
          <a:prstGeom prst="rect">
            <a:avLst/>
          </a:prstGeom>
        </p:spPr>
        <p:txBody>
          <a:bodyPr anchor="ctr"/>
          <a:lstStyle/>
          <a:p>
            <a:pPr eaLnBrk="1" fontAlgn="auto" hangingPunct="1">
              <a:spcBef>
                <a:spcPts val="0"/>
              </a:spcBef>
              <a:spcAft>
                <a:spcPts val="0"/>
              </a:spcAft>
              <a:defRPr/>
            </a:pPr>
            <a:r>
              <a:rPr kumimoji="0" lang="en-US" sz="8000" dirty="0">
                <a:ln w="3175" cmpd="sng">
                  <a:noFill/>
                </a:ln>
                <a:solidFill>
                  <a:srgbClr val="E78712"/>
                </a:solidFill>
                <a:latin typeface="Arial"/>
              </a:rPr>
              <a:t>“</a:t>
            </a:r>
          </a:p>
        </p:txBody>
      </p:sp>
      <p:sp>
        <p:nvSpPr>
          <p:cNvPr id="7" name="TextBox 17"/>
          <p:cNvSpPr txBox="1"/>
          <p:nvPr/>
        </p:nvSpPr>
        <p:spPr>
          <a:xfrm>
            <a:off x="11114088" y="2905125"/>
            <a:ext cx="609600" cy="584200"/>
          </a:xfrm>
          <a:prstGeom prst="rect">
            <a:avLst/>
          </a:prstGeom>
        </p:spPr>
        <p:txBody>
          <a:bodyPr anchor="ctr"/>
          <a:lstStyle/>
          <a:p>
            <a:pPr eaLnBrk="1" fontAlgn="auto" hangingPunct="1">
              <a:spcBef>
                <a:spcPts val="0"/>
              </a:spcBef>
              <a:spcAft>
                <a:spcPts val="0"/>
              </a:spcAft>
              <a:defRPr/>
            </a:pPr>
            <a:r>
              <a:rPr kumimoji="0" lang="en-US" sz="8000" dirty="0">
                <a:ln w="3175" cmpd="sng">
                  <a:noFill/>
                </a:ln>
                <a:solidFill>
                  <a:srgbClr val="E78712"/>
                </a:solidFill>
                <a:latin typeface="Aria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8" name="Date Placeholder 4"/>
          <p:cNvSpPr>
            <a:spLocks noGrp="1"/>
          </p:cNvSpPr>
          <p:nvPr>
            <p:ph type="dt" sz="half" idx="14"/>
          </p:nvPr>
        </p:nvSpPr>
        <p:spPr/>
        <p:txBody>
          <a:bodyPr/>
          <a:lstStyle>
            <a:lvl1pPr>
              <a:defRPr/>
            </a:lvl1pPr>
          </a:lstStyle>
          <a:p>
            <a:pPr>
              <a:defRPr/>
            </a:pPr>
            <a:fld id="{2B552CA8-488E-4751-B9D8-F2E3DB6ECD1F}" type="datetime1">
              <a:rPr lang="zh-TW" altLang="en-US">
                <a:solidFill>
                  <a:prstClr val="black">
                    <a:tint val="75000"/>
                  </a:prstClr>
                </a:solidFill>
              </a:rPr>
              <a:pPr>
                <a:defRPr/>
              </a:pPr>
              <a:t>2016/1/8</a:t>
            </a:fld>
            <a:endParaRPr lang="zh-TW" altLang="en-US">
              <a:solidFill>
                <a:prstClr val="black">
                  <a:tint val="75000"/>
                </a:prstClr>
              </a:solidFill>
            </a:endParaRPr>
          </a:p>
        </p:txBody>
      </p:sp>
      <p:sp>
        <p:nvSpPr>
          <p:cNvPr id="9" name="Footer Placeholder 5"/>
          <p:cNvSpPr>
            <a:spLocks noGrp="1"/>
          </p:cNvSpPr>
          <p:nvPr>
            <p:ph type="ftr" sz="quarter" idx="15"/>
          </p:nvPr>
        </p:nvSpPr>
        <p:spPr/>
        <p:txBody>
          <a:bodyPr/>
          <a:lstStyle>
            <a:lvl1pPr>
              <a:defRPr/>
            </a:lvl1pPr>
          </a:lstStyle>
          <a:p>
            <a:pPr>
              <a:defRPr/>
            </a:pPr>
            <a:endParaRPr lang="zh-TW" altLang="en-US">
              <a:solidFill>
                <a:prstClr val="black">
                  <a:tint val="75000"/>
                </a:prstClr>
              </a:solidFill>
            </a:endParaRPr>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57D42907-F97C-42D1-B226-E7923CAA3366}" type="slidenum">
              <a:rPr lang="zh-TW" altLang="en-US"/>
              <a:pPr>
                <a:defRPr/>
              </a:pPr>
              <a:t>‹#›</a:t>
            </a:fld>
            <a:endParaRPr lang="zh-TW" altLang="en-US"/>
          </a:p>
        </p:txBody>
      </p:sp>
    </p:spTree>
    <p:extLst>
      <p:ext uri="{BB962C8B-B14F-4D97-AF65-F5344CB8AC3E}">
        <p14:creationId xmlns:p14="http://schemas.microsoft.com/office/powerpoint/2010/main" val="21677876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4"/>
          </p:nvPr>
        </p:nvSpPr>
        <p:spPr/>
        <p:txBody>
          <a:bodyPr/>
          <a:lstStyle>
            <a:lvl1pPr>
              <a:defRPr/>
            </a:lvl1pPr>
          </a:lstStyle>
          <a:p>
            <a:pPr>
              <a:defRPr/>
            </a:pPr>
            <a:fld id="{2BE50784-70FC-44C3-BC93-8F2AC025891F}" type="datetime1">
              <a:rPr lang="zh-TW" altLang="en-US">
                <a:solidFill>
                  <a:prstClr val="black">
                    <a:tint val="75000"/>
                  </a:prstClr>
                </a:solidFill>
              </a:rPr>
              <a:pPr>
                <a:defRPr/>
              </a:pPr>
              <a:t>2016/1/8</a:t>
            </a:fld>
            <a:endParaRPr lang="zh-TW" altLang="en-US">
              <a:solidFill>
                <a:prstClr val="black">
                  <a:tint val="75000"/>
                </a:prstClr>
              </a:solidFill>
            </a:endParaRPr>
          </a:p>
        </p:txBody>
      </p:sp>
      <p:sp>
        <p:nvSpPr>
          <p:cNvPr id="7" name="Footer Placeholder 5"/>
          <p:cNvSpPr>
            <a:spLocks noGrp="1"/>
          </p:cNvSpPr>
          <p:nvPr>
            <p:ph type="ftr" sz="quarter" idx="15"/>
          </p:nvPr>
        </p:nvSpPr>
        <p:spPr/>
        <p:txBody>
          <a:bodyPr/>
          <a:lstStyle>
            <a:lvl1pPr>
              <a:defRPr/>
            </a:lvl1pPr>
          </a:lstStyle>
          <a:p>
            <a:pPr>
              <a:defRPr/>
            </a:pPr>
            <a:endParaRPr lang="zh-TW" altLang="en-US">
              <a:solidFill>
                <a:prstClr val="black">
                  <a:tint val="75000"/>
                </a:prstClr>
              </a:solidFill>
            </a:endParaRPr>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4E473727-E37C-4F56-B3D9-CE59B730E6FD}" type="slidenum">
              <a:rPr lang="zh-TW" altLang="en-US"/>
              <a:pPr>
                <a:defRPr/>
              </a:pPr>
              <a:t>‹#›</a:t>
            </a:fld>
            <a:endParaRPr lang="zh-TW" altLang="en-US"/>
          </a:p>
        </p:txBody>
      </p:sp>
    </p:spTree>
    <p:extLst>
      <p:ext uri="{BB962C8B-B14F-4D97-AF65-F5344CB8AC3E}">
        <p14:creationId xmlns:p14="http://schemas.microsoft.com/office/powerpoint/2010/main" val="8050344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45009A61-152D-4031-8B6E-6D6228C2362A}" type="datetime1">
              <a:rPr lang="zh-TW" altLang="en-US">
                <a:solidFill>
                  <a:prstClr val="black">
                    <a:tint val="75000"/>
                  </a:prstClr>
                </a:solidFill>
              </a:rPr>
              <a:pPr>
                <a:defRPr/>
              </a:pPr>
              <a:t>2016/1/8</a:t>
            </a:fld>
            <a:endParaRPr lang="zh-TW"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93F8A63-5CE3-4D11-BFB6-AB7C011D4628}" type="slidenum">
              <a:rPr lang="zh-TW" altLang="en-US"/>
              <a:pPr>
                <a:defRPr/>
              </a:pPr>
              <a:t>‹#›</a:t>
            </a:fld>
            <a:endParaRPr lang="zh-TW" altLang="en-US"/>
          </a:p>
        </p:txBody>
      </p:sp>
    </p:spTree>
    <p:extLst>
      <p:ext uri="{BB962C8B-B14F-4D97-AF65-F5344CB8AC3E}">
        <p14:creationId xmlns:p14="http://schemas.microsoft.com/office/powerpoint/2010/main" val="10372998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DCCD060D-CC8F-43DC-B39D-263799582524}" type="datetime1">
              <a:rPr lang="zh-TW" altLang="en-US">
                <a:solidFill>
                  <a:prstClr val="black">
                    <a:tint val="75000"/>
                  </a:prstClr>
                </a:solidFill>
              </a:rPr>
              <a:pPr>
                <a:defRPr/>
              </a:pPr>
              <a:t>2016/1/8</a:t>
            </a:fld>
            <a:endParaRPr lang="zh-TW"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01B2A9-F8B9-41FF-9AFF-C7B9655AA638}" type="slidenum">
              <a:rPr lang="zh-TW" altLang="en-US"/>
              <a:pPr>
                <a:defRPr/>
              </a:pPr>
              <a:t>‹#›</a:t>
            </a:fld>
            <a:endParaRPr lang="zh-TW" altLang="en-US"/>
          </a:p>
        </p:txBody>
      </p:sp>
    </p:spTree>
    <p:extLst>
      <p:ext uri="{BB962C8B-B14F-4D97-AF65-F5344CB8AC3E}">
        <p14:creationId xmlns:p14="http://schemas.microsoft.com/office/powerpoint/2010/main" val="2744928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p:cNvSpPr>
            <a:spLocks noGrp="1"/>
          </p:cNvSpPr>
          <p:nvPr>
            <p:ph type="dt" sz="half" idx="10"/>
          </p:nvPr>
        </p:nvSpPr>
        <p:spPr/>
        <p:txBody>
          <a:bodyPr/>
          <a:lstStyle>
            <a:lvl1pPr>
              <a:defRPr/>
            </a:lvl1pPr>
          </a:lstStyle>
          <a:p>
            <a:pPr>
              <a:defRPr/>
            </a:pPr>
            <a:fld id="{10EFD70D-62D1-4255-BA8A-4D3369AC4AEE}" type="datetime1">
              <a:rPr lang="zh-TW" altLang="en-US"/>
              <a:pPr>
                <a:defRPr/>
              </a:pPr>
              <a:t>2016/1/8</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CD2B6194-7711-41A4-8527-78D5FCE3292B}" type="slidenum">
              <a:rPr lang="zh-TW" altLang="en-US"/>
              <a:pPr>
                <a:defRPr/>
              </a:pPr>
              <a:t>‹#›</a:t>
            </a:fld>
            <a:endParaRPr lang="zh-TW" altLang="en-US"/>
          </a:p>
        </p:txBody>
      </p:sp>
    </p:spTree>
    <p:extLst>
      <p:ext uri="{BB962C8B-B14F-4D97-AF65-F5344CB8AC3E}">
        <p14:creationId xmlns:p14="http://schemas.microsoft.com/office/powerpoint/2010/main" val="1977527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C43D0BC3-9237-4A3E-AE1F-8A3CECEB95F0}" type="datetime1">
              <a:rPr lang="zh-TW" altLang="en-US"/>
              <a:pPr>
                <a:defRPr/>
              </a:pPr>
              <a:t>2016/1/8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35D22052-EEEA-4663-AED9-723B04E17D1E}" type="slidenum">
              <a:rPr lang="zh-TW" altLang="en-US"/>
              <a:pPr>
                <a:defRPr/>
              </a:pPr>
              <a:t>‹#›</a:t>
            </a:fld>
            <a:endParaRPr lang="zh-TW" altLang="en-US"/>
          </a:p>
        </p:txBody>
      </p:sp>
    </p:spTree>
    <p:extLst>
      <p:ext uri="{BB962C8B-B14F-4D97-AF65-F5344CB8AC3E}">
        <p14:creationId xmlns:p14="http://schemas.microsoft.com/office/powerpoint/2010/main" val="1443098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DD3A78B2-A7F4-41B6-A245-BAD7FA78448B}" type="datetime1">
              <a:rPr lang="zh-TW" altLang="en-US"/>
              <a:pPr>
                <a:defRPr/>
              </a:pPr>
              <a:t>2016/1/8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19223CB9-B30D-4857-B940-3F0BF3FAB97F}" type="slidenum">
              <a:rPr lang="zh-TW" altLang="en-US"/>
              <a:pPr>
                <a:defRPr/>
              </a:pPr>
              <a:t>‹#›</a:t>
            </a:fld>
            <a:endParaRPr lang="zh-TW" altLang="en-US"/>
          </a:p>
        </p:txBody>
      </p:sp>
    </p:spTree>
    <p:extLst>
      <p:ext uri="{BB962C8B-B14F-4D97-AF65-F5344CB8AC3E}">
        <p14:creationId xmlns:p14="http://schemas.microsoft.com/office/powerpoint/2010/main" val="111424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zh-TW" smtClean="0"/>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F03B7852-E6B9-4E77-820B-6600DAFF53F6}" type="datetime1">
              <a:rPr lang="zh-TW" altLang="en-US"/>
              <a:pPr>
                <a:defRPr/>
              </a:pPr>
              <a:t>2016/1/8</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2000">
                <a:solidFill>
                  <a:srgbClr val="FEFFFF"/>
                </a:solidFill>
                <a:latin typeface="+mn-lt"/>
                <a:ea typeface="+mn-ea"/>
                <a:cs typeface="+mn-cs"/>
              </a:defRPr>
            </a:lvl1pPr>
          </a:lstStyle>
          <a:p>
            <a:pPr>
              <a:defRPr/>
            </a:pPr>
            <a:fld id="{B1B1E3DA-93C3-42CA-9B7C-D2B3D2725215}"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5549" r:id="rId1"/>
    <p:sldLayoutId id="2147485550" r:id="rId2"/>
    <p:sldLayoutId id="2147485551" r:id="rId3"/>
    <p:sldLayoutId id="2147485552" r:id="rId4"/>
    <p:sldLayoutId id="2147485553" r:id="rId5"/>
    <p:sldLayoutId id="2147485554" r:id="rId6"/>
    <p:sldLayoutId id="2147485555" r:id="rId7"/>
    <p:sldLayoutId id="2147485556" r:id="rId8"/>
    <p:sldLayoutId id="2147485557" r:id="rId9"/>
    <p:sldLayoutId id="2147485558" r:id="rId10"/>
    <p:sldLayoutId id="2147485559" r:id="rId11"/>
    <p:sldLayoutId id="2147485560" r:id="rId12"/>
    <p:sldLayoutId id="2147485561" r:id="rId13"/>
    <p:sldLayoutId id="2147485562" r:id="rId14"/>
    <p:sldLayoutId id="2147485563" r:id="rId15"/>
    <p:sldLayoutId id="2147485564"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zh-TW" smtClean="0"/>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47C311E2-9723-47FE-BEF7-3FD31BCB4157}" type="datetime1">
              <a:rPr lang="zh-TW" altLang="en-US"/>
              <a:pPr>
                <a:defRPr/>
              </a:pPr>
              <a:t>2016/1/8</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1500">
                <a:solidFill>
                  <a:srgbClr val="FEFFFF"/>
                </a:solidFill>
                <a:latin typeface="+mn-lt"/>
                <a:ea typeface="+mn-ea"/>
                <a:cs typeface="+mn-cs"/>
              </a:defRPr>
            </a:lvl1pPr>
          </a:lstStyle>
          <a:p>
            <a:pPr>
              <a:defRPr/>
            </a:pPr>
            <a:fld id="{8597BF67-CF4B-4E92-9D2F-4DADC978CB6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5589" r:id="rId1"/>
    <p:sldLayoutId id="2147485590" r:id="rId2"/>
    <p:sldLayoutId id="2147485591" r:id="rId3"/>
    <p:sldLayoutId id="2147485592" r:id="rId4"/>
    <p:sldLayoutId id="2147485593" r:id="rId5"/>
    <p:sldLayoutId id="2147485594" r:id="rId6"/>
    <p:sldLayoutId id="2147485595" r:id="rId7"/>
    <p:sldLayoutId id="2147485596" r:id="rId8"/>
    <p:sldLayoutId id="2147485597" r:id="rId9"/>
    <p:sldLayoutId id="2147485598" r:id="rId10"/>
    <p:sldLayoutId id="2147485599" r:id="rId11"/>
    <p:sldLayoutId id="2147485600" r:id="rId12"/>
    <p:sldLayoutId id="2147485601" r:id="rId13"/>
    <p:sldLayoutId id="2147485602" r:id="rId14"/>
    <p:sldLayoutId id="2147485603" r:id="rId15"/>
    <p:sldLayoutId id="2147485604"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5122"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5123"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125"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zh-TW" smtClean="0"/>
          </a:p>
        </p:txBody>
      </p:sp>
      <p:sp>
        <p:nvSpPr>
          <p:cNvPr id="5126"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353CDE13-1994-4DA4-87F9-FBC1EA915FF6}" type="datetime1">
              <a:rPr lang="zh-TW" altLang="en-US"/>
              <a:pPr>
                <a:defRPr/>
              </a:pPr>
              <a:t>2016/1/8</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1500">
                <a:solidFill>
                  <a:srgbClr val="FEFFFF"/>
                </a:solidFill>
                <a:latin typeface="+mn-lt"/>
                <a:ea typeface="+mn-ea"/>
                <a:cs typeface="+mn-cs"/>
              </a:defRPr>
            </a:lvl1pPr>
          </a:lstStyle>
          <a:p>
            <a:pPr>
              <a:defRPr/>
            </a:pPr>
            <a:fld id="{EC5BEEFF-DF58-4F6C-AC37-C9EA39B954CF}"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5605" r:id="rId1"/>
    <p:sldLayoutId id="2147485606" r:id="rId2"/>
    <p:sldLayoutId id="2147485607" r:id="rId3"/>
    <p:sldLayoutId id="2147485608" r:id="rId4"/>
    <p:sldLayoutId id="2147485609" r:id="rId5"/>
    <p:sldLayoutId id="2147485610" r:id="rId6"/>
    <p:sldLayoutId id="2147485611" r:id="rId7"/>
    <p:sldLayoutId id="2147485612" r:id="rId8"/>
    <p:sldLayoutId id="2147485613" r:id="rId9"/>
    <p:sldLayoutId id="2147485614" r:id="rId10"/>
    <p:sldLayoutId id="2147485615" r:id="rId11"/>
    <p:sldLayoutId id="2147485616" r:id="rId12"/>
    <p:sldLayoutId id="2147485617" r:id="rId13"/>
    <p:sldLayoutId id="2147485618" r:id="rId14"/>
    <p:sldLayoutId id="2147485619" r:id="rId15"/>
    <p:sldLayoutId id="2147485620"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smtClean="0"/>
          </a:p>
        </p:txBody>
      </p:sp>
      <p:sp>
        <p:nvSpPr>
          <p:cNvPr id="1030" name="Text Placeholder 2"/>
          <p:cNvSpPr>
            <a:spLocks noGrp="1"/>
          </p:cNvSpPr>
          <p:nvPr>
            <p:ph type="body" idx="1"/>
          </p:nvPr>
        </p:nvSpPr>
        <p:spPr bwMode="auto">
          <a:xfrm>
            <a:off x="2589213" y="2133600"/>
            <a:ext cx="89154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900">
                <a:solidFill>
                  <a:schemeClr val="tx1">
                    <a:tint val="75000"/>
                  </a:schemeClr>
                </a:solidFill>
                <a:latin typeface="+mn-lt"/>
                <a:ea typeface="+mn-ea"/>
                <a:cs typeface="+mn-cs"/>
              </a:defRPr>
            </a:lvl1pPr>
          </a:lstStyle>
          <a:p>
            <a:pPr eaLnBrk="1" hangingPunct="1">
              <a:defRPr/>
            </a:pPr>
            <a:fld id="{41A1FBE6-1FD7-4E64-A8FE-A6F4EE2013B5}" type="datetime1">
              <a:rPr lang="zh-TW" altLang="en-US">
                <a:solidFill>
                  <a:prstClr val="black">
                    <a:tint val="75000"/>
                  </a:prstClr>
                </a:solidFill>
              </a:rPr>
              <a:pPr eaLnBrk="1" hangingPunct="1">
                <a:defRPr/>
              </a:pPr>
              <a:t>2016/1/8</a:t>
            </a:fld>
            <a:endParaRPr lang="zh-TW" altLang="en-US">
              <a:solidFill>
                <a:prstClr val="black">
                  <a:tint val="75000"/>
                </a:prstClr>
              </a:solidFill>
            </a:endParaRPr>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kumimoji="0" sz="900">
                <a:solidFill>
                  <a:schemeClr val="tx1">
                    <a:tint val="75000"/>
                  </a:schemeClr>
                </a:solidFill>
                <a:latin typeface="+mn-lt"/>
                <a:ea typeface="+mn-ea"/>
                <a:cs typeface="+mn-cs"/>
              </a:defRPr>
            </a:lvl1pPr>
          </a:lstStyle>
          <a:p>
            <a:pPr eaLnBrk="1" hangingPunct="1">
              <a:defRPr/>
            </a:pPr>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kumimoji="0" sz="2000">
                <a:solidFill>
                  <a:srgbClr val="FEFFFF"/>
                </a:solidFill>
                <a:latin typeface="+mn-lt"/>
                <a:ea typeface="+mn-ea"/>
                <a:cs typeface="+mn-cs"/>
              </a:defRPr>
            </a:lvl1pPr>
          </a:lstStyle>
          <a:p>
            <a:pPr eaLnBrk="1" hangingPunct="1">
              <a:defRPr/>
            </a:pPr>
            <a:fld id="{57F24B01-D8CA-4CA9-BB93-EA3BD0FB998D}" type="slidenum">
              <a:rPr lang="zh-TW" altLang="en-US"/>
              <a:pPr eaLnBrk="1" hangingPunct="1">
                <a:defRPr/>
              </a:pPr>
              <a:t>‹#›</a:t>
            </a:fld>
            <a:endParaRPr lang="zh-TW" altLang="en-US"/>
          </a:p>
        </p:txBody>
      </p:sp>
    </p:spTree>
    <p:extLst>
      <p:ext uri="{BB962C8B-B14F-4D97-AF65-F5344CB8AC3E}">
        <p14:creationId xmlns:p14="http://schemas.microsoft.com/office/powerpoint/2010/main" val="2444150555"/>
      </p:ext>
    </p:extLst>
  </p:cSld>
  <p:clrMap bg1="lt1" tx1="dk1" bg2="lt2" tx2="dk2" accent1="accent1" accent2="accent2" accent3="accent3" accent4="accent4" accent5="accent5" accent6="accent6" hlink="hlink" folHlink="folHlink"/>
  <p:sldLayoutIdLst>
    <p:sldLayoutId id="2147485690" r:id="rId1"/>
    <p:sldLayoutId id="2147485691" r:id="rId2"/>
    <p:sldLayoutId id="2147485692" r:id="rId3"/>
    <p:sldLayoutId id="2147485693" r:id="rId4"/>
    <p:sldLayoutId id="2147485694" r:id="rId5"/>
    <p:sldLayoutId id="2147485695" r:id="rId6"/>
    <p:sldLayoutId id="2147485696" r:id="rId7"/>
    <p:sldLayoutId id="2147485697" r:id="rId8"/>
    <p:sldLayoutId id="2147485698" r:id="rId9"/>
    <p:sldLayoutId id="2147485699" r:id="rId10"/>
    <p:sldLayoutId id="2147485700" r:id="rId11"/>
    <p:sldLayoutId id="2147485701" r:id="rId12"/>
    <p:sldLayoutId id="2147485702" r:id="rId13"/>
    <p:sldLayoutId id="2147485703" r:id="rId14"/>
    <p:sldLayoutId id="2147485704" r:id="rId15"/>
    <p:sldLayoutId id="2147485705"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3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4.xml"/></Relationships>
</file>

<file path=ppt/slides/_rels/slide1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1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4.xml"/></Relationships>
</file>

<file path=ppt/slides/_rels/slide1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4.xml"/></Relationships>
</file>

<file path=ppt/slides/_rels/slide1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1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4.xml"/></Relationships>
</file>

<file path=ppt/slides/_rels/slide1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4.xml"/></Relationships>
</file>

<file path=ppt/slides/_rels/slide1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1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adapt.k12ea.gov.tw/" TargetMode="External"/><Relationship Id="rId1" Type="http://schemas.openxmlformats.org/officeDocument/2006/relationships/slideLayout" Target="../slideLayouts/slideLayout49.xml"/></Relationships>
</file>

<file path=ppt/slides/_rels/slide147.xml.rels><?xml version="1.0" encoding="UTF-8" standalone="yes"?>
<Relationships xmlns="http://schemas.openxmlformats.org/package/2006/relationships"><Relationship Id="rId3" Type="http://schemas.openxmlformats.org/officeDocument/2006/relationships/hyperlink" Target="http://adapt.k12ea.gov.tw/" TargetMode="External"/><Relationship Id="rId7" Type="http://schemas.openxmlformats.org/officeDocument/2006/relationships/hyperlink" Target="http://course.tchcvs.tc.edu.tw/" TargetMode="External"/><Relationship Id="rId2" Type="http://schemas.openxmlformats.org/officeDocument/2006/relationships/hyperlink" Target="http://12basic.edu.tw/" TargetMode="External"/><Relationship Id="rId1" Type="http://schemas.openxmlformats.org/officeDocument/2006/relationships/slideLayout" Target="../slideLayouts/slideLayout50.xml"/><Relationship Id="rId6" Type="http://schemas.openxmlformats.org/officeDocument/2006/relationships/hyperlink" Target="http://vtedu.mt.ntnu.edu.tw/vtedu/" TargetMode="External"/><Relationship Id="rId5" Type="http://schemas.openxmlformats.org/officeDocument/2006/relationships/hyperlink" Target="http://www.tech-12.ntut.edu.tw/files/14-1131-40901,r654-1.php" TargetMode="External"/><Relationship Id="rId4" Type="http://schemas.openxmlformats.org/officeDocument/2006/relationships/hyperlink" Target="http://www.tech-12.ntut.edu.tw/bin/home.php" TargetMode="External"/></Relationships>
</file>

<file path=ppt/slides/_rels/slide148.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55.xml"/></Relationships>
</file>

<file path=ppt/slides/_rels/slide149.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58.tmp"/><Relationship Id="rId1" Type="http://schemas.openxmlformats.org/officeDocument/2006/relationships/slideLayout" Target="../slideLayouts/slideLayout55.xml"/></Relationships>
</file>

<file path=ppt/slides/_rels/slide1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0.xml"/></Relationships>
</file>

<file path=ppt/slides/_rels/slide1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2.gif"/><Relationship Id="rId4" Type="http://schemas.openxmlformats.org/officeDocument/2006/relationships/image" Target="../media/image2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Word___1.docx"/><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image" Target="../media/image13.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4.w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__2.doc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5.emf"/></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Word___3.doc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8.wmf"/></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Word___4.docx"/><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9.emf"/></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Word___5.docx"/><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21.emf"/></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3" Type="http://schemas.openxmlformats.org/officeDocument/2006/relationships/package" Target="../embeddings/Microsoft_Word___6.docx"/><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package" Target="../embeddings/Microsoft_Word___7.docx"/><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28.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29.emf"/></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2040255"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2010611" y="115252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dirty="0">
                <a:solidFill>
                  <a:srgbClr val="FF3300"/>
                </a:solidFill>
                <a:latin typeface="華康華綜體W5" panose="020B0509000000000000" pitchFamily="49" charset="-120"/>
                <a:ea typeface="華康華綜體W5" panose="020B0509000000000000" pitchFamily="49" charset="-120"/>
              </a:rPr>
              <a:t>臺南區</a:t>
            </a:r>
            <a:r>
              <a:rPr kumimoji="0" lang="en-US" altLang="zh-TW" sz="4400" dirty="0">
                <a:solidFill>
                  <a:srgbClr val="FF3300"/>
                </a:solidFill>
                <a:latin typeface="華康華綜體W5" panose="020B0509000000000000" pitchFamily="49" charset="-120"/>
                <a:ea typeface="華康華綜體W5" panose="020B0509000000000000" pitchFamily="49" charset="-120"/>
              </a:rPr>
              <a:t>105</a:t>
            </a:r>
            <a:r>
              <a:rPr kumimoji="0" lang="zh-TW" altLang="en-US" sz="4400" dirty="0">
                <a:solidFill>
                  <a:srgbClr val="FF3300"/>
                </a:solidFill>
                <a:latin typeface="華康華綜體W5" panose="020B0509000000000000" pitchFamily="49" charset="-120"/>
                <a:ea typeface="華康華綜體W5" panose="020B0509000000000000" pitchFamily="49" charset="-120"/>
              </a:rPr>
              <a:t>年度</a:t>
            </a:r>
            <a:endParaRPr kumimoji="0" lang="en-US" altLang="zh-TW" sz="4400" dirty="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dirty="0">
                <a:solidFill>
                  <a:srgbClr val="FF3300"/>
                </a:solidFill>
                <a:latin typeface="華康華綜體W5" panose="020B0509000000000000" pitchFamily="49" charset="-120"/>
                <a:ea typeface="華康華綜體W5" panose="020B0509000000000000" pitchFamily="49" charset="-120"/>
              </a:rPr>
              <a:t>十二年國民基本教育適性入學宣導 </a:t>
            </a:r>
          </a:p>
        </p:txBody>
      </p:sp>
      <p:sp>
        <p:nvSpPr>
          <p:cNvPr id="7" name="投影片編號版面配置區 6"/>
          <p:cNvSpPr>
            <a:spLocks noGrp="1"/>
          </p:cNvSpPr>
          <p:nvPr>
            <p:ph type="sldNum" sz="quarter" idx="12"/>
          </p:nvPr>
        </p:nvSpPr>
        <p:spPr/>
        <p:txBody>
          <a:bodyPr/>
          <a:lstStyle/>
          <a:p>
            <a:pPr>
              <a:defRPr/>
            </a:pPr>
            <a:fld id="{3BD2FC36-D643-470D-B503-7D390BA0C229}" type="slidenum">
              <a:rPr lang="zh-TW" altLang="en-US" smtClean="0"/>
              <a:pPr>
                <a:defRPr/>
              </a:pPr>
              <a:t>1</a:t>
            </a:fld>
            <a:endParaRPr lang="zh-TW" altLang="en-US"/>
          </a:p>
        </p:txBody>
      </p:sp>
      <p:sp>
        <p:nvSpPr>
          <p:cNvPr id="2" name="矩形 1"/>
          <p:cNvSpPr/>
          <p:nvPr/>
        </p:nvSpPr>
        <p:spPr>
          <a:xfrm>
            <a:off x="3695151" y="3066832"/>
            <a:ext cx="5538384" cy="646331"/>
          </a:xfrm>
          <a:prstGeom prst="rect">
            <a:avLst/>
          </a:prstGeom>
          <a:noFill/>
        </p:spPr>
        <p:txBody>
          <a:bodyPr wrap="square" lIns="91440" tIns="45720" rIns="91440" bIns="45720">
            <a:spAutoFit/>
          </a:bodyPr>
          <a:lstStyle/>
          <a:p>
            <a:pPr algn="ctr"/>
            <a:r>
              <a:rPr lang="zh-TW" altLang="en-US" sz="36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歸仁國中   敬世龍校長</a:t>
            </a:r>
            <a:endParaRPr lang="zh-TW" alt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134017" y="999577"/>
            <a:ext cx="6683765" cy="960668"/>
          </a:xfrm>
        </p:spPr>
        <p:txBody>
          <a:bodyPr rtlCol="0">
            <a:normAutofit/>
          </a:bodyPr>
          <a:lstStyle/>
          <a:p>
            <a:pPr eaLnBrk="1" fontAlgn="auto" hangingPunct="1">
              <a:spcAft>
                <a:spcPts val="0"/>
              </a:spcAft>
              <a:defRPr/>
            </a:pPr>
            <a:r>
              <a:rPr lang="en-US" altLang="zh-TW" b="1" dirty="0" smtClean="0">
                <a:solidFill>
                  <a:srgbClr val="0000FF"/>
                </a:solidFill>
                <a:effectLst>
                  <a:outerShdw blurRad="38100" dist="38100" dir="2700000" algn="tl">
                    <a:srgbClr val="000000">
                      <a:alpha val="43137"/>
                    </a:srgbClr>
                  </a:outerShdw>
                </a:effectLst>
              </a:rPr>
              <a:t>105</a:t>
            </a:r>
            <a:r>
              <a:rPr lang="zh-TW" altLang="en-US" b="1" dirty="0">
                <a:solidFill>
                  <a:srgbClr val="0000FF"/>
                </a:solidFill>
                <a:effectLst>
                  <a:outerShdw blurRad="38100" dist="38100" dir="2700000" algn="tl">
                    <a:srgbClr val="000000">
                      <a:alpha val="43137"/>
                    </a:srgbClr>
                  </a:outerShdw>
                </a:effectLst>
              </a:rPr>
              <a:t>學年度多元入學管道</a:t>
            </a:r>
          </a:p>
        </p:txBody>
      </p:sp>
      <p:sp>
        <p:nvSpPr>
          <p:cNvPr id="5837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新細明體" panose="02020500000000000000" pitchFamily="18" charset="-12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新細明體" panose="02020500000000000000" pitchFamily="18" charset="-12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3238A8B2-5496-4774-89D5-E970B8A6463D}" type="slidenum">
              <a:rPr lang="zh-TW" altLang="en-US" sz="2000">
                <a:solidFill>
                  <a:schemeClr val="bg1"/>
                </a:solidFill>
                <a:latin typeface="微軟正黑體" panose="020B0604030504040204" pitchFamily="34" charset="-120"/>
                <a:ea typeface="微軟正黑體" panose="020B0604030504040204" pitchFamily="34" charset="-120"/>
              </a:rPr>
              <a:pPr>
                <a:spcBef>
                  <a:spcPct val="0"/>
                </a:spcBef>
                <a:buFontTx/>
                <a:buNone/>
              </a:pPr>
              <a:t>10</a:t>
            </a:fld>
            <a:endParaRPr lang="zh-TW" altLang="en-US" sz="2000" dirty="0">
              <a:solidFill>
                <a:schemeClr val="bg1"/>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2"/>
          <a:stretch>
            <a:fillRect/>
          </a:stretch>
        </p:blipFill>
        <p:spPr>
          <a:xfrm>
            <a:off x="1392125" y="1874520"/>
            <a:ext cx="9909904" cy="4648200"/>
          </a:xfrm>
          <a:prstGeom prst="rect">
            <a:avLst/>
          </a:prstGeom>
        </p:spPr>
      </p:pic>
    </p:spTree>
    <p:extLst>
      <p:ext uri="{BB962C8B-B14F-4D97-AF65-F5344CB8AC3E}">
        <p14:creationId xmlns:p14="http://schemas.microsoft.com/office/powerpoint/2010/main" val="23438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內容版面配置區 2"/>
          <p:cNvSpPr>
            <a:spLocks noGrp="1"/>
          </p:cNvSpPr>
          <p:nvPr>
            <p:ph idx="1"/>
          </p:nvPr>
        </p:nvSpPr>
        <p:spPr>
          <a:xfrm>
            <a:off x="2927350" y="1600200"/>
            <a:ext cx="7489825" cy="4983480"/>
          </a:xfrm>
        </p:spPr>
        <p:txBody>
          <a:bodyPr/>
          <a:lstStyle/>
          <a:p>
            <a:pPr eaLnBrk="1" hangingPunct="1"/>
            <a:r>
              <a:rPr lang="en-US" altLang="zh-TW" sz="3600" dirty="0" smtClean="0">
                <a:solidFill>
                  <a:schemeClr val="tx1"/>
                </a:solidFill>
                <a:latin typeface="華康魏碑體" panose="03000709000000000000" pitchFamily="65" charset="-120"/>
                <a:ea typeface="華康魏碑體" panose="03000709000000000000" pitchFamily="65" charset="-120"/>
              </a:rPr>
              <a:t>105</a:t>
            </a:r>
            <a:r>
              <a:rPr lang="zh-TW" altLang="zh-TW" sz="3600" dirty="0" smtClean="0">
                <a:solidFill>
                  <a:schemeClr val="tx1"/>
                </a:solidFill>
                <a:latin typeface="華康魏碑體" panose="03000709000000000000" pitchFamily="65" charset="-120"/>
                <a:ea typeface="華康魏碑體" panose="03000709000000000000" pitchFamily="65" charset="-120"/>
              </a:rPr>
              <a:t>年</a:t>
            </a:r>
            <a:r>
              <a:rPr lang="en-US" altLang="zh-TW" sz="3600" dirty="0" smtClean="0">
                <a:solidFill>
                  <a:schemeClr val="tx1"/>
                </a:solidFill>
                <a:latin typeface="華康魏碑體" panose="03000709000000000000" pitchFamily="65" charset="-120"/>
                <a:ea typeface="華康魏碑體" panose="03000709000000000000" pitchFamily="65" charset="-120"/>
              </a:rPr>
              <a:t>4</a:t>
            </a:r>
            <a:r>
              <a:rPr lang="zh-TW" altLang="zh-TW" sz="3600" dirty="0" smtClean="0">
                <a:solidFill>
                  <a:schemeClr val="tx1"/>
                </a:solidFill>
                <a:latin typeface="華康魏碑體" panose="03000709000000000000" pitchFamily="65" charset="-120"/>
                <a:ea typeface="華康魏碑體" panose="03000709000000000000" pitchFamily="65" charset="-120"/>
              </a:rPr>
              <a:t>月</a:t>
            </a:r>
            <a:r>
              <a:rPr lang="zh-TW" altLang="en-US" sz="3600" dirty="0" smtClean="0">
                <a:solidFill>
                  <a:schemeClr val="tx1"/>
                </a:solidFill>
                <a:latin typeface="華康魏碑體" panose="03000709000000000000" pitchFamily="65" charset="-120"/>
                <a:ea typeface="華康魏碑體" panose="03000709000000000000" pitchFamily="65" charset="-120"/>
              </a:rPr>
              <a:t>進行</a:t>
            </a:r>
            <a:r>
              <a:rPr lang="zh-TW" altLang="zh-TW" sz="3600" dirty="0" smtClean="0">
                <a:solidFill>
                  <a:schemeClr val="tx1"/>
                </a:solidFill>
                <a:latin typeface="華康魏碑體" panose="03000709000000000000" pitchFamily="65" charset="-120"/>
                <a:ea typeface="華康魏碑體" panose="03000709000000000000" pitchFamily="65" charset="-120"/>
              </a:rPr>
              <a:t>測驗</a:t>
            </a:r>
            <a:endParaRPr lang="en-US" altLang="zh-TW" sz="3600" dirty="0" smtClean="0">
              <a:solidFill>
                <a:schemeClr val="tx1"/>
              </a:solidFill>
              <a:latin typeface="華康魏碑體" panose="03000709000000000000" pitchFamily="65" charset="-120"/>
              <a:ea typeface="華康魏碑體" panose="03000709000000000000" pitchFamily="65" charset="-120"/>
            </a:endParaRPr>
          </a:p>
          <a:p>
            <a:pPr eaLnBrk="1" hangingPunct="1"/>
            <a:r>
              <a:rPr lang="zh-TW" altLang="en-US" sz="3600" dirty="0" smtClean="0">
                <a:solidFill>
                  <a:schemeClr val="tx1"/>
                </a:solidFill>
                <a:latin typeface="華康魏碑體" panose="03000709000000000000" pitchFamily="65" charset="-120"/>
                <a:ea typeface="華康魏碑體" panose="03000709000000000000" pitchFamily="65" charset="-120"/>
              </a:rPr>
              <a:t>各校依群科屬性，考量國中生學習基礎，規劃簡易操作測驗，或者依招生需求，以書面審查、口試等方式進行篩選。</a:t>
            </a:r>
            <a:endParaRPr lang="en-US" altLang="zh-TW" sz="3600" dirty="0" smtClean="0">
              <a:solidFill>
                <a:schemeClr val="tx1"/>
              </a:solidFill>
              <a:latin typeface="華康魏碑體" panose="03000709000000000000" pitchFamily="65" charset="-120"/>
              <a:ea typeface="華康魏碑體" panose="03000709000000000000" pitchFamily="65" charset="-120"/>
            </a:endParaRPr>
          </a:p>
          <a:p>
            <a:pPr eaLnBrk="1" hangingPunct="1"/>
            <a:r>
              <a:rPr lang="zh-TW" altLang="en-US" sz="3600" dirty="0">
                <a:solidFill>
                  <a:schemeClr val="tx1"/>
                </a:solidFill>
                <a:latin typeface="華康魏碑體" panose="03000709000000000000" pitchFamily="65" charset="-120"/>
                <a:ea typeface="華康魏碑體" panose="03000709000000000000" pitchFamily="65" charset="-120"/>
              </a:rPr>
              <a:t>全國招生共</a:t>
            </a:r>
            <a:r>
              <a:rPr lang="en-US" altLang="zh-TW" sz="3600" dirty="0">
                <a:solidFill>
                  <a:schemeClr val="tx1"/>
                </a:solidFill>
                <a:latin typeface="華康魏碑體" panose="03000709000000000000" pitchFamily="65" charset="-120"/>
                <a:ea typeface="華康魏碑體" panose="03000709000000000000" pitchFamily="65" charset="-120"/>
              </a:rPr>
              <a:t>8</a:t>
            </a:r>
            <a:r>
              <a:rPr lang="zh-TW" altLang="en-US" sz="3600" dirty="0">
                <a:solidFill>
                  <a:schemeClr val="tx1"/>
                </a:solidFill>
                <a:latin typeface="華康魏碑體" panose="03000709000000000000" pitchFamily="65" charset="-120"/>
                <a:ea typeface="華康魏碑體" panose="03000709000000000000" pitchFamily="65" charset="-120"/>
              </a:rPr>
              <a:t>區、</a:t>
            </a:r>
            <a:r>
              <a:rPr lang="en-US" altLang="zh-TW" sz="3600" dirty="0">
                <a:solidFill>
                  <a:schemeClr val="tx1"/>
                </a:solidFill>
                <a:latin typeface="華康魏碑體" panose="03000709000000000000" pitchFamily="65" charset="-120"/>
                <a:ea typeface="華康魏碑體" panose="03000709000000000000" pitchFamily="65" charset="-120"/>
              </a:rPr>
              <a:t>55</a:t>
            </a:r>
            <a:r>
              <a:rPr lang="zh-TW" altLang="en-US" sz="3600" dirty="0">
                <a:solidFill>
                  <a:schemeClr val="tx1"/>
                </a:solidFill>
                <a:latin typeface="華康魏碑體" panose="03000709000000000000" pitchFamily="65" charset="-120"/>
                <a:ea typeface="華康魏碑體" panose="03000709000000000000" pitchFamily="65" charset="-120"/>
              </a:rPr>
              <a:t>校、</a:t>
            </a:r>
            <a:r>
              <a:rPr lang="en-US" altLang="zh-TW" sz="3600" dirty="0">
                <a:solidFill>
                  <a:schemeClr val="tx1"/>
                </a:solidFill>
                <a:latin typeface="華康魏碑體" panose="03000709000000000000" pitchFamily="65" charset="-120"/>
                <a:ea typeface="華康魏碑體" panose="03000709000000000000" pitchFamily="65" charset="-120"/>
              </a:rPr>
              <a:t>175</a:t>
            </a:r>
            <a:r>
              <a:rPr lang="zh-TW" altLang="en-US" sz="3600" dirty="0">
                <a:solidFill>
                  <a:schemeClr val="tx1"/>
                </a:solidFill>
                <a:latin typeface="華康魏碑體" panose="03000709000000000000" pitchFamily="65" charset="-120"/>
                <a:ea typeface="華康魏碑體" panose="03000709000000000000" pitchFamily="65" charset="-120"/>
              </a:rPr>
              <a:t>班別</a:t>
            </a:r>
          </a:p>
          <a:p>
            <a:pPr eaLnBrk="1" hangingPunct="1"/>
            <a:r>
              <a:rPr lang="zh-TW" altLang="en-US" sz="3600" dirty="0">
                <a:solidFill>
                  <a:schemeClr val="tx1"/>
                </a:solidFill>
                <a:latin typeface="華康魏碑體" panose="03000709000000000000" pitchFamily="65" charset="-120"/>
                <a:ea typeface="華康魏碑體" panose="03000709000000000000" pitchFamily="65" charset="-120"/>
              </a:rPr>
              <a:t>招生名額總計</a:t>
            </a:r>
            <a:r>
              <a:rPr lang="en-US" altLang="zh-TW" sz="3600" dirty="0">
                <a:solidFill>
                  <a:schemeClr val="tx1"/>
                </a:solidFill>
                <a:latin typeface="華康魏碑體" panose="03000709000000000000" pitchFamily="65" charset="-120"/>
                <a:ea typeface="華康魏碑體" panose="03000709000000000000" pitchFamily="65" charset="-120"/>
              </a:rPr>
              <a:t>6,766</a:t>
            </a:r>
            <a:r>
              <a:rPr lang="zh-TW" altLang="en-US" sz="3600" dirty="0">
                <a:solidFill>
                  <a:schemeClr val="tx1"/>
                </a:solidFill>
                <a:latin typeface="華康魏碑體" panose="03000709000000000000" pitchFamily="65" charset="-120"/>
                <a:ea typeface="華康魏碑體" panose="03000709000000000000" pitchFamily="65" charset="-120"/>
              </a:rPr>
              <a:t>名</a:t>
            </a:r>
            <a:r>
              <a:rPr lang="en-US" altLang="zh-TW" sz="3600" dirty="0">
                <a:solidFill>
                  <a:schemeClr val="tx1"/>
                </a:solidFill>
                <a:latin typeface="華康魏碑體" panose="03000709000000000000" pitchFamily="65" charset="-120"/>
                <a:ea typeface="華康魏碑體" panose="03000709000000000000" pitchFamily="65" charset="-120"/>
              </a:rPr>
              <a:t>(</a:t>
            </a:r>
            <a:r>
              <a:rPr lang="zh-TW" altLang="en-US" sz="3600" dirty="0">
                <a:solidFill>
                  <a:schemeClr val="tx1"/>
                </a:solidFill>
                <a:latin typeface="華康魏碑體" panose="03000709000000000000" pitchFamily="65" charset="-120"/>
                <a:ea typeface="華康魏碑體" panose="03000709000000000000" pitchFamily="65" charset="-120"/>
              </a:rPr>
              <a:t>不含特殊生外加名額</a:t>
            </a:r>
            <a:r>
              <a:rPr lang="en-US" altLang="zh-TW" sz="3600" dirty="0">
                <a:solidFill>
                  <a:schemeClr val="tx1"/>
                </a:solidFill>
                <a:latin typeface="華康魏碑體" panose="03000709000000000000" pitchFamily="65" charset="-120"/>
                <a:ea typeface="華康魏碑體" panose="03000709000000000000" pitchFamily="65" charset="-120"/>
              </a:rPr>
              <a:t>)</a:t>
            </a:r>
          </a:p>
          <a:p>
            <a:pPr eaLnBrk="1" hangingPunct="1"/>
            <a:endParaRPr lang="zh-TW" altLang="en-US" sz="3600" dirty="0" smtClean="0">
              <a:solidFill>
                <a:schemeClr val="tx1"/>
              </a:solidFill>
              <a:latin typeface="華康魏碑體" panose="03000709000000000000" pitchFamily="65" charset="-120"/>
              <a:ea typeface="華康魏碑體" panose="03000709000000000000" pitchFamily="65" charset="-120"/>
            </a:endParaRPr>
          </a:p>
        </p:txBody>
      </p:sp>
      <p:sp>
        <p:nvSpPr>
          <p:cNvPr id="4" name="投影片編號版面配置區 3"/>
          <p:cNvSpPr>
            <a:spLocks noGrp="1"/>
          </p:cNvSpPr>
          <p:nvPr>
            <p:ph type="sldNum" sz="quarter" idx="12"/>
          </p:nvPr>
        </p:nvSpPr>
        <p:spPr/>
        <p:txBody>
          <a:bodyPr/>
          <a:lstStyle/>
          <a:p>
            <a:pPr>
              <a:defRPr/>
            </a:pPr>
            <a:r>
              <a:rPr lang="en-US" altLang="zh-TW" sz="2000" dirty="0" smtClean="0"/>
              <a:t>92</a:t>
            </a:r>
            <a:endParaRPr lang="zh-TW" altLang="en-US" sz="2000" dirty="0"/>
          </a:p>
        </p:txBody>
      </p:sp>
      <p:sp>
        <p:nvSpPr>
          <p:cNvPr id="6" name="標題 1"/>
          <p:cNvSpPr txBox="1">
            <a:spLocks/>
          </p:cNvSpPr>
          <p:nvPr/>
        </p:nvSpPr>
        <p:spPr bwMode="auto">
          <a:xfrm>
            <a:off x="2592925" y="624110"/>
            <a:ext cx="8911687" cy="128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zh-TW" altLang="en-US" sz="4000" dirty="0" smtClean="0">
                <a:solidFill>
                  <a:srgbClr val="C00000"/>
                </a:solidFill>
                <a:latin typeface="華康華綜體W5" panose="020B0509000000000000" pitchFamily="49" charset="-120"/>
                <a:ea typeface="華康華綜體W5" panose="020B0509000000000000" pitchFamily="49" charset="-120"/>
              </a:rPr>
              <a:t>特色招生甄選入學</a:t>
            </a:r>
            <a:r>
              <a:rPr kumimoji="0" lang="en-US" altLang="zh-TW" sz="4000" dirty="0" smtClean="0">
                <a:solidFill>
                  <a:srgbClr val="C00000"/>
                </a:solidFill>
                <a:latin typeface="華康華綜體W5" panose="020B0509000000000000" pitchFamily="49" charset="-120"/>
                <a:ea typeface="華康華綜體W5" panose="020B0509000000000000" pitchFamily="49" charset="-120"/>
              </a:rPr>
              <a:t>---</a:t>
            </a:r>
            <a:r>
              <a:rPr kumimoji="0" lang="zh-TW" altLang="en-US" sz="4000" dirty="0" smtClean="0">
                <a:solidFill>
                  <a:srgbClr val="C00000"/>
                </a:solidFill>
                <a:latin typeface="華康華綜體W5" panose="020B0509000000000000" pitchFamily="49" charset="-120"/>
                <a:ea typeface="華康華綜體W5" panose="020B0509000000000000" pitchFamily="49" charset="-120"/>
              </a:rPr>
              <a:t>專業群科</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70000" lnSpcReduction="20000"/>
          </a:bodyPr>
          <a:lstStyle/>
          <a:p>
            <a:pPr marL="0" indent="0">
              <a:buNone/>
            </a:pPr>
            <a:r>
              <a:rPr lang="zh-TW" altLang="en-US" sz="2800" dirty="0"/>
              <a:t>  </a:t>
            </a:r>
            <a:r>
              <a:rPr lang="zh-TW" altLang="en-US" sz="4300" dirty="0">
                <a:solidFill>
                  <a:srgbClr val="C00000"/>
                </a:solidFill>
                <a:latin typeface="華康華綜體W5" panose="020B0509000000000000" pitchFamily="49" charset="-120"/>
                <a:ea typeface="華康華綜體W5" panose="020B0509000000000000" pitchFamily="49" charset="-120"/>
              </a:rPr>
              <a:t>重要招生日程</a:t>
            </a:r>
            <a:endParaRPr lang="en-US" altLang="zh-TW" sz="4300" dirty="0">
              <a:solidFill>
                <a:srgbClr val="C00000"/>
              </a:solidFill>
              <a:latin typeface="華康華綜體W5" panose="020B0509000000000000" pitchFamily="49" charset="-120"/>
              <a:ea typeface="華康華綜體W5" panose="020B0509000000000000" pitchFamily="49" charset="-120"/>
            </a:endParaRPr>
          </a:p>
          <a:p>
            <a:r>
              <a:rPr lang="zh-TW" altLang="en-US" sz="3900" dirty="0">
                <a:solidFill>
                  <a:schemeClr val="tx1"/>
                </a:solidFill>
                <a:latin typeface="華康魏碑體" panose="03000709000000000000" pitchFamily="65" charset="-120"/>
                <a:ea typeface="華康魏碑體" panose="03000709000000000000" pitchFamily="65" charset="-120"/>
              </a:rPr>
              <a:t>報名日期：</a:t>
            </a:r>
            <a:r>
              <a:rPr lang="en-US" altLang="zh-TW" sz="3900" dirty="0">
                <a:solidFill>
                  <a:schemeClr val="tx1"/>
                </a:solidFill>
                <a:latin typeface="華康魏碑體" panose="03000709000000000000" pitchFamily="65" charset="-120"/>
                <a:ea typeface="華康魏碑體" panose="03000709000000000000" pitchFamily="65" charset="-120"/>
              </a:rPr>
              <a:t>105</a:t>
            </a:r>
            <a:r>
              <a:rPr lang="zh-TW" altLang="en-US" sz="3900" dirty="0">
                <a:solidFill>
                  <a:schemeClr val="tx1"/>
                </a:solidFill>
                <a:latin typeface="華康魏碑體" panose="03000709000000000000" pitchFamily="65" charset="-120"/>
                <a:ea typeface="華康魏碑體" panose="03000709000000000000" pitchFamily="65" charset="-120"/>
              </a:rPr>
              <a:t>年</a:t>
            </a:r>
            <a:r>
              <a:rPr lang="en-US" altLang="zh-TW" sz="3900" dirty="0">
                <a:solidFill>
                  <a:schemeClr val="tx1"/>
                </a:solidFill>
                <a:latin typeface="華康魏碑體" panose="03000709000000000000" pitchFamily="65" charset="-120"/>
                <a:ea typeface="華康魏碑體" panose="03000709000000000000" pitchFamily="65" charset="-120"/>
              </a:rPr>
              <a:t>3</a:t>
            </a:r>
            <a:r>
              <a:rPr lang="zh-TW" altLang="en-US" sz="3900" dirty="0">
                <a:solidFill>
                  <a:schemeClr val="tx1"/>
                </a:solidFill>
                <a:latin typeface="華康魏碑體" panose="03000709000000000000" pitchFamily="65" charset="-120"/>
                <a:ea typeface="華康魏碑體" panose="03000709000000000000" pitchFamily="65" charset="-120"/>
              </a:rPr>
              <a:t>月</a:t>
            </a:r>
            <a:r>
              <a:rPr lang="en-US" altLang="zh-TW" sz="3900" dirty="0">
                <a:solidFill>
                  <a:schemeClr val="tx1"/>
                </a:solidFill>
                <a:latin typeface="華康魏碑體" panose="03000709000000000000" pitchFamily="65" charset="-120"/>
                <a:ea typeface="華康魏碑體" panose="03000709000000000000" pitchFamily="65" charset="-120"/>
              </a:rPr>
              <a:t>21-25</a:t>
            </a:r>
            <a:r>
              <a:rPr lang="zh-TW" altLang="en-US" sz="3900" dirty="0">
                <a:solidFill>
                  <a:schemeClr val="tx1"/>
                </a:solidFill>
                <a:latin typeface="華康魏碑體" panose="03000709000000000000" pitchFamily="65" charset="-120"/>
                <a:ea typeface="華康魏碑體" panose="03000709000000000000" pitchFamily="65" charset="-120"/>
              </a:rPr>
              <a:t>日</a:t>
            </a:r>
            <a:endParaRPr lang="en-US" altLang="zh-TW" sz="3900" dirty="0">
              <a:solidFill>
                <a:schemeClr val="tx1"/>
              </a:solidFill>
              <a:latin typeface="華康魏碑體" panose="03000709000000000000" pitchFamily="65" charset="-120"/>
              <a:ea typeface="華康魏碑體" panose="03000709000000000000" pitchFamily="65" charset="-120"/>
            </a:endParaRPr>
          </a:p>
          <a:p>
            <a:r>
              <a:rPr lang="zh-TW" altLang="en-US" sz="3900" dirty="0">
                <a:solidFill>
                  <a:schemeClr val="tx1"/>
                </a:solidFill>
                <a:latin typeface="華康魏碑體" panose="03000709000000000000" pitchFamily="65" charset="-120"/>
                <a:ea typeface="華康魏碑體" panose="03000709000000000000" pitchFamily="65" charset="-120"/>
              </a:rPr>
              <a:t>測驗日期：</a:t>
            </a:r>
            <a:r>
              <a:rPr lang="en-US" altLang="zh-TW" sz="3900" dirty="0">
                <a:solidFill>
                  <a:schemeClr val="tx1"/>
                </a:solidFill>
                <a:latin typeface="華康魏碑體" panose="03000709000000000000" pitchFamily="65" charset="-120"/>
                <a:ea typeface="華康魏碑體" panose="03000709000000000000" pitchFamily="65" charset="-120"/>
              </a:rPr>
              <a:t>105</a:t>
            </a:r>
            <a:r>
              <a:rPr lang="zh-TW" altLang="en-US" sz="3900" dirty="0">
                <a:solidFill>
                  <a:schemeClr val="tx1"/>
                </a:solidFill>
                <a:latin typeface="華康魏碑體" panose="03000709000000000000" pitchFamily="65" charset="-120"/>
                <a:ea typeface="華康魏碑體" panose="03000709000000000000" pitchFamily="65" charset="-120"/>
              </a:rPr>
              <a:t>年</a:t>
            </a:r>
            <a:r>
              <a:rPr lang="en-US" altLang="zh-TW" sz="3900" dirty="0">
                <a:solidFill>
                  <a:schemeClr val="tx1"/>
                </a:solidFill>
                <a:latin typeface="華康魏碑體" panose="03000709000000000000" pitchFamily="65" charset="-120"/>
                <a:ea typeface="華康魏碑體" panose="03000709000000000000" pitchFamily="65" charset="-120"/>
              </a:rPr>
              <a:t>4</a:t>
            </a:r>
            <a:r>
              <a:rPr lang="zh-TW" altLang="en-US" sz="3900" dirty="0">
                <a:solidFill>
                  <a:schemeClr val="tx1"/>
                </a:solidFill>
                <a:latin typeface="華康魏碑體" panose="03000709000000000000" pitchFamily="65" charset="-120"/>
                <a:ea typeface="華康魏碑體" panose="03000709000000000000" pitchFamily="65" charset="-120"/>
              </a:rPr>
              <a:t>月</a:t>
            </a:r>
            <a:r>
              <a:rPr lang="en-US" altLang="zh-TW" sz="3900" dirty="0">
                <a:solidFill>
                  <a:schemeClr val="tx1"/>
                </a:solidFill>
                <a:latin typeface="華康魏碑體" panose="03000709000000000000" pitchFamily="65" charset="-120"/>
                <a:ea typeface="華康魏碑體" panose="03000709000000000000" pitchFamily="65" charset="-120"/>
              </a:rPr>
              <a:t>23-24</a:t>
            </a:r>
            <a:r>
              <a:rPr lang="zh-TW" altLang="en-US" sz="3900" dirty="0">
                <a:solidFill>
                  <a:schemeClr val="tx1"/>
                </a:solidFill>
                <a:latin typeface="華康魏碑體" panose="03000709000000000000" pitchFamily="65" charset="-120"/>
                <a:ea typeface="華康魏碑體" panose="03000709000000000000" pitchFamily="65" charset="-120"/>
              </a:rPr>
              <a:t>日</a:t>
            </a:r>
            <a:endParaRPr lang="en-US" altLang="zh-TW" sz="3900" dirty="0">
              <a:solidFill>
                <a:schemeClr val="tx1"/>
              </a:solidFill>
              <a:latin typeface="華康魏碑體" panose="03000709000000000000" pitchFamily="65" charset="-120"/>
              <a:ea typeface="華康魏碑體" panose="03000709000000000000" pitchFamily="65" charset="-120"/>
            </a:endParaRPr>
          </a:p>
          <a:p>
            <a:r>
              <a:rPr lang="zh-TW" altLang="en-US" sz="3900" dirty="0">
                <a:solidFill>
                  <a:schemeClr val="tx1"/>
                </a:solidFill>
                <a:latin typeface="華康魏碑體" panose="03000709000000000000" pitchFamily="65" charset="-120"/>
                <a:ea typeface="華康魏碑體" panose="03000709000000000000" pitchFamily="65" charset="-120"/>
              </a:rPr>
              <a:t>成績公告：</a:t>
            </a:r>
            <a:r>
              <a:rPr lang="en-US" altLang="zh-TW" sz="3900" dirty="0">
                <a:solidFill>
                  <a:schemeClr val="tx1"/>
                </a:solidFill>
                <a:latin typeface="華康魏碑體" panose="03000709000000000000" pitchFamily="65" charset="-120"/>
                <a:ea typeface="華康魏碑體" panose="03000709000000000000" pitchFamily="65" charset="-120"/>
              </a:rPr>
              <a:t>105</a:t>
            </a:r>
            <a:r>
              <a:rPr lang="zh-TW" altLang="en-US" sz="3900" dirty="0">
                <a:solidFill>
                  <a:schemeClr val="tx1"/>
                </a:solidFill>
                <a:latin typeface="華康魏碑體" panose="03000709000000000000" pitchFamily="65" charset="-120"/>
                <a:ea typeface="華康魏碑體" panose="03000709000000000000" pitchFamily="65" charset="-120"/>
              </a:rPr>
              <a:t>年</a:t>
            </a:r>
            <a:r>
              <a:rPr lang="en-US" altLang="zh-TW" sz="3900" dirty="0">
                <a:solidFill>
                  <a:schemeClr val="tx1"/>
                </a:solidFill>
                <a:latin typeface="華康魏碑體" panose="03000709000000000000" pitchFamily="65" charset="-120"/>
                <a:ea typeface="華康魏碑體" panose="03000709000000000000" pitchFamily="65" charset="-120"/>
              </a:rPr>
              <a:t>5</a:t>
            </a:r>
            <a:r>
              <a:rPr lang="zh-TW" altLang="en-US" sz="3900" dirty="0">
                <a:solidFill>
                  <a:schemeClr val="tx1"/>
                </a:solidFill>
                <a:latin typeface="華康魏碑體" panose="03000709000000000000" pitchFamily="65" charset="-120"/>
                <a:ea typeface="華康魏碑體" panose="03000709000000000000" pitchFamily="65" charset="-120"/>
              </a:rPr>
              <a:t>月</a:t>
            </a:r>
            <a:r>
              <a:rPr lang="en-US" altLang="zh-TW" sz="3900" dirty="0">
                <a:solidFill>
                  <a:schemeClr val="tx1"/>
                </a:solidFill>
                <a:latin typeface="華康魏碑體" panose="03000709000000000000" pitchFamily="65" charset="-120"/>
                <a:ea typeface="華康魏碑體" panose="03000709000000000000" pitchFamily="65" charset="-120"/>
              </a:rPr>
              <a:t>16</a:t>
            </a:r>
            <a:r>
              <a:rPr lang="zh-TW" altLang="en-US" sz="3900" dirty="0">
                <a:solidFill>
                  <a:schemeClr val="tx1"/>
                </a:solidFill>
                <a:latin typeface="華康魏碑體" panose="03000709000000000000" pitchFamily="65" charset="-120"/>
                <a:ea typeface="華康魏碑體" panose="03000709000000000000" pitchFamily="65" charset="-120"/>
              </a:rPr>
              <a:t>日</a:t>
            </a:r>
            <a:endParaRPr lang="en-US" altLang="zh-TW" sz="3900" dirty="0">
              <a:solidFill>
                <a:schemeClr val="tx1"/>
              </a:solidFill>
              <a:latin typeface="華康魏碑體" panose="03000709000000000000" pitchFamily="65" charset="-120"/>
              <a:ea typeface="華康魏碑體" panose="03000709000000000000" pitchFamily="65" charset="-120"/>
            </a:endParaRPr>
          </a:p>
          <a:p>
            <a:r>
              <a:rPr lang="zh-TW" altLang="en-US" sz="3900" dirty="0">
                <a:solidFill>
                  <a:schemeClr val="tx1"/>
                </a:solidFill>
                <a:latin typeface="華康魏碑體" panose="03000709000000000000" pitchFamily="65" charset="-120"/>
                <a:ea typeface="華康魏碑體" panose="03000709000000000000" pitchFamily="65" charset="-120"/>
              </a:rPr>
              <a:t>放榜：</a:t>
            </a:r>
            <a:r>
              <a:rPr lang="en-US" altLang="zh-TW" sz="3900" dirty="0">
                <a:solidFill>
                  <a:schemeClr val="tx1"/>
                </a:solidFill>
                <a:latin typeface="華康魏碑體" panose="03000709000000000000" pitchFamily="65" charset="-120"/>
                <a:ea typeface="華康魏碑體" panose="03000709000000000000" pitchFamily="65" charset="-120"/>
              </a:rPr>
              <a:t>105</a:t>
            </a:r>
            <a:r>
              <a:rPr lang="zh-TW" altLang="en-US" sz="3900" dirty="0">
                <a:solidFill>
                  <a:schemeClr val="tx1"/>
                </a:solidFill>
                <a:latin typeface="華康魏碑體" panose="03000709000000000000" pitchFamily="65" charset="-120"/>
                <a:ea typeface="華康魏碑體" panose="03000709000000000000" pitchFamily="65" charset="-120"/>
              </a:rPr>
              <a:t>年</a:t>
            </a:r>
            <a:r>
              <a:rPr lang="en-US" altLang="zh-TW" sz="3900" dirty="0">
                <a:solidFill>
                  <a:schemeClr val="tx1"/>
                </a:solidFill>
                <a:latin typeface="華康魏碑體" panose="03000709000000000000" pitchFamily="65" charset="-120"/>
                <a:ea typeface="華康魏碑體" panose="03000709000000000000" pitchFamily="65" charset="-120"/>
              </a:rPr>
              <a:t>6</a:t>
            </a:r>
            <a:r>
              <a:rPr lang="zh-TW" altLang="en-US" sz="3900" dirty="0">
                <a:solidFill>
                  <a:schemeClr val="tx1"/>
                </a:solidFill>
                <a:latin typeface="華康魏碑體" panose="03000709000000000000" pitchFamily="65" charset="-120"/>
                <a:ea typeface="華康魏碑體" panose="03000709000000000000" pitchFamily="65" charset="-120"/>
              </a:rPr>
              <a:t>月</a:t>
            </a:r>
            <a:r>
              <a:rPr lang="en-US" altLang="zh-TW" sz="3900" dirty="0">
                <a:solidFill>
                  <a:schemeClr val="tx1"/>
                </a:solidFill>
                <a:latin typeface="華康魏碑體" panose="03000709000000000000" pitchFamily="65" charset="-120"/>
                <a:ea typeface="華康魏碑體" panose="03000709000000000000" pitchFamily="65" charset="-120"/>
              </a:rPr>
              <a:t>8</a:t>
            </a:r>
            <a:r>
              <a:rPr lang="zh-TW" altLang="en-US" sz="3900" dirty="0">
                <a:solidFill>
                  <a:schemeClr val="tx1"/>
                </a:solidFill>
                <a:latin typeface="華康魏碑體" panose="03000709000000000000" pitchFamily="65" charset="-120"/>
                <a:ea typeface="華康魏碑體" panose="03000709000000000000" pitchFamily="65" charset="-120"/>
              </a:rPr>
              <a:t>日</a:t>
            </a:r>
            <a:endParaRPr lang="en-US" altLang="zh-TW" sz="3900" dirty="0">
              <a:solidFill>
                <a:schemeClr val="tx1"/>
              </a:solidFill>
              <a:latin typeface="華康魏碑體" panose="03000709000000000000" pitchFamily="65" charset="-120"/>
              <a:ea typeface="華康魏碑體" panose="03000709000000000000" pitchFamily="65" charset="-120"/>
            </a:endParaRPr>
          </a:p>
          <a:p>
            <a:r>
              <a:rPr lang="zh-TW" altLang="en-US" sz="3900" dirty="0">
                <a:solidFill>
                  <a:schemeClr val="tx1"/>
                </a:solidFill>
                <a:latin typeface="華康魏碑體" panose="03000709000000000000" pitchFamily="65" charset="-120"/>
                <a:ea typeface="華康魏碑體" panose="03000709000000000000" pitchFamily="65" charset="-120"/>
              </a:rPr>
              <a:t>報到：</a:t>
            </a:r>
            <a:r>
              <a:rPr lang="en-US" altLang="zh-TW" sz="3900" dirty="0">
                <a:solidFill>
                  <a:schemeClr val="tx1"/>
                </a:solidFill>
                <a:latin typeface="華康魏碑體" panose="03000709000000000000" pitchFamily="65" charset="-120"/>
                <a:ea typeface="華康魏碑體" panose="03000709000000000000" pitchFamily="65" charset="-120"/>
              </a:rPr>
              <a:t>105</a:t>
            </a:r>
            <a:r>
              <a:rPr lang="zh-TW" altLang="en-US" sz="3900" dirty="0">
                <a:solidFill>
                  <a:schemeClr val="tx1"/>
                </a:solidFill>
                <a:latin typeface="華康魏碑體" panose="03000709000000000000" pitchFamily="65" charset="-120"/>
                <a:ea typeface="華康魏碑體" panose="03000709000000000000" pitchFamily="65" charset="-120"/>
              </a:rPr>
              <a:t>年</a:t>
            </a:r>
            <a:r>
              <a:rPr lang="en-US" altLang="zh-TW" sz="3900" dirty="0">
                <a:solidFill>
                  <a:schemeClr val="tx1"/>
                </a:solidFill>
                <a:latin typeface="華康魏碑體" panose="03000709000000000000" pitchFamily="65" charset="-120"/>
                <a:ea typeface="華康魏碑體" panose="03000709000000000000" pitchFamily="65" charset="-120"/>
              </a:rPr>
              <a:t>6</a:t>
            </a:r>
            <a:r>
              <a:rPr lang="zh-TW" altLang="en-US" sz="3900" dirty="0">
                <a:solidFill>
                  <a:schemeClr val="tx1"/>
                </a:solidFill>
                <a:latin typeface="華康魏碑體" panose="03000709000000000000" pitchFamily="65" charset="-120"/>
                <a:ea typeface="華康魏碑體" panose="03000709000000000000" pitchFamily="65" charset="-120"/>
              </a:rPr>
              <a:t>月</a:t>
            </a:r>
            <a:r>
              <a:rPr lang="en-US" altLang="zh-TW" sz="3900" dirty="0">
                <a:solidFill>
                  <a:schemeClr val="tx1"/>
                </a:solidFill>
                <a:latin typeface="華康魏碑體" panose="03000709000000000000" pitchFamily="65" charset="-120"/>
                <a:ea typeface="華康魏碑體" panose="03000709000000000000" pitchFamily="65" charset="-120"/>
              </a:rPr>
              <a:t>13</a:t>
            </a:r>
            <a:r>
              <a:rPr lang="zh-TW" altLang="en-US" sz="3900" dirty="0">
                <a:solidFill>
                  <a:schemeClr val="tx1"/>
                </a:solidFill>
                <a:latin typeface="華康魏碑體" panose="03000709000000000000" pitchFamily="65" charset="-120"/>
                <a:ea typeface="華康魏碑體" panose="03000709000000000000" pitchFamily="65" charset="-120"/>
              </a:rPr>
              <a:t>日</a:t>
            </a:r>
            <a:endParaRPr lang="en-US" altLang="zh-TW" sz="3900" dirty="0">
              <a:solidFill>
                <a:schemeClr val="tx1"/>
              </a:solidFill>
              <a:latin typeface="華康魏碑體" panose="03000709000000000000" pitchFamily="65" charset="-120"/>
              <a:ea typeface="華康魏碑體" panose="03000709000000000000" pitchFamily="65" charset="-120"/>
            </a:endParaRPr>
          </a:p>
          <a:p>
            <a:r>
              <a:rPr lang="zh-TW" altLang="en-US" sz="3900" dirty="0">
                <a:solidFill>
                  <a:schemeClr val="tx1"/>
                </a:solidFill>
                <a:latin typeface="華康魏碑體" panose="03000709000000000000" pitchFamily="65" charset="-120"/>
                <a:ea typeface="華康魏碑體" panose="03000709000000000000" pitchFamily="65" charset="-120"/>
              </a:rPr>
              <a:t>報到後聲明放棄錄取資格、遞補截止日</a:t>
            </a:r>
            <a:r>
              <a:rPr lang="en-US" altLang="zh-TW" sz="3900" dirty="0">
                <a:solidFill>
                  <a:schemeClr val="tx1"/>
                </a:solidFill>
                <a:latin typeface="華康魏碑體" panose="03000709000000000000" pitchFamily="65" charset="-120"/>
                <a:ea typeface="華康魏碑體" panose="03000709000000000000" pitchFamily="65" charset="-120"/>
              </a:rPr>
              <a:t>6</a:t>
            </a:r>
            <a:r>
              <a:rPr lang="zh-TW" altLang="en-US" sz="3900" dirty="0">
                <a:solidFill>
                  <a:schemeClr val="tx1"/>
                </a:solidFill>
                <a:latin typeface="華康魏碑體" panose="03000709000000000000" pitchFamily="65" charset="-120"/>
                <a:ea typeface="華康魏碑體" panose="03000709000000000000" pitchFamily="65" charset="-120"/>
              </a:rPr>
              <a:t>月</a:t>
            </a:r>
            <a:r>
              <a:rPr lang="en-US" altLang="zh-TW" sz="3900" dirty="0">
                <a:solidFill>
                  <a:schemeClr val="tx1"/>
                </a:solidFill>
                <a:latin typeface="華康魏碑體" panose="03000709000000000000" pitchFamily="65" charset="-120"/>
                <a:ea typeface="華康魏碑體" panose="03000709000000000000" pitchFamily="65" charset="-120"/>
              </a:rPr>
              <a:t>14</a:t>
            </a:r>
            <a:r>
              <a:rPr lang="zh-TW" altLang="en-US" sz="3900" dirty="0">
                <a:solidFill>
                  <a:schemeClr val="tx1"/>
                </a:solidFill>
                <a:latin typeface="華康魏碑體" panose="03000709000000000000" pitchFamily="65" charset="-120"/>
                <a:ea typeface="華康魏碑體" panose="03000709000000000000" pitchFamily="65" charset="-120"/>
              </a:rPr>
              <a:t>日</a:t>
            </a:r>
            <a:endParaRPr lang="en-US" altLang="zh-TW" sz="3900" dirty="0">
              <a:solidFill>
                <a:schemeClr val="tx1"/>
              </a:solidFill>
              <a:latin typeface="華康魏碑體" panose="03000709000000000000" pitchFamily="65" charset="-120"/>
              <a:ea typeface="華康魏碑體" panose="03000709000000000000" pitchFamily="65" charset="-120"/>
            </a:endParaRPr>
          </a:p>
          <a:p>
            <a:r>
              <a:rPr lang="zh-TW" altLang="en-US" sz="3500" dirty="0">
                <a:solidFill>
                  <a:srgbClr val="FF0000"/>
                </a:solidFill>
                <a:latin typeface="華康魏碑體" panose="03000709000000000000" pitchFamily="65" charset="-120"/>
                <a:ea typeface="華康魏碑體" panose="03000709000000000000" pitchFamily="65" charset="-120"/>
              </a:rPr>
              <a:t>未在規定日程內放棄不得報名參加下一個入學管道 </a:t>
            </a:r>
            <a:endParaRPr lang="en-US" altLang="zh-TW" sz="3500" dirty="0">
              <a:solidFill>
                <a:srgbClr val="FF0000"/>
              </a:solidFill>
              <a:latin typeface="華康魏碑體" panose="03000709000000000000" pitchFamily="65" charset="-120"/>
              <a:ea typeface="華康魏碑體" panose="03000709000000000000" pitchFamily="65" charset="-120"/>
            </a:endParaRPr>
          </a:p>
        </p:txBody>
      </p:sp>
      <p:sp>
        <p:nvSpPr>
          <p:cNvPr id="4" name="標題 1"/>
          <p:cNvSpPr txBox="1">
            <a:spLocks/>
          </p:cNvSpPr>
          <p:nvPr/>
        </p:nvSpPr>
        <p:spPr bwMode="auto">
          <a:xfrm>
            <a:off x="2592925" y="624110"/>
            <a:ext cx="8911687" cy="128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zh-TW" altLang="en-US" sz="4000" dirty="0" smtClean="0">
                <a:solidFill>
                  <a:srgbClr val="C00000"/>
                </a:solidFill>
                <a:latin typeface="華康華綜體W5" panose="020B0509000000000000" pitchFamily="49" charset="-120"/>
                <a:ea typeface="華康華綜體W5" panose="020B0509000000000000" pitchFamily="49" charset="-120"/>
              </a:rPr>
              <a:t>特色招生甄選入學</a:t>
            </a:r>
            <a:r>
              <a:rPr kumimoji="0" lang="en-US" altLang="zh-TW" sz="4000" dirty="0" smtClean="0">
                <a:solidFill>
                  <a:srgbClr val="C00000"/>
                </a:solidFill>
                <a:latin typeface="華康華綜體W5" panose="020B0509000000000000" pitchFamily="49" charset="-120"/>
                <a:ea typeface="華康華綜體W5" panose="020B0509000000000000" pitchFamily="49" charset="-120"/>
              </a:rPr>
              <a:t>---</a:t>
            </a:r>
            <a:r>
              <a:rPr kumimoji="0" lang="zh-TW" altLang="en-US" sz="4000" dirty="0" smtClean="0">
                <a:solidFill>
                  <a:srgbClr val="C00000"/>
                </a:solidFill>
                <a:latin typeface="華康華綜體W5" panose="020B0509000000000000" pitchFamily="49" charset="-120"/>
                <a:ea typeface="華康華綜體W5" panose="020B0509000000000000" pitchFamily="49" charset="-120"/>
              </a:rPr>
              <a:t>專業群科</a:t>
            </a:r>
          </a:p>
        </p:txBody>
      </p:sp>
      <p:sp>
        <p:nvSpPr>
          <p:cNvPr id="5" name="投影片編號版面配置區 3"/>
          <p:cNvSpPr>
            <a:spLocks noGrp="1"/>
          </p:cNvSpPr>
          <p:nvPr>
            <p:ph type="sldNum" sz="quarter" idx="12"/>
          </p:nvPr>
        </p:nvSpPr>
        <p:spPr>
          <a:xfrm>
            <a:off x="531813" y="787400"/>
            <a:ext cx="779462" cy="365125"/>
          </a:xfrm>
        </p:spPr>
        <p:txBody>
          <a:bodyPr/>
          <a:lstStyle/>
          <a:p>
            <a:pPr>
              <a:defRPr/>
            </a:pPr>
            <a:r>
              <a:rPr lang="en-US" altLang="zh-TW" dirty="0" smtClean="0"/>
              <a:t>93</a:t>
            </a:r>
            <a:endParaRPr lang="zh-TW" altLang="en-US" dirty="0"/>
          </a:p>
        </p:txBody>
      </p:sp>
    </p:spTree>
    <p:extLst>
      <p:ext uri="{BB962C8B-B14F-4D97-AF65-F5344CB8AC3E}">
        <p14:creationId xmlns:p14="http://schemas.microsoft.com/office/powerpoint/2010/main" val="1289276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p:txBody>
          <a:bodyPr/>
          <a:lstStyle/>
          <a:p>
            <a:pPr eaLnBrk="1" hangingPunct="1"/>
            <a:r>
              <a:rPr lang="zh-TW" altLang="en-US" sz="4000" dirty="0" smtClean="0">
                <a:solidFill>
                  <a:srgbClr val="C00000"/>
                </a:solidFill>
                <a:latin typeface="華康華綜體W5" panose="020B0509000000000000" pitchFamily="49" charset="-120"/>
                <a:ea typeface="華康華綜體W5" panose="020B0509000000000000" pitchFamily="49" charset="-120"/>
              </a:rPr>
              <a:t>特色招生甄選入學</a:t>
            </a:r>
            <a:r>
              <a:rPr lang="en-US" altLang="zh-TW" sz="4000" dirty="0" smtClean="0">
                <a:solidFill>
                  <a:srgbClr val="C00000"/>
                </a:solidFill>
                <a:latin typeface="華康華綜體W5" panose="020B0509000000000000" pitchFamily="49" charset="-120"/>
                <a:ea typeface="華康華綜體W5" panose="020B0509000000000000" pitchFamily="49" charset="-120"/>
              </a:rPr>
              <a:t>-</a:t>
            </a:r>
            <a:r>
              <a:rPr lang="zh-TW" altLang="en-US" sz="4000" dirty="0" smtClean="0">
                <a:solidFill>
                  <a:srgbClr val="C00000"/>
                </a:solidFill>
                <a:latin typeface="華康華綜體W5" panose="020B0509000000000000" pitchFamily="49" charset="-120"/>
                <a:ea typeface="華康華綜體W5" panose="020B0509000000000000" pitchFamily="49" charset="-120"/>
              </a:rPr>
              <a:t>專業群科</a:t>
            </a:r>
          </a:p>
        </p:txBody>
      </p:sp>
      <p:sp>
        <p:nvSpPr>
          <p:cNvPr id="3" name="內容版面配置區 2"/>
          <p:cNvSpPr>
            <a:spLocks noGrp="1"/>
          </p:cNvSpPr>
          <p:nvPr>
            <p:ph idx="1"/>
          </p:nvPr>
        </p:nvSpPr>
        <p:spPr/>
        <p:txBody>
          <a:bodyPr/>
          <a:lstStyle/>
          <a:p>
            <a:endParaRPr lang="zh-TW" altLang="en-US"/>
          </a:p>
        </p:txBody>
      </p:sp>
      <p:graphicFrame>
        <p:nvGraphicFramePr>
          <p:cNvPr id="2" name="表格 1"/>
          <p:cNvGraphicFramePr>
            <a:graphicFrameLocks noGrp="1"/>
          </p:cNvGraphicFramePr>
          <p:nvPr/>
        </p:nvGraphicFramePr>
        <p:xfrm>
          <a:off x="2057400" y="1230313"/>
          <a:ext cx="8863012" cy="5240340"/>
        </p:xfrm>
        <a:graphic>
          <a:graphicData uri="http://schemas.openxmlformats.org/drawingml/2006/table">
            <a:tbl>
              <a:tblPr>
                <a:tableStyleId>{5C22544A-7EE6-4342-B048-85BDC9FD1C3A}</a:tableStyleId>
              </a:tblPr>
              <a:tblGrid>
                <a:gridCol w="1608278">
                  <a:extLst>
                    <a:ext uri="{9D8B030D-6E8A-4147-A177-3AD203B41FA5}">
                      <a16:colId xmlns:a16="http://schemas.microsoft.com/office/drawing/2014/main" xmlns="" val="20000"/>
                    </a:ext>
                  </a:extLst>
                </a:gridCol>
                <a:gridCol w="3614418">
                  <a:extLst>
                    <a:ext uri="{9D8B030D-6E8A-4147-A177-3AD203B41FA5}">
                      <a16:colId xmlns:a16="http://schemas.microsoft.com/office/drawing/2014/main" xmlns="" val="20001"/>
                    </a:ext>
                  </a:extLst>
                </a:gridCol>
                <a:gridCol w="1354128">
                  <a:extLst>
                    <a:ext uri="{9D8B030D-6E8A-4147-A177-3AD203B41FA5}">
                      <a16:colId xmlns:a16="http://schemas.microsoft.com/office/drawing/2014/main" xmlns="" val="20002"/>
                    </a:ext>
                  </a:extLst>
                </a:gridCol>
                <a:gridCol w="1429605">
                  <a:extLst>
                    <a:ext uri="{9D8B030D-6E8A-4147-A177-3AD203B41FA5}">
                      <a16:colId xmlns:a16="http://schemas.microsoft.com/office/drawing/2014/main" xmlns="" val="20003"/>
                    </a:ext>
                  </a:extLst>
                </a:gridCol>
                <a:gridCol w="856583">
                  <a:extLst>
                    <a:ext uri="{9D8B030D-6E8A-4147-A177-3AD203B41FA5}">
                      <a16:colId xmlns:a16="http://schemas.microsoft.com/office/drawing/2014/main" xmlns="" val="20004"/>
                    </a:ext>
                  </a:extLst>
                </a:gridCol>
              </a:tblGrid>
              <a:tr h="4553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kern="1200" cap="none" normalizeH="0" baseline="0" dirty="0">
                          <a:ln>
                            <a:noFill/>
                          </a:ln>
                          <a:solidFill>
                            <a:srgbClr val="FFFFFF"/>
                          </a:solidFill>
                          <a:effectLst/>
                          <a:latin typeface="Century Gothic" pitchFamily="34" charset="0"/>
                          <a:ea typeface="微軟正黑體" pitchFamily="34" charset="-120"/>
                          <a:cs typeface="+mn-cs"/>
                        </a:rPr>
                        <a:t>學校</a:t>
                      </a:r>
                    </a:p>
                  </a:txBody>
                  <a:tcPr marL="9188" marR="9188" marT="9188" marB="0" anchor="ctr">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kern="1200" cap="none" normalizeH="0" baseline="0" dirty="0">
                          <a:ln>
                            <a:noFill/>
                          </a:ln>
                          <a:solidFill>
                            <a:srgbClr val="FFFFFF"/>
                          </a:solidFill>
                          <a:effectLst/>
                          <a:latin typeface="Century Gothic" pitchFamily="34" charset="0"/>
                          <a:ea typeface="微軟正黑體" pitchFamily="34" charset="-120"/>
                          <a:cs typeface="+mn-cs"/>
                        </a:rPr>
                        <a:t>特色班別名稱</a:t>
                      </a:r>
                    </a:p>
                  </a:txBody>
                  <a:tcPr marL="9188" marR="9188" marT="9188" marB="0" anchor="ctr">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kern="1200" cap="none" normalizeH="0" baseline="0" dirty="0">
                          <a:ln>
                            <a:noFill/>
                          </a:ln>
                          <a:solidFill>
                            <a:srgbClr val="FFFFFF"/>
                          </a:solidFill>
                          <a:effectLst/>
                          <a:latin typeface="Century Gothic" pitchFamily="34" charset="0"/>
                          <a:ea typeface="微軟正黑體" pitchFamily="34" charset="-120"/>
                          <a:cs typeface="+mn-cs"/>
                        </a:rPr>
                        <a:t>班級數</a:t>
                      </a:r>
                    </a:p>
                  </a:txBody>
                  <a:tcPr marL="9188" marR="9188" marT="9188" marB="0" anchor="ctr">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kern="1200" cap="none" normalizeH="0" baseline="0" dirty="0">
                          <a:ln>
                            <a:noFill/>
                          </a:ln>
                          <a:solidFill>
                            <a:srgbClr val="FFFFFF"/>
                          </a:solidFill>
                          <a:effectLst/>
                          <a:latin typeface="Century Gothic" pitchFamily="34" charset="0"/>
                          <a:ea typeface="微軟正黑體" pitchFamily="34" charset="-120"/>
                          <a:cs typeface="+mn-cs"/>
                        </a:rPr>
                        <a:t>招生數</a:t>
                      </a:r>
                    </a:p>
                  </a:txBody>
                  <a:tcPr marL="9188" marR="9188" marT="9188" marB="0" anchor="ctr">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kern="1200" cap="none" normalizeH="0" baseline="0" dirty="0">
                          <a:ln>
                            <a:noFill/>
                          </a:ln>
                          <a:solidFill>
                            <a:srgbClr val="FFFFFF"/>
                          </a:solidFill>
                          <a:effectLst/>
                          <a:latin typeface="Century Gothic" pitchFamily="34" charset="0"/>
                          <a:ea typeface="微軟正黑體" pitchFamily="34" charset="-120"/>
                          <a:cs typeface="+mn-cs"/>
                        </a:rPr>
                        <a:t>總數</a:t>
                      </a:r>
                    </a:p>
                  </a:txBody>
                  <a:tcPr marL="9188" marR="9188" marT="9188" marB="0" anchor="ctr">
                    <a:solidFill>
                      <a:srgbClr val="E78712"/>
                    </a:solidFill>
                  </a:tcPr>
                </a:tc>
                <a:extLst>
                  <a:ext uri="{0D108BD9-81ED-4DB2-BD59-A6C34878D82A}">
                    <a16:rowId xmlns:a16="http://schemas.microsoft.com/office/drawing/2014/main" xmlns="" val="10000"/>
                  </a:ext>
                </a:extLst>
              </a:tr>
              <a:tr h="314571">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kern="1200" cap="none" normalizeH="0" baseline="0" dirty="0">
                          <a:ln>
                            <a:noFill/>
                          </a:ln>
                          <a:solidFill>
                            <a:srgbClr val="FFFFFF"/>
                          </a:solidFill>
                          <a:effectLst/>
                          <a:latin typeface="Century Gothic" pitchFamily="34" charset="0"/>
                          <a:ea typeface="微軟正黑體" pitchFamily="34" charset="-120"/>
                          <a:cs typeface="+mn-cs"/>
                        </a:rPr>
                        <a:t>臺南高商</a:t>
                      </a:r>
                    </a:p>
                  </a:txBody>
                  <a:tcPr marL="9188" marR="9188" marT="9188" marB="0" anchor="ctr">
                    <a:solidFill>
                      <a:srgbClr val="E78712"/>
                    </a:solidFill>
                  </a:tcPr>
                </a:tc>
                <a:tc>
                  <a:txBody>
                    <a:bodyPr/>
                    <a:lstStyle/>
                    <a:p>
                      <a:pPr algn="l" fontAlgn="ctr"/>
                      <a:r>
                        <a:rPr lang="zh-TW" altLang="en-US" sz="2000" u="none" strike="noStrike" dirty="0">
                          <a:effectLst/>
                        </a:rPr>
                        <a:t>文創設計班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1.5</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57</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rowSpan="5">
                  <a:txBody>
                    <a:bodyPr/>
                    <a:lstStyle/>
                    <a:p>
                      <a:pPr algn="ctr" fontAlgn="ctr"/>
                      <a:r>
                        <a:rPr lang="en-US" altLang="zh-TW" sz="2000" u="none" strike="noStrike" dirty="0">
                          <a:effectLst/>
                        </a:rPr>
                        <a:t>228</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extLst>
                  <a:ext uri="{0D108BD9-81ED-4DB2-BD59-A6C34878D82A}">
                    <a16:rowId xmlns:a16="http://schemas.microsoft.com/office/drawing/2014/main" xmlns="" val="10001"/>
                  </a:ext>
                </a:extLst>
              </a:tr>
              <a:tr h="314571">
                <a:tc vMerge="1">
                  <a:txBody>
                    <a:bodyPr/>
                    <a:lstStyle/>
                    <a:p>
                      <a:endParaRPr lang="zh-TW" altLang="en-US"/>
                    </a:p>
                  </a:txBody>
                  <a:tcPr/>
                </a:tc>
                <a:tc>
                  <a:txBody>
                    <a:bodyPr/>
                    <a:lstStyle/>
                    <a:p>
                      <a:pPr algn="l" fontAlgn="ctr"/>
                      <a:r>
                        <a:rPr lang="zh-TW" altLang="en-US" sz="2000" u="none" strike="noStrike" dirty="0">
                          <a:effectLst/>
                        </a:rPr>
                        <a:t>餐旅休閒管理班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1.5</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57</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vMerge="1">
                  <a:txBody>
                    <a:bodyPr/>
                    <a:lstStyle/>
                    <a:p>
                      <a:endParaRPr lang="zh-TW" altLang="en-US"/>
                    </a:p>
                  </a:txBody>
                  <a:tcPr/>
                </a:tc>
                <a:extLst>
                  <a:ext uri="{0D108BD9-81ED-4DB2-BD59-A6C34878D82A}">
                    <a16:rowId xmlns:a16="http://schemas.microsoft.com/office/drawing/2014/main" xmlns="" val="10002"/>
                  </a:ext>
                </a:extLst>
              </a:tr>
              <a:tr h="314571">
                <a:tc vMerge="1">
                  <a:txBody>
                    <a:bodyPr/>
                    <a:lstStyle/>
                    <a:p>
                      <a:endParaRPr lang="zh-TW" altLang="en-US"/>
                    </a:p>
                  </a:txBody>
                  <a:tcPr/>
                </a:tc>
                <a:tc>
                  <a:txBody>
                    <a:bodyPr/>
                    <a:lstStyle/>
                    <a:p>
                      <a:pPr algn="l" fontAlgn="ctr"/>
                      <a:r>
                        <a:rPr lang="zh-TW" altLang="en-US" sz="2000" u="none" strike="noStrike" dirty="0">
                          <a:effectLst/>
                        </a:rPr>
                        <a:t>外貿精英班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1</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38</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vMerge="1">
                  <a:txBody>
                    <a:bodyPr/>
                    <a:lstStyle/>
                    <a:p>
                      <a:endParaRPr lang="zh-TW" altLang="en-US"/>
                    </a:p>
                  </a:txBody>
                  <a:tcPr/>
                </a:tc>
                <a:extLst>
                  <a:ext uri="{0D108BD9-81ED-4DB2-BD59-A6C34878D82A}">
                    <a16:rowId xmlns:a16="http://schemas.microsoft.com/office/drawing/2014/main" xmlns="" val="10003"/>
                  </a:ext>
                </a:extLst>
              </a:tr>
              <a:tr h="314571">
                <a:tc vMerge="1">
                  <a:txBody>
                    <a:bodyPr/>
                    <a:lstStyle/>
                    <a:p>
                      <a:endParaRPr lang="zh-TW" altLang="en-US"/>
                    </a:p>
                  </a:txBody>
                  <a:tcPr/>
                </a:tc>
                <a:tc>
                  <a:txBody>
                    <a:bodyPr/>
                    <a:lstStyle/>
                    <a:p>
                      <a:pPr algn="l" fontAlgn="ctr"/>
                      <a:r>
                        <a:rPr lang="zh-TW" altLang="en-US" sz="2000" u="none" strike="noStrike" dirty="0">
                          <a:effectLst/>
                        </a:rPr>
                        <a:t>職場英文精英班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1</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38</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vMerge="1">
                  <a:txBody>
                    <a:bodyPr/>
                    <a:lstStyle/>
                    <a:p>
                      <a:endParaRPr lang="zh-TW" altLang="en-US"/>
                    </a:p>
                  </a:txBody>
                  <a:tcPr/>
                </a:tc>
                <a:extLst>
                  <a:ext uri="{0D108BD9-81ED-4DB2-BD59-A6C34878D82A}">
                    <a16:rowId xmlns:a16="http://schemas.microsoft.com/office/drawing/2014/main" xmlns="" val="10004"/>
                  </a:ext>
                </a:extLst>
              </a:tr>
              <a:tr h="314571">
                <a:tc vMerge="1">
                  <a:txBody>
                    <a:bodyPr/>
                    <a:lstStyle/>
                    <a:p>
                      <a:endParaRPr lang="zh-TW" altLang="en-US"/>
                    </a:p>
                  </a:txBody>
                  <a:tcPr/>
                </a:tc>
                <a:tc>
                  <a:txBody>
                    <a:bodyPr/>
                    <a:lstStyle/>
                    <a:p>
                      <a:pPr algn="l" fontAlgn="ctr"/>
                      <a:r>
                        <a:rPr lang="zh-TW" altLang="en-US" sz="2000" u="none" strike="noStrike" dirty="0">
                          <a:effectLst/>
                        </a:rPr>
                        <a:t>數位科技精英班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1</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38</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vMerge="1">
                  <a:txBody>
                    <a:bodyPr/>
                    <a:lstStyle/>
                    <a:p>
                      <a:endParaRPr lang="zh-TW" altLang="en-US"/>
                    </a:p>
                  </a:txBody>
                  <a:tcPr/>
                </a:tc>
                <a:extLst>
                  <a:ext uri="{0D108BD9-81ED-4DB2-BD59-A6C34878D82A}">
                    <a16:rowId xmlns:a16="http://schemas.microsoft.com/office/drawing/2014/main" xmlns="" val="10005"/>
                  </a:ext>
                </a:extLst>
              </a:tr>
              <a:tr h="314571">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kern="1200" cap="none" normalizeH="0" baseline="0" dirty="0">
                          <a:ln>
                            <a:noFill/>
                          </a:ln>
                          <a:solidFill>
                            <a:srgbClr val="FFFFFF"/>
                          </a:solidFill>
                          <a:effectLst/>
                          <a:latin typeface="Century Gothic" pitchFamily="34" charset="0"/>
                          <a:ea typeface="微軟正黑體" pitchFamily="34" charset="-120"/>
                          <a:cs typeface="+mn-cs"/>
                        </a:rPr>
                        <a:t>臺南高工</a:t>
                      </a:r>
                    </a:p>
                  </a:txBody>
                  <a:tcPr marL="9188" marR="9188" marT="9188" marB="0" anchor="ctr">
                    <a:solidFill>
                      <a:srgbClr val="E78712"/>
                    </a:solidFill>
                  </a:tcPr>
                </a:tc>
                <a:tc>
                  <a:txBody>
                    <a:bodyPr/>
                    <a:lstStyle/>
                    <a:p>
                      <a:pPr algn="l" fontAlgn="ctr"/>
                      <a:r>
                        <a:rPr lang="zh-TW" altLang="en-US" sz="2000" u="none" strike="noStrike">
                          <a:effectLst/>
                        </a:rPr>
                        <a:t>金屬創意班</a:t>
                      </a:r>
                      <a:endParaRPr lang="zh-TW" altLang="en-US" sz="2000" b="0" i="0" u="none" strike="noStrike">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1</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38</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rowSpan="2">
                  <a:txBody>
                    <a:bodyPr/>
                    <a:lstStyle/>
                    <a:p>
                      <a:pPr algn="ctr" fontAlgn="ctr"/>
                      <a:r>
                        <a:rPr lang="en-US" altLang="zh-TW" sz="2000" u="none" strike="noStrike">
                          <a:effectLst/>
                        </a:rPr>
                        <a:t>76</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extLst>
                  <a:ext uri="{0D108BD9-81ED-4DB2-BD59-A6C34878D82A}">
                    <a16:rowId xmlns:a16="http://schemas.microsoft.com/office/drawing/2014/main" xmlns="" val="10006"/>
                  </a:ext>
                </a:extLst>
              </a:tr>
              <a:tr h="314571">
                <a:tc vMerge="1">
                  <a:txBody>
                    <a:bodyPr/>
                    <a:lstStyle/>
                    <a:p>
                      <a:endParaRPr lang="zh-TW" altLang="en-US"/>
                    </a:p>
                  </a:txBody>
                  <a:tcPr/>
                </a:tc>
                <a:tc>
                  <a:txBody>
                    <a:bodyPr/>
                    <a:lstStyle/>
                    <a:p>
                      <a:pPr algn="l" fontAlgn="ctr"/>
                      <a:r>
                        <a:rPr lang="zh-TW" altLang="en-US" sz="2000" u="none" strike="noStrike" dirty="0">
                          <a:effectLst/>
                        </a:rPr>
                        <a:t>電機創新班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1</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38</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vMerge="1">
                  <a:txBody>
                    <a:bodyPr/>
                    <a:lstStyle/>
                    <a:p>
                      <a:endParaRPr lang="zh-TW" altLang="en-US"/>
                    </a:p>
                  </a:txBody>
                  <a:tcPr/>
                </a:tc>
                <a:extLst>
                  <a:ext uri="{0D108BD9-81ED-4DB2-BD59-A6C34878D82A}">
                    <a16:rowId xmlns:a16="http://schemas.microsoft.com/office/drawing/2014/main" xmlns="" val="10007"/>
                  </a:ext>
                </a:extLst>
              </a:tr>
              <a:tr h="367616">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kern="1200" cap="none" normalizeH="0" baseline="0" dirty="0">
                          <a:ln>
                            <a:noFill/>
                          </a:ln>
                          <a:solidFill>
                            <a:srgbClr val="FFFFFF"/>
                          </a:solidFill>
                          <a:effectLst/>
                          <a:latin typeface="Century Gothic" pitchFamily="34" charset="0"/>
                          <a:ea typeface="微軟正黑體" pitchFamily="34" charset="-120"/>
                          <a:cs typeface="+mn-cs"/>
                        </a:rPr>
                        <a:t>新營高工</a:t>
                      </a:r>
                    </a:p>
                  </a:txBody>
                  <a:tcPr marL="9188" marR="9188" marT="9188" marB="0" anchor="ctr">
                    <a:solidFill>
                      <a:srgbClr val="E78712"/>
                    </a:solidFill>
                  </a:tcPr>
                </a:tc>
                <a:tc>
                  <a:txBody>
                    <a:bodyPr/>
                    <a:lstStyle/>
                    <a:p>
                      <a:pPr algn="l" fontAlgn="ctr"/>
                      <a:r>
                        <a:rPr lang="zh-TW" altLang="en-US" sz="2000" u="none" strike="noStrike" dirty="0">
                          <a:effectLst/>
                        </a:rPr>
                        <a:t>電腦輔助設計與製造菁英班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1</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38</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rowSpan="3">
                  <a:txBody>
                    <a:bodyPr/>
                    <a:lstStyle/>
                    <a:p>
                      <a:pPr algn="ctr" fontAlgn="ctr"/>
                      <a:r>
                        <a:rPr lang="en-US" altLang="zh-TW" sz="2000" u="none" strike="noStrike" dirty="0">
                          <a:effectLst/>
                        </a:rPr>
                        <a:t>114</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extLst>
                  <a:ext uri="{0D108BD9-81ED-4DB2-BD59-A6C34878D82A}">
                    <a16:rowId xmlns:a16="http://schemas.microsoft.com/office/drawing/2014/main" xmlns="" val="10008"/>
                  </a:ext>
                </a:extLst>
              </a:tr>
              <a:tr h="314571">
                <a:tc vMerge="1">
                  <a:txBody>
                    <a:bodyPr/>
                    <a:lstStyle/>
                    <a:p>
                      <a:endParaRPr lang="zh-TW" altLang="en-US"/>
                    </a:p>
                  </a:txBody>
                  <a:tcPr/>
                </a:tc>
                <a:tc>
                  <a:txBody>
                    <a:bodyPr/>
                    <a:lstStyle/>
                    <a:p>
                      <a:pPr algn="l" fontAlgn="ctr"/>
                      <a:r>
                        <a:rPr lang="zh-TW" altLang="en-US" sz="2000" u="none" strike="noStrike">
                          <a:effectLst/>
                        </a:rPr>
                        <a:t>電腦輔助模具設計製作班</a:t>
                      </a:r>
                      <a:endParaRPr lang="zh-TW" altLang="en-US" sz="2000" b="0" i="0" u="none" strike="noStrike">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1</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38</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vMerge="1">
                  <a:txBody>
                    <a:bodyPr/>
                    <a:lstStyle/>
                    <a:p>
                      <a:endParaRPr lang="zh-TW" altLang="en-US"/>
                    </a:p>
                  </a:txBody>
                  <a:tcPr/>
                </a:tc>
                <a:extLst>
                  <a:ext uri="{0D108BD9-81ED-4DB2-BD59-A6C34878D82A}">
                    <a16:rowId xmlns:a16="http://schemas.microsoft.com/office/drawing/2014/main" xmlns="" val="10009"/>
                  </a:ext>
                </a:extLst>
              </a:tr>
              <a:tr h="327974">
                <a:tc vMerge="1">
                  <a:txBody>
                    <a:bodyPr/>
                    <a:lstStyle/>
                    <a:p>
                      <a:endParaRPr lang="zh-TW" altLang="en-US"/>
                    </a:p>
                  </a:txBody>
                  <a:tcPr/>
                </a:tc>
                <a:tc>
                  <a:txBody>
                    <a:bodyPr/>
                    <a:lstStyle/>
                    <a:p>
                      <a:pPr algn="l" fontAlgn="ctr"/>
                      <a:r>
                        <a:rPr lang="en-US" sz="1400" b="1" u="none" strike="noStrike" dirty="0">
                          <a:effectLst/>
                        </a:rPr>
                        <a:t>APP</a:t>
                      </a:r>
                      <a:r>
                        <a:rPr lang="zh-TW" altLang="en-US" sz="1400" b="1" u="none" strike="noStrike" dirty="0">
                          <a:effectLst/>
                        </a:rPr>
                        <a:t>暨</a:t>
                      </a:r>
                      <a:r>
                        <a:rPr lang="en-US" sz="1400" b="1" u="none" strike="noStrike" dirty="0" err="1">
                          <a:effectLst/>
                        </a:rPr>
                        <a:t>Soc</a:t>
                      </a:r>
                      <a:r>
                        <a:rPr lang="en-US" sz="1400" b="1" u="none" strike="noStrike" dirty="0">
                          <a:effectLst/>
                        </a:rPr>
                        <a:t>(System on Chip)</a:t>
                      </a:r>
                      <a:r>
                        <a:rPr lang="zh-TW" altLang="en-US" sz="1400" b="1" u="none" strike="noStrike" dirty="0">
                          <a:effectLst/>
                        </a:rPr>
                        <a:t>創意程式設計班</a:t>
                      </a:r>
                      <a:endParaRPr lang="zh-TW" altLang="en-US" sz="1400" b="1"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a:effectLst/>
                        </a:rPr>
                        <a:t>1</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38</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vMerge="1">
                  <a:txBody>
                    <a:bodyPr/>
                    <a:lstStyle/>
                    <a:p>
                      <a:endParaRPr lang="zh-TW" altLang="en-US"/>
                    </a:p>
                  </a:txBody>
                  <a:tcPr/>
                </a:tc>
                <a:extLst>
                  <a:ext uri="{0D108BD9-81ED-4DB2-BD59-A6C34878D82A}">
                    <a16:rowId xmlns:a16="http://schemas.microsoft.com/office/drawing/2014/main" xmlns="" val="10010"/>
                  </a:ext>
                </a:extLst>
              </a:tr>
              <a:tr h="3145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kern="1200" cap="none" normalizeH="0" baseline="0" dirty="0">
                          <a:ln>
                            <a:noFill/>
                          </a:ln>
                          <a:solidFill>
                            <a:srgbClr val="FFFFFF"/>
                          </a:solidFill>
                          <a:effectLst/>
                          <a:latin typeface="Century Gothic" pitchFamily="34" charset="0"/>
                          <a:ea typeface="微軟正黑體" pitchFamily="34" charset="-120"/>
                          <a:cs typeface="+mn-cs"/>
                        </a:rPr>
                        <a:t>家齊女中</a:t>
                      </a:r>
                    </a:p>
                  </a:txBody>
                  <a:tcPr marL="9188" marR="9188" marT="9188" marB="0" anchor="ctr">
                    <a:solidFill>
                      <a:srgbClr val="E78712"/>
                    </a:solidFill>
                  </a:tcPr>
                </a:tc>
                <a:tc>
                  <a:txBody>
                    <a:bodyPr/>
                    <a:lstStyle/>
                    <a:p>
                      <a:pPr algn="l" fontAlgn="ctr"/>
                      <a:r>
                        <a:rPr lang="zh-TW" altLang="en-US" sz="2000" u="none" strike="noStrike" dirty="0">
                          <a:effectLst/>
                        </a:rPr>
                        <a:t>流行服飾特色班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a:effectLst/>
                        </a:rPr>
                        <a:t>1</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38</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38</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extLst>
                  <a:ext uri="{0D108BD9-81ED-4DB2-BD59-A6C34878D82A}">
                    <a16:rowId xmlns:a16="http://schemas.microsoft.com/office/drawing/2014/main" xmlns="" val="10011"/>
                  </a:ext>
                </a:extLst>
              </a:tr>
              <a:tr h="3145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kern="1200" cap="none" normalizeH="0" baseline="0" dirty="0">
                          <a:ln>
                            <a:noFill/>
                          </a:ln>
                          <a:solidFill>
                            <a:srgbClr val="FFFFFF"/>
                          </a:solidFill>
                          <a:effectLst/>
                          <a:latin typeface="Century Gothic" pitchFamily="34" charset="0"/>
                          <a:ea typeface="微軟正黑體" pitchFamily="34" charset="-120"/>
                          <a:cs typeface="+mn-cs"/>
                        </a:rPr>
                        <a:t>陽明工商</a:t>
                      </a:r>
                    </a:p>
                  </a:txBody>
                  <a:tcPr marL="9188" marR="9188" marT="9188" marB="0" anchor="ctr">
                    <a:solidFill>
                      <a:srgbClr val="E78712"/>
                    </a:solidFill>
                  </a:tcPr>
                </a:tc>
                <a:tc>
                  <a:txBody>
                    <a:bodyPr/>
                    <a:lstStyle/>
                    <a:p>
                      <a:pPr algn="l" fontAlgn="ctr"/>
                      <a:r>
                        <a:rPr lang="zh-TW" altLang="en-US" sz="2000" u="none" strike="noStrike">
                          <a:effectLst/>
                        </a:rPr>
                        <a:t>汽車技術特色班</a:t>
                      </a:r>
                      <a:endParaRPr lang="zh-TW" altLang="en-US" sz="2000" b="0" i="0" u="none" strike="noStrike">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a:effectLst/>
                        </a:rPr>
                        <a:t>1</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45</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45</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extLst>
                  <a:ext uri="{0D108BD9-81ED-4DB2-BD59-A6C34878D82A}">
                    <a16:rowId xmlns:a16="http://schemas.microsoft.com/office/drawing/2014/main" xmlns="" val="10012"/>
                  </a:ext>
                </a:extLst>
              </a:tr>
              <a:tr h="314571">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kern="1200" cap="none" normalizeH="0" baseline="0" dirty="0">
                          <a:ln>
                            <a:noFill/>
                          </a:ln>
                          <a:solidFill>
                            <a:srgbClr val="FFFFFF"/>
                          </a:solidFill>
                          <a:effectLst/>
                          <a:latin typeface="Century Gothic" pitchFamily="34" charset="0"/>
                          <a:ea typeface="微軟正黑體" pitchFamily="34" charset="-120"/>
                          <a:cs typeface="+mn-cs"/>
                        </a:rPr>
                        <a:t>光華高中</a:t>
                      </a:r>
                    </a:p>
                  </a:txBody>
                  <a:tcPr marL="9188" marR="9188" marT="9188" marB="0" anchor="ctr">
                    <a:solidFill>
                      <a:srgbClr val="E78712"/>
                    </a:solidFill>
                  </a:tcPr>
                </a:tc>
                <a:tc>
                  <a:txBody>
                    <a:bodyPr/>
                    <a:lstStyle/>
                    <a:p>
                      <a:pPr algn="l" fontAlgn="ctr"/>
                      <a:r>
                        <a:rPr lang="zh-TW" altLang="en-US" sz="2000" u="none" strike="noStrike" dirty="0">
                          <a:effectLst/>
                        </a:rPr>
                        <a:t>動漫國際班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a:effectLst/>
                        </a:rPr>
                        <a:t>1</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48</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rowSpan="2">
                  <a:txBody>
                    <a:bodyPr/>
                    <a:lstStyle/>
                    <a:p>
                      <a:pPr algn="ctr" fontAlgn="ctr"/>
                      <a:r>
                        <a:rPr lang="en-US" altLang="zh-TW" sz="2000" u="none" strike="noStrike" dirty="0">
                          <a:effectLst/>
                        </a:rPr>
                        <a:t>96</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extLst>
                  <a:ext uri="{0D108BD9-81ED-4DB2-BD59-A6C34878D82A}">
                    <a16:rowId xmlns:a16="http://schemas.microsoft.com/office/drawing/2014/main" xmlns="" val="10013"/>
                  </a:ext>
                </a:extLst>
              </a:tr>
              <a:tr h="314571">
                <a:tc vMerge="1">
                  <a:txBody>
                    <a:bodyPr/>
                    <a:lstStyle/>
                    <a:p>
                      <a:endParaRPr lang="zh-TW" altLang="en-US"/>
                    </a:p>
                  </a:txBody>
                  <a:tcPr/>
                </a:tc>
                <a:tc>
                  <a:txBody>
                    <a:bodyPr/>
                    <a:lstStyle/>
                    <a:p>
                      <a:pPr algn="l" fontAlgn="ctr"/>
                      <a:r>
                        <a:rPr lang="zh-TW" altLang="en-US" sz="2000" u="none" strike="noStrike">
                          <a:effectLst/>
                        </a:rPr>
                        <a:t>在地寰宇美食文化特色班</a:t>
                      </a:r>
                      <a:endParaRPr lang="zh-TW" altLang="en-US" sz="2000" b="0" i="0" u="none" strike="noStrike">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a:effectLst/>
                        </a:rPr>
                        <a:t>1</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48</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vMerge="1">
                  <a:txBody>
                    <a:bodyPr/>
                    <a:lstStyle/>
                    <a:p>
                      <a:endParaRPr lang="zh-TW" altLang="en-US"/>
                    </a:p>
                  </a:txBody>
                  <a:tcPr/>
                </a:tc>
                <a:extLst>
                  <a:ext uri="{0D108BD9-81ED-4DB2-BD59-A6C34878D82A}">
                    <a16:rowId xmlns:a16="http://schemas.microsoft.com/office/drawing/2014/main" xmlns="" val="10014"/>
                  </a:ext>
                </a:extLst>
              </a:tr>
              <a:tr h="3145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kern="1200" cap="none" normalizeH="0" baseline="0" dirty="0">
                          <a:ln>
                            <a:noFill/>
                          </a:ln>
                          <a:solidFill>
                            <a:srgbClr val="FFFFFF"/>
                          </a:solidFill>
                          <a:effectLst/>
                          <a:latin typeface="Century Gothic" pitchFamily="34" charset="0"/>
                          <a:ea typeface="微軟正黑體" pitchFamily="34" charset="-120"/>
                          <a:cs typeface="+mn-cs"/>
                        </a:rPr>
                        <a:t>亞洲餐旅</a:t>
                      </a:r>
                    </a:p>
                  </a:txBody>
                  <a:tcPr marL="9188" marR="9188" marT="9188" marB="0" anchor="ctr">
                    <a:solidFill>
                      <a:srgbClr val="E78712"/>
                    </a:solidFill>
                  </a:tcPr>
                </a:tc>
                <a:tc>
                  <a:txBody>
                    <a:bodyPr/>
                    <a:lstStyle/>
                    <a:p>
                      <a:pPr algn="l" fontAlgn="ctr"/>
                      <a:r>
                        <a:rPr lang="zh-TW" altLang="en-US" sz="2000" u="none" strike="noStrike" dirty="0">
                          <a:effectLst/>
                        </a:rPr>
                        <a:t>國際餐旅特色班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a:effectLst/>
                        </a:rPr>
                        <a:t>1</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a:effectLst/>
                        </a:rPr>
                        <a:t>48</a:t>
                      </a:r>
                      <a:endParaRPr lang="en-US" altLang="zh-TW" sz="2000" b="0" i="0" u="none" strike="noStrike">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tc>
                  <a:txBody>
                    <a:bodyPr/>
                    <a:lstStyle/>
                    <a:p>
                      <a:pPr algn="ctr" fontAlgn="ctr"/>
                      <a:r>
                        <a:rPr lang="en-US" altLang="zh-TW" sz="2000" u="none" strike="noStrike" dirty="0">
                          <a:effectLst/>
                        </a:rPr>
                        <a:t>48</a:t>
                      </a:r>
                      <a:endParaRPr lang="en-US" altLang="zh-TW" sz="2000" b="0" i="0" u="none" strike="noStrike" dirty="0">
                        <a:solidFill>
                          <a:srgbClr val="000000"/>
                        </a:solidFill>
                        <a:effectLst/>
                        <a:latin typeface="標楷體" panose="03000509000000000000" pitchFamily="65" charset="-120"/>
                        <a:ea typeface="標楷體" panose="03000509000000000000" pitchFamily="65" charset="-120"/>
                      </a:endParaRPr>
                    </a:p>
                  </a:txBody>
                  <a:tcPr marL="9188" marR="9188" marT="9188" marB="0" anchor="ctr"/>
                </a:tc>
                <a:extLst>
                  <a:ext uri="{0D108BD9-81ED-4DB2-BD59-A6C34878D82A}">
                    <a16:rowId xmlns:a16="http://schemas.microsoft.com/office/drawing/2014/main" xmlns="" val="10015"/>
                  </a:ext>
                </a:extLst>
              </a:tr>
            </a:tbl>
          </a:graphicData>
        </a:graphic>
      </p:graphicFrame>
      <p:sp>
        <p:nvSpPr>
          <p:cNvPr id="5" name="投影片編號版面配置區 3"/>
          <p:cNvSpPr>
            <a:spLocks noGrp="1"/>
          </p:cNvSpPr>
          <p:nvPr>
            <p:ph type="sldNum" sz="quarter" idx="12"/>
          </p:nvPr>
        </p:nvSpPr>
        <p:spPr>
          <a:xfrm>
            <a:off x="531813" y="787400"/>
            <a:ext cx="779462" cy="365125"/>
          </a:xfrm>
        </p:spPr>
        <p:txBody>
          <a:bodyPr/>
          <a:lstStyle/>
          <a:p>
            <a:pPr>
              <a:defRPr/>
            </a:pPr>
            <a:r>
              <a:rPr lang="en-US" altLang="zh-TW" dirty="0" smtClean="0"/>
              <a:t>94</a:t>
            </a:r>
            <a:endParaRPr lang="zh-TW" altLang="en-US" dirty="0"/>
          </a:p>
        </p:txBody>
      </p:sp>
    </p:spTree>
    <p:extLst>
      <p:ext uri="{BB962C8B-B14F-4D97-AF65-F5344CB8AC3E}">
        <p14:creationId xmlns:p14="http://schemas.microsoft.com/office/powerpoint/2010/main" val="4218052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5" name="圖片 4"/>
          <p:cNvPicPr>
            <a:picLocks noChangeAspect="1"/>
          </p:cNvPicPr>
          <p:nvPr/>
        </p:nvPicPr>
        <p:blipFill>
          <a:blip r:embed="rId2"/>
          <a:stretch>
            <a:fillRect/>
          </a:stretch>
        </p:blipFill>
        <p:spPr>
          <a:xfrm>
            <a:off x="2322073" y="106497"/>
            <a:ext cx="7751177" cy="6547222"/>
          </a:xfrm>
          <a:prstGeom prst="rect">
            <a:avLst/>
          </a:prstGeom>
        </p:spPr>
      </p:pic>
    </p:spTree>
    <p:extLst>
      <p:ext uri="{BB962C8B-B14F-4D97-AF65-F5344CB8AC3E}">
        <p14:creationId xmlns:p14="http://schemas.microsoft.com/office/powerpoint/2010/main" val="379989110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sz="4000" dirty="0">
                <a:solidFill>
                  <a:prstClr val="black"/>
                </a:solidFill>
              </a:rPr>
              <a:t>各校術科</a:t>
            </a:r>
            <a:r>
              <a:rPr lang="zh-TW" altLang="en-US" sz="4000" dirty="0">
                <a:solidFill>
                  <a:prstClr val="black"/>
                </a:solidFill>
              </a:rPr>
              <a:t>測驗</a:t>
            </a:r>
            <a:r>
              <a:rPr lang="zh-TW" altLang="zh-TW" sz="4000" dirty="0">
                <a:solidFill>
                  <a:prstClr val="black"/>
                </a:solidFill>
              </a:rPr>
              <a:t>類型</a:t>
            </a:r>
            <a:r>
              <a:rPr lang="zh-TW" altLang="en-US" sz="4000" dirty="0">
                <a:solidFill>
                  <a:prstClr val="black"/>
                </a:solidFill>
              </a:rPr>
              <a:t>辦理概況</a:t>
            </a:r>
            <a:endParaRPr lang="zh-TW" altLang="en-US" sz="4000" dirty="0"/>
          </a:p>
        </p:txBody>
      </p:sp>
      <p:graphicFrame>
        <p:nvGraphicFramePr>
          <p:cNvPr id="3" name="表格 2"/>
          <p:cNvGraphicFramePr>
            <a:graphicFrameLocks noGrp="1"/>
          </p:cNvGraphicFramePr>
          <p:nvPr>
            <p:extLst>
              <p:ext uri="{D42A27DB-BD31-4B8C-83A1-F6EECF244321}">
                <p14:modId xmlns:p14="http://schemas.microsoft.com/office/powerpoint/2010/main" val="881115347"/>
              </p:ext>
            </p:extLst>
          </p:nvPr>
        </p:nvGraphicFramePr>
        <p:xfrm>
          <a:off x="1970583" y="1264555"/>
          <a:ext cx="9776400" cy="5414331"/>
        </p:xfrm>
        <a:graphic>
          <a:graphicData uri="http://schemas.openxmlformats.org/drawingml/2006/table">
            <a:tbl>
              <a:tblPr firstRow="1" firstCol="1" bandRow="1"/>
              <a:tblGrid>
                <a:gridCol w="1560938">
                  <a:extLst>
                    <a:ext uri="{9D8B030D-6E8A-4147-A177-3AD203B41FA5}">
                      <a16:colId xmlns:a16="http://schemas.microsoft.com/office/drawing/2014/main" xmlns="" val="20000"/>
                    </a:ext>
                  </a:extLst>
                </a:gridCol>
                <a:gridCol w="657237">
                  <a:extLst>
                    <a:ext uri="{9D8B030D-6E8A-4147-A177-3AD203B41FA5}">
                      <a16:colId xmlns:a16="http://schemas.microsoft.com/office/drawing/2014/main" xmlns="" val="20001"/>
                    </a:ext>
                  </a:extLst>
                </a:gridCol>
                <a:gridCol w="7558225">
                  <a:extLst>
                    <a:ext uri="{9D8B030D-6E8A-4147-A177-3AD203B41FA5}">
                      <a16:colId xmlns:a16="http://schemas.microsoft.com/office/drawing/2014/main" xmlns="" val="20002"/>
                    </a:ext>
                  </a:extLst>
                </a:gridCol>
              </a:tblGrid>
              <a:tr h="320036">
                <a:tc gridSpan="3">
                  <a:txBody>
                    <a:bodyPr/>
                    <a:lstStyle/>
                    <a:p>
                      <a:pPr>
                        <a:spcAft>
                          <a:spcPts val="0"/>
                        </a:spcAft>
                      </a:pPr>
                      <a:r>
                        <a:rPr lang="zh-TW" altLang="en-US" sz="2400" b="1" kern="100" dirty="0" smtClean="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以</a:t>
                      </a:r>
                      <a:r>
                        <a:rPr lang="en-US" altLang="zh-TW" sz="2400" b="1" kern="100" dirty="0" smtClean="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104</a:t>
                      </a:r>
                      <a:r>
                        <a:rPr lang="zh-TW" altLang="en-US" sz="2400" b="1" kern="100" dirty="0" smtClean="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學年度為例：</a:t>
                      </a:r>
                      <a:endParaRPr lang="zh-TW" sz="2400" b="1"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52806" marR="52806"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320036">
                <a:tc>
                  <a:txBody>
                    <a:bodyPr/>
                    <a:lstStyle/>
                    <a:p>
                      <a:pPr algn="ctr">
                        <a:spcAft>
                          <a:spcPts val="0"/>
                        </a:spcAft>
                      </a:pPr>
                      <a:r>
                        <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考試類型</a:t>
                      </a:r>
                    </a:p>
                  </a:txBody>
                  <a:tcPr marL="52806" marR="528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科數</a:t>
                      </a:r>
                    </a:p>
                  </a:txBody>
                  <a:tcPr marL="52806" marR="528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學校科別</a:t>
                      </a:r>
                    </a:p>
                  </a:txBody>
                  <a:tcPr marL="52806" marR="528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56072">
                <a:tc>
                  <a:txBody>
                    <a:bodyPr/>
                    <a:lstStyle/>
                    <a:p>
                      <a:pPr algn="ctr">
                        <a:spcAft>
                          <a:spcPts val="0"/>
                        </a:spcAft>
                      </a:pPr>
                      <a:r>
                        <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術科</a:t>
                      </a:r>
                    </a:p>
                  </a:txBody>
                  <a:tcPr marL="52806" marR="528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21</a:t>
                      </a:r>
                      <a:endPar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52806" marR="528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士商廣設、松商廣設、振聲應外、大興資訊、大興電機、大興多媒設計、竹工板金、內思電子、南商外貿、南商應外、南工板金、家齊服飾、光華多媒設計、光華餐管、中山機電、中山汽車、中山電子、中山資訊、中山資處、中山美容、中山餐管</a:t>
                      </a:r>
                    </a:p>
                  </a:txBody>
                  <a:tcPr marL="52806" marR="528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512168">
                <a:tc>
                  <a:txBody>
                    <a:bodyPr/>
                    <a:lstStyle/>
                    <a:p>
                      <a:pPr algn="ctr">
                        <a:spcAft>
                          <a:spcPts val="0"/>
                        </a:spcAft>
                      </a:pPr>
                      <a:r>
                        <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術科</a:t>
                      </a:r>
                      <a:r>
                        <a:rPr lang="en-US"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a:t>
                      </a:r>
                      <a:r>
                        <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面試</a:t>
                      </a:r>
                    </a:p>
                  </a:txBody>
                  <a:tcPr marL="52806" marR="528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33</a:t>
                      </a:r>
                      <a:endPar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52806" marR="528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景文應外、景文優人、桃園壽山高中應外、育達高中資訊、育達高中資處、育達高中流管、育達高中應外、育達高中廣設、育達高中時尚、育達高中幼保、育達高中餐管、方曙飛修、方曙資訊、方曙餐飲、治平資訊、治平資處、治平應外（英文）、治平應外（日文）、治平電機、治平時尚、大興飛修、永平汽車、永平餐管（中式點心）、永平餐管（烘焙）、永平餐管（鐵板燒）、永平餐管（日本料理）、永平觀光（飲料調製）、永平表演藝術、內思電機電子群不分科、內思多媒設計、協志汽車、協志廚藝、亞洲餐旅</a:t>
                      </a:r>
                    </a:p>
                  </a:txBody>
                  <a:tcPr marL="52806" marR="528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640071">
                <a:tc>
                  <a:txBody>
                    <a:bodyPr/>
                    <a:lstStyle/>
                    <a:p>
                      <a:pPr algn="ctr">
                        <a:spcAft>
                          <a:spcPts val="0"/>
                        </a:spcAft>
                      </a:pPr>
                      <a:r>
                        <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術科</a:t>
                      </a:r>
                      <a:r>
                        <a:rPr lang="en-US"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a:t>
                      </a:r>
                      <a:r>
                        <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書審</a:t>
                      </a:r>
                    </a:p>
                  </a:txBody>
                  <a:tcPr marL="52806" marR="528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50</a:t>
                      </a:r>
                      <a:endPar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52806" marR="528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內湖電機、滬江餐管、竹山廣設、竹山多媒設計、明道資訊、明道電子、明道商經、明道資處、明道應外、明道美工、明道廣設、明道餐管、明道觀光、南商資處、南商餐旅、南商廣設、泰北美工、泰北廣設、新北市</a:t>
                      </a:r>
                      <a:r>
                        <a:rPr lang="en-US" sz="1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32</a:t>
                      </a:r>
                      <a:r>
                        <a:rPr lang="zh-TW" sz="1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科班</a:t>
                      </a:r>
                    </a:p>
                  </a:txBody>
                  <a:tcPr marL="52806" marR="528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960107">
                <a:tc>
                  <a:txBody>
                    <a:bodyPr/>
                    <a:lstStyle/>
                    <a:p>
                      <a:pPr algn="ctr">
                        <a:spcAft>
                          <a:spcPts val="0"/>
                        </a:spcAft>
                      </a:pPr>
                      <a:r>
                        <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術科</a:t>
                      </a:r>
                      <a:r>
                        <a:rPr lang="en-US"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a:t>
                      </a:r>
                      <a:r>
                        <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面試</a:t>
                      </a:r>
                      <a:r>
                        <a:rPr lang="en-US"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a:t>
                      </a:r>
                      <a:r>
                        <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書審</a:t>
                      </a:r>
                    </a:p>
                  </a:txBody>
                  <a:tcPr marL="52806" marR="528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20</a:t>
                      </a:r>
                      <a:endPar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52806" marR="528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惇敘汽車、育達多媒動畫、育達餐管、育達觀光、滬江廣設、桃農農業群特色班、新興機械、新興高中飛修、新興高中資訊、新興高中資處、新興高中國貿、新興高中應外（日文）、新興高中觀光英文、新興高中多媒設計、新興高中觀光事業、彰師附工機械、彰師附工汽車、彰師附工資電、彰師附工建築、新營機械</a:t>
                      </a:r>
                    </a:p>
                  </a:txBody>
                  <a:tcPr marL="52806" marR="528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20036">
                <a:tc>
                  <a:txBody>
                    <a:bodyPr/>
                    <a:lstStyle/>
                    <a:p>
                      <a:pPr algn="ctr">
                        <a:spcAft>
                          <a:spcPts val="0"/>
                        </a:spcAft>
                      </a:pPr>
                      <a:r>
                        <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面試</a:t>
                      </a:r>
                      <a:r>
                        <a:rPr lang="en-US"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a:t>
                      </a:r>
                      <a:r>
                        <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書審</a:t>
                      </a:r>
                    </a:p>
                  </a:txBody>
                  <a:tcPr marL="52806" marR="528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6</a:t>
                      </a:r>
                      <a:endPar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52806" marR="528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金毆商經、協和祐德汽車、協和祐德電機、協和祐德廣設、泰北資訊、泰北應外</a:t>
                      </a:r>
                    </a:p>
                  </a:txBody>
                  <a:tcPr marL="52806" marR="528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20036">
                <a:tc>
                  <a:txBody>
                    <a:bodyPr/>
                    <a:lstStyle/>
                    <a:p>
                      <a:pPr algn="ctr">
                        <a:spcAft>
                          <a:spcPts val="0"/>
                        </a:spcAft>
                      </a:pPr>
                      <a:r>
                        <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面試</a:t>
                      </a:r>
                    </a:p>
                  </a:txBody>
                  <a:tcPr marL="52806" marR="528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1</a:t>
                      </a:r>
                      <a:endPar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52806" marR="528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陽明應外</a:t>
                      </a:r>
                    </a:p>
                  </a:txBody>
                  <a:tcPr marL="52806" marR="528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20036">
                <a:tc>
                  <a:txBody>
                    <a:bodyPr/>
                    <a:lstStyle/>
                    <a:p>
                      <a:pPr>
                        <a:spcAft>
                          <a:spcPts val="0"/>
                        </a:spcAft>
                      </a:pPr>
                      <a:r>
                        <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合計</a:t>
                      </a:r>
                    </a:p>
                  </a:txBody>
                  <a:tcPr marL="52806" marR="528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131</a:t>
                      </a:r>
                      <a:endParaRPr lang="zh-TW" sz="20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52806" marR="528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 </a:t>
                      </a:r>
                      <a:endParaRPr lang="zh-TW" sz="1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52806" marR="528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356603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995222610"/>
              </p:ext>
            </p:extLst>
          </p:nvPr>
        </p:nvGraphicFramePr>
        <p:xfrm>
          <a:off x="2238169" y="1792970"/>
          <a:ext cx="8540824" cy="4816079"/>
        </p:xfrm>
        <a:graphic>
          <a:graphicData uri="http://schemas.openxmlformats.org/drawingml/2006/table">
            <a:tbl>
              <a:tblPr firstRow="1" firstCol="1" bandRow="1"/>
              <a:tblGrid>
                <a:gridCol w="1984233">
                  <a:extLst>
                    <a:ext uri="{9D8B030D-6E8A-4147-A177-3AD203B41FA5}">
                      <a16:colId xmlns:a16="http://schemas.microsoft.com/office/drawing/2014/main" xmlns="" val="20000"/>
                    </a:ext>
                  </a:extLst>
                </a:gridCol>
                <a:gridCol w="6556591">
                  <a:extLst>
                    <a:ext uri="{9D8B030D-6E8A-4147-A177-3AD203B41FA5}">
                      <a16:colId xmlns:a16="http://schemas.microsoft.com/office/drawing/2014/main" xmlns="" val="20001"/>
                    </a:ext>
                  </a:extLst>
                </a:gridCol>
              </a:tblGrid>
              <a:tr h="426959">
                <a:tc>
                  <a:txBody>
                    <a:bodyPr/>
                    <a:lstStyle/>
                    <a:p>
                      <a:pPr algn="ctr">
                        <a:spcAft>
                          <a:spcPts val="0"/>
                        </a:spcAft>
                      </a:pPr>
                      <a:r>
                        <a:rPr lang="zh-TW" sz="2400" kern="0" dirty="0">
                          <a:solidFill>
                            <a:schemeClr val="bg1"/>
                          </a:solidFill>
                          <a:effectLst/>
                          <a:latin typeface="微軟正黑體" panose="020B0604030504040204" pitchFamily="34" charset="-120"/>
                          <a:ea typeface="微軟正黑體" panose="020B0604030504040204" pitchFamily="34" charset="-120"/>
                          <a:cs typeface="Times New Roman"/>
                        </a:rPr>
                        <a:t>職</a:t>
                      </a:r>
                      <a:r>
                        <a:rPr lang="en-US" sz="2400" kern="0" dirty="0">
                          <a:solidFill>
                            <a:schemeClr val="bg1"/>
                          </a:solidFill>
                          <a:effectLst/>
                          <a:latin typeface="微軟正黑體" panose="020B0604030504040204" pitchFamily="34" charset="-120"/>
                          <a:ea typeface="微軟正黑體" panose="020B0604030504040204" pitchFamily="34" charset="-120"/>
                          <a:cs typeface="Times New Roman"/>
                        </a:rPr>
                        <a:t>   </a:t>
                      </a:r>
                      <a:r>
                        <a:rPr lang="zh-TW" sz="2400" kern="0" dirty="0">
                          <a:solidFill>
                            <a:schemeClr val="bg1"/>
                          </a:solidFill>
                          <a:effectLst/>
                          <a:latin typeface="微軟正黑體" panose="020B0604030504040204" pitchFamily="34" charset="-120"/>
                          <a:ea typeface="微軟正黑體" panose="020B0604030504040204" pitchFamily="34" charset="-120"/>
                          <a:cs typeface="Times New Roman"/>
                        </a:rPr>
                        <a:t>群</a:t>
                      </a:r>
                      <a:endParaRPr lang="zh-TW" sz="2400" kern="100" dirty="0">
                        <a:solidFill>
                          <a:schemeClr val="bg1"/>
                        </a:solidFill>
                        <a:effectLst/>
                        <a:latin typeface="微軟正黑體" panose="020B0604030504040204" pitchFamily="34" charset="-120"/>
                        <a:ea typeface="微軟正黑體" panose="020B0604030504040204" pitchFamily="34" charset="-120"/>
                        <a:cs typeface="Times New Roman"/>
                      </a:endParaRPr>
                    </a:p>
                  </a:txBody>
                  <a:tcPr marL="15240" marR="152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spcAft>
                          <a:spcPts val="0"/>
                        </a:spcAft>
                      </a:pPr>
                      <a:r>
                        <a:rPr lang="zh-TW" sz="2400" kern="0" dirty="0">
                          <a:solidFill>
                            <a:schemeClr val="bg1"/>
                          </a:solidFill>
                          <a:effectLst/>
                          <a:latin typeface="微軟正黑體" panose="020B0604030504040204" pitchFamily="34" charset="-120"/>
                          <a:ea typeface="微軟正黑體" panose="020B0604030504040204" pitchFamily="34" charset="-120"/>
                          <a:cs typeface="Times New Roman"/>
                        </a:rPr>
                        <a:t>各校術科測驗舉隅</a:t>
                      </a:r>
                      <a:endParaRPr lang="zh-TW" sz="2400" kern="100" dirty="0">
                        <a:solidFill>
                          <a:schemeClr val="bg1"/>
                        </a:solidFill>
                        <a:effectLst/>
                        <a:latin typeface="微軟正黑體" panose="020B0604030504040204" pitchFamily="34" charset="-120"/>
                        <a:ea typeface="微軟正黑體" panose="020B0604030504040204"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0"/>
                  </a:ext>
                </a:extLst>
              </a:tr>
              <a:tr h="312459">
                <a:tc rowSpan="3">
                  <a:txBody>
                    <a:bodyPr/>
                    <a:lstStyle/>
                    <a:p>
                      <a:pPr algn="ctr">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機械群</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15240" marR="152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機械能力測驗、空間概念三視圖及立體圖繪製</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12459">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鉛筆素描、製圖</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12459">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平面圖繪製</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12459">
                <a:tc rowSpan="3">
                  <a:txBody>
                    <a:bodyPr/>
                    <a:lstStyle/>
                    <a:p>
                      <a:pPr algn="ctr">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動力機械群</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15240" marR="152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基本手工具使用與辨識</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12459">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汽車修護基礎工具認識</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12459">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汽車修護相關手工具使用、歐姆定律量測電路</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12459">
                <a:tc rowSpan="3">
                  <a:txBody>
                    <a:bodyPr/>
                    <a:lstStyle/>
                    <a:p>
                      <a:pPr algn="ctr">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電機與電子群</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15240" marR="152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樂高機器人組裝</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12459">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簡易電路焊接製作</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12459">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碰碰車組裝與控制設計</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12459">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2400" kern="0" dirty="0" smtClean="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土木與建築群</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15240" marR="152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素描</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312459">
                <a:tc vMerge="1">
                  <a:txBody>
                    <a:bodyPr/>
                    <a:lstStyle/>
                    <a:p>
                      <a:pPr algn="ctr">
                        <a:spcAft>
                          <a:spcPts val="0"/>
                        </a:spcAft>
                      </a:pPr>
                      <a:endParaRPr lang="zh-TW" sz="16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15240" marR="152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設計圖草圖繪製、立體模型製作、設計理念說明</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12459">
                <a:tc vMerge="1">
                  <a:txBody>
                    <a:bodyPr/>
                    <a:lstStyle/>
                    <a:p>
                      <a:pPr algn="ctr">
                        <a:spcAft>
                          <a:spcPts val="0"/>
                        </a:spcAft>
                      </a:pPr>
                      <a:endParaRPr lang="zh-TW" sz="16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15240" marR="152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模型製作與測量</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bl>
          </a:graphicData>
        </a:graphic>
      </p:graphicFrame>
      <p:sp>
        <p:nvSpPr>
          <p:cNvPr id="5" name="標題 1"/>
          <p:cNvSpPr txBox="1">
            <a:spLocks/>
          </p:cNvSpPr>
          <p:nvPr/>
        </p:nvSpPr>
        <p:spPr>
          <a:xfrm>
            <a:off x="1991544" y="476672"/>
            <a:ext cx="8280920" cy="504056"/>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fontAlgn="auto">
              <a:spcAft>
                <a:spcPts val="0"/>
              </a:spcAft>
            </a:pPr>
            <a:r>
              <a:rPr lang="zh-TW" altLang="en-US" sz="4000" dirty="0">
                <a:solidFill>
                  <a:prstClr val="black"/>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rPr>
              <a:t>專業群科甄選入學</a:t>
            </a:r>
            <a:r>
              <a:rPr lang="zh-TW" altLang="zh-TW" sz="4000" dirty="0">
                <a:solidFill>
                  <a:prstClr val="black"/>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rPr>
              <a:t>術科</a:t>
            </a:r>
            <a:r>
              <a:rPr lang="zh-TW" altLang="en-US" sz="4000" dirty="0">
                <a:solidFill>
                  <a:prstClr val="black"/>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rPr>
              <a:t>測驗</a:t>
            </a:r>
            <a:r>
              <a:rPr lang="zh-TW" altLang="zh-TW" sz="4000" dirty="0" smtClean="0">
                <a:solidFill>
                  <a:prstClr val="black"/>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rPr>
              <a:t>類型</a:t>
            </a:r>
            <a:endParaRPr lang="zh-TW" altLang="en-US" sz="4000" dirty="0">
              <a:solidFill>
                <a:prstClr val="black"/>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endParaRPr>
          </a:p>
        </p:txBody>
      </p:sp>
      <p:sp>
        <p:nvSpPr>
          <p:cNvPr id="7" name="標題 1"/>
          <p:cNvSpPr txBox="1">
            <a:spLocks/>
          </p:cNvSpPr>
          <p:nvPr/>
        </p:nvSpPr>
        <p:spPr bwMode="auto">
          <a:xfrm>
            <a:off x="1867306" y="1152525"/>
            <a:ext cx="8911687" cy="128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kumimoji="0" lang="zh-TW" altLang="en-US" sz="2800" dirty="0" smtClean="0"/>
              <a:t>術科考試舉隅</a:t>
            </a:r>
            <a:r>
              <a:rPr kumimoji="0" lang="en-US" altLang="zh-TW" sz="2800" dirty="0" smtClean="0"/>
              <a:t>(</a:t>
            </a:r>
            <a:r>
              <a:rPr kumimoji="0" lang="zh-TW" altLang="en-US" sz="2800" dirty="0" smtClean="0"/>
              <a:t>一</a:t>
            </a:r>
            <a:r>
              <a:rPr kumimoji="0" lang="en-US" altLang="zh-TW" sz="2800" dirty="0" smtClean="0"/>
              <a:t>)</a:t>
            </a:r>
            <a:endParaRPr kumimoji="0" lang="zh-TW" altLang="en-US" sz="2800" dirty="0"/>
          </a:p>
        </p:txBody>
      </p:sp>
    </p:spTree>
    <p:extLst>
      <p:ext uri="{BB962C8B-B14F-4D97-AF65-F5344CB8AC3E}">
        <p14:creationId xmlns:p14="http://schemas.microsoft.com/office/powerpoint/2010/main" val="442350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531091286"/>
              </p:ext>
            </p:extLst>
          </p:nvPr>
        </p:nvGraphicFramePr>
        <p:xfrm>
          <a:off x="2146685" y="1792970"/>
          <a:ext cx="8352928" cy="4764405"/>
        </p:xfrm>
        <a:graphic>
          <a:graphicData uri="http://schemas.openxmlformats.org/drawingml/2006/table">
            <a:tbl>
              <a:tblPr firstRow="1" firstCol="1" bandRow="1"/>
              <a:tblGrid>
                <a:gridCol w="1960381">
                  <a:extLst>
                    <a:ext uri="{9D8B030D-6E8A-4147-A177-3AD203B41FA5}">
                      <a16:colId xmlns:a16="http://schemas.microsoft.com/office/drawing/2014/main" xmlns="" val="20000"/>
                    </a:ext>
                  </a:extLst>
                </a:gridCol>
                <a:gridCol w="6392547">
                  <a:extLst>
                    <a:ext uri="{9D8B030D-6E8A-4147-A177-3AD203B41FA5}">
                      <a16:colId xmlns:a16="http://schemas.microsoft.com/office/drawing/2014/main" xmlns="" val="20001"/>
                    </a:ext>
                  </a:extLst>
                </a:gridCol>
              </a:tblGrid>
              <a:tr h="328060">
                <a:tc>
                  <a:txBody>
                    <a:bodyPr/>
                    <a:lstStyle/>
                    <a:p>
                      <a:pPr algn="ctr">
                        <a:spcAft>
                          <a:spcPts val="0"/>
                        </a:spcAft>
                      </a:pPr>
                      <a:r>
                        <a:rPr lang="zh-TW" sz="2400" kern="0" dirty="0">
                          <a:solidFill>
                            <a:schemeClr val="bg1"/>
                          </a:solidFill>
                          <a:effectLst/>
                          <a:latin typeface="微軟正黑體" panose="020B0604030504040204" pitchFamily="34" charset="-120"/>
                          <a:ea typeface="微軟正黑體" panose="020B0604030504040204" pitchFamily="34" charset="-120"/>
                          <a:cs typeface="Times New Roman"/>
                        </a:rPr>
                        <a:t>職</a:t>
                      </a:r>
                      <a:r>
                        <a:rPr lang="en-US" sz="2400" kern="0" dirty="0">
                          <a:solidFill>
                            <a:schemeClr val="bg1"/>
                          </a:solidFill>
                          <a:effectLst/>
                          <a:latin typeface="微軟正黑體" panose="020B0604030504040204" pitchFamily="34" charset="-120"/>
                          <a:ea typeface="微軟正黑體" panose="020B0604030504040204" pitchFamily="34" charset="-120"/>
                          <a:cs typeface="Times New Roman"/>
                        </a:rPr>
                        <a:t>   </a:t>
                      </a:r>
                      <a:r>
                        <a:rPr lang="zh-TW" sz="2400" kern="0" dirty="0">
                          <a:solidFill>
                            <a:schemeClr val="bg1"/>
                          </a:solidFill>
                          <a:effectLst/>
                          <a:latin typeface="微軟正黑體" panose="020B0604030504040204" pitchFamily="34" charset="-120"/>
                          <a:ea typeface="微軟正黑體" panose="020B0604030504040204" pitchFamily="34" charset="-120"/>
                          <a:cs typeface="Times New Roman"/>
                        </a:rPr>
                        <a:t>群</a:t>
                      </a:r>
                      <a:endParaRPr lang="zh-TW" sz="2400" kern="100" dirty="0">
                        <a:solidFill>
                          <a:schemeClr val="bg1"/>
                        </a:solidFill>
                        <a:effectLst/>
                        <a:latin typeface="微軟正黑體" panose="020B0604030504040204" pitchFamily="34" charset="-120"/>
                        <a:ea typeface="微軟正黑體" panose="020B0604030504040204" pitchFamily="34" charset="-120"/>
                        <a:cs typeface="Times New Roman"/>
                      </a:endParaRPr>
                    </a:p>
                  </a:txBody>
                  <a:tcPr marL="15240" marR="152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spcAft>
                          <a:spcPts val="0"/>
                        </a:spcAft>
                      </a:pPr>
                      <a:r>
                        <a:rPr lang="zh-TW" sz="2400" kern="0" dirty="0">
                          <a:solidFill>
                            <a:schemeClr val="bg1"/>
                          </a:solidFill>
                          <a:effectLst/>
                          <a:latin typeface="微軟正黑體" panose="020B0604030504040204" pitchFamily="34" charset="-120"/>
                          <a:ea typeface="微軟正黑體" panose="020B0604030504040204" pitchFamily="34" charset="-120"/>
                          <a:cs typeface="Times New Roman"/>
                        </a:rPr>
                        <a:t>各校術科測驗舉隅</a:t>
                      </a:r>
                      <a:endParaRPr lang="zh-TW" sz="2400" kern="100" dirty="0">
                        <a:solidFill>
                          <a:schemeClr val="bg1"/>
                        </a:solidFill>
                        <a:effectLst/>
                        <a:latin typeface="微軟正黑體" panose="020B0604030504040204" pitchFamily="34" charset="-120"/>
                        <a:ea typeface="微軟正黑體" panose="020B0604030504040204"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0"/>
                  </a:ext>
                </a:extLst>
              </a:tr>
              <a:tr h="326726">
                <a:tc rowSpan="3">
                  <a:txBody>
                    <a:bodyPr/>
                    <a:lstStyle/>
                    <a:p>
                      <a:pPr marL="72000" algn="ctr">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商業與管理群</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15240" marR="152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商業理財規劃實作、商品創意行銷</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26726">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邏輯推理測驗、中英文輸入</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26726">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個人理財規劃、商品創意行銷</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26726">
                <a:tc rowSpan="3">
                  <a:txBody>
                    <a:bodyPr/>
                    <a:lstStyle/>
                    <a:p>
                      <a:pPr marL="72000" algn="ctr">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外語群</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15240" marR="152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文章朗讀、生活英語口語問答</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26726">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英文口試</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26726">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口語表達</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26726">
                <a:tc rowSpan="3">
                  <a:txBody>
                    <a:bodyPr/>
                    <a:lstStyle/>
                    <a:p>
                      <a:pPr marL="72000" algn="ctr">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設計群</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15240" marR="152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素描、插畫</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26726">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素描、立體造型</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26726">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設計繪畫術科測驗</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26726">
                <a:tc rowSpan="3">
                  <a:txBody>
                    <a:bodyPr/>
                    <a:lstStyle/>
                    <a:p>
                      <a:pPr marL="72000" algn="ctr">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農業群</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15240" marR="152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農藝作物識別</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326726">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園藝作物與資材識別</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26726">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經濟動物與寵物種類識別</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bl>
          </a:graphicData>
        </a:graphic>
      </p:graphicFrame>
      <p:sp>
        <p:nvSpPr>
          <p:cNvPr id="5" name="標題 1"/>
          <p:cNvSpPr txBox="1">
            <a:spLocks/>
          </p:cNvSpPr>
          <p:nvPr/>
        </p:nvSpPr>
        <p:spPr>
          <a:xfrm>
            <a:off x="1991544" y="324272"/>
            <a:ext cx="8352928" cy="504056"/>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fontAlgn="auto">
              <a:spcAft>
                <a:spcPts val="0"/>
              </a:spcAft>
            </a:pPr>
            <a:r>
              <a:rPr lang="zh-TW" altLang="en-US" sz="4000" dirty="0">
                <a:solidFill>
                  <a:prstClr val="black"/>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rPr>
              <a:t>專業群科甄選入學</a:t>
            </a:r>
            <a:r>
              <a:rPr lang="zh-TW" altLang="zh-TW" sz="4000" dirty="0">
                <a:solidFill>
                  <a:prstClr val="black"/>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rPr>
              <a:t>術科</a:t>
            </a:r>
            <a:r>
              <a:rPr lang="zh-TW" altLang="en-US" sz="4000" dirty="0">
                <a:solidFill>
                  <a:prstClr val="black"/>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rPr>
              <a:t>測驗</a:t>
            </a:r>
            <a:r>
              <a:rPr lang="zh-TW" altLang="zh-TW" sz="4000" dirty="0">
                <a:solidFill>
                  <a:prstClr val="black"/>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rPr>
              <a:t>類型</a:t>
            </a:r>
            <a:r>
              <a:rPr lang="zh-TW" altLang="en-US" sz="3200" dirty="0">
                <a:solidFill>
                  <a:prstClr val="black"/>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rPr>
              <a:t> </a:t>
            </a:r>
            <a:endParaRPr lang="zh-TW" altLang="en-US" sz="4000" dirty="0">
              <a:solidFill>
                <a:prstClr val="black"/>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endParaRPr>
          </a:p>
        </p:txBody>
      </p:sp>
      <p:sp>
        <p:nvSpPr>
          <p:cNvPr id="8" name="標題 1"/>
          <p:cNvSpPr>
            <a:spLocks noGrp="1"/>
          </p:cNvSpPr>
          <p:nvPr>
            <p:ph type="title"/>
          </p:nvPr>
        </p:nvSpPr>
        <p:spPr>
          <a:xfrm>
            <a:off x="1867306" y="1152525"/>
            <a:ext cx="8911687" cy="1280890"/>
          </a:xfrm>
        </p:spPr>
        <p:txBody>
          <a:bodyPr>
            <a:noAutofit/>
          </a:bodyPr>
          <a:lstStyle/>
          <a:p>
            <a:pPr algn="ctr"/>
            <a:r>
              <a:rPr lang="zh-TW" altLang="en-US" sz="2800" dirty="0"/>
              <a:t>術科考試舉隅</a:t>
            </a:r>
            <a:r>
              <a:rPr lang="en-US" altLang="zh-TW" sz="2800" dirty="0" smtClean="0"/>
              <a:t>(</a:t>
            </a:r>
            <a:r>
              <a:rPr lang="zh-TW" altLang="en-US" sz="2800" dirty="0" smtClean="0"/>
              <a:t>二</a:t>
            </a:r>
            <a:r>
              <a:rPr lang="en-US" altLang="zh-TW" sz="2800" dirty="0" smtClean="0"/>
              <a:t>)</a:t>
            </a:r>
            <a:endParaRPr lang="zh-TW" altLang="en-US" sz="2800" dirty="0"/>
          </a:p>
        </p:txBody>
      </p:sp>
    </p:spTree>
    <p:extLst>
      <p:ext uri="{BB962C8B-B14F-4D97-AF65-F5344CB8AC3E}">
        <p14:creationId xmlns:p14="http://schemas.microsoft.com/office/powerpoint/2010/main" val="1704510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1867306" y="1152525"/>
            <a:ext cx="8911687" cy="1280890"/>
          </a:xfrm>
        </p:spPr>
        <p:txBody>
          <a:bodyPr>
            <a:noAutofit/>
          </a:bodyPr>
          <a:lstStyle/>
          <a:p>
            <a:pPr algn="ctr"/>
            <a:r>
              <a:rPr lang="zh-TW" altLang="en-US" sz="2800" dirty="0"/>
              <a:t>術科考試舉隅</a:t>
            </a:r>
            <a:r>
              <a:rPr lang="en-US" altLang="zh-TW" sz="2800" dirty="0"/>
              <a:t>(</a:t>
            </a:r>
            <a:r>
              <a:rPr lang="zh-TW" altLang="en-US" sz="2800" dirty="0"/>
              <a:t>三</a:t>
            </a:r>
            <a:r>
              <a:rPr lang="en-US" altLang="zh-TW" sz="2800" dirty="0"/>
              <a:t>)</a:t>
            </a:r>
            <a:endParaRPr lang="zh-TW" altLang="en-US" sz="2800" dirty="0"/>
          </a:p>
        </p:txBody>
      </p:sp>
      <p:graphicFrame>
        <p:nvGraphicFramePr>
          <p:cNvPr id="5" name="表格 4"/>
          <p:cNvGraphicFramePr>
            <a:graphicFrameLocks noGrp="1"/>
          </p:cNvGraphicFramePr>
          <p:nvPr>
            <p:extLst>
              <p:ext uri="{D42A27DB-BD31-4B8C-83A1-F6EECF244321}">
                <p14:modId xmlns:p14="http://schemas.microsoft.com/office/powerpoint/2010/main" val="1890092146"/>
              </p:ext>
            </p:extLst>
          </p:nvPr>
        </p:nvGraphicFramePr>
        <p:xfrm>
          <a:off x="2139873" y="1819730"/>
          <a:ext cx="8639120" cy="4456700"/>
        </p:xfrm>
        <a:graphic>
          <a:graphicData uri="http://schemas.openxmlformats.org/drawingml/2006/table">
            <a:tbl>
              <a:tblPr firstRow="1" firstCol="1" bandRow="1"/>
              <a:tblGrid>
                <a:gridCol w="1608797">
                  <a:extLst>
                    <a:ext uri="{9D8B030D-6E8A-4147-A177-3AD203B41FA5}">
                      <a16:colId xmlns:a16="http://schemas.microsoft.com/office/drawing/2014/main" xmlns="" val="20000"/>
                    </a:ext>
                  </a:extLst>
                </a:gridCol>
                <a:gridCol w="7030323">
                  <a:extLst>
                    <a:ext uri="{9D8B030D-6E8A-4147-A177-3AD203B41FA5}">
                      <a16:colId xmlns:a16="http://schemas.microsoft.com/office/drawing/2014/main" xmlns="" val="20001"/>
                    </a:ext>
                  </a:extLst>
                </a:gridCol>
              </a:tblGrid>
              <a:tr h="373989">
                <a:tc>
                  <a:txBody>
                    <a:bodyPr/>
                    <a:lstStyle/>
                    <a:p>
                      <a:pPr algn="ctr">
                        <a:spcAft>
                          <a:spcPts val="0"/>
                        </a:spcAft>
                      </a:pPr>
                      <a:r>
                        <a:rPr lang="zh-TW" sz="2400" kern="0" dirty="0">
                          <a:solidFill>
                            <a:schemeClr val="bg1"/>
                          </a:solidFill>
                          <a:effectLst/>
                          <a:latin typeface="微軟正黑體" panose="020B0604030504040204" pitchFamily="34" charset="-120"/>
                          <a:ea typeface="微軟正黑體" panose="020B0604030504040204" pitchFamily="34" charset="-120"/>
                          <a:cs typeface="Times New Roman"/>
                        </a:rPr>
                        <a:t>職</a:t>
                      </a:r>
                      <a:r>
                        <a:rPr lang="en-US" sz="2400" kern="0" dirty="0">
                          <a:solidFill>
                            <a:schemeClr val="bg1"/>
                          </a:solidFill>
                          <a:effectLst/>
                          <a:latin typeface="微軟正黑體" panose="020B0604030504040204" pitchFamily="34" charset="-120"/>
                          <a:ea typeface="微軟正黑體" panose="020B0604030504040204" pitchFamily="34" charset="-120"/>
                          <a:cs typeface="Times New Roman"/>
                        </a:rPr>
                        <a:t>   </a:t>
                      </a:r>
                      <a:r>
                        <a:rPr lang="zh-TW" sz="2400" kern="0" dirty="0">
                          <a:solidFill>
                            <a:schemeClr val="bg1"/>
                          </a:solidFill>
                          <a:effectLst/>
                          <a:latin typeface="微軟正黑體" panose="020B0604030504040204" pitchFamily="34" charset="-120"/>
                          <a:ea typeface="微軟正黑體" panose="020B0604030504040204" pitchFamily="34" charset="-120"/>
                          <a:cs typeface="Times New Roman"/>
                        </a:rPr>
                        <a:t>群</a:t>
                      </a:r>
                      <a:endParaRPr lang="zh-TW" sz="2400" kern="100" dirty="0">
                        <a:solidFill>
                          <a:schemeClr val="bg1"/>
                        </a:solidFill>
                        <a:effectLst/>
                        <a:latin typeface="微軟正黑體" panose="020B0604030504040204" pitchFamily="34" charset="-120"/>
                        <a:ea typeface="微軟正黑體" panose="020B0604030504040204" pitchFamily="34" charset="-120"/>
                        <a:cs typeface="Times New Roman"/>
                      </a:endParaRPr>
                    </a:p>
                  </a:txBody>
                  <a:tcPr marL="15240" marR="152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spcAft>
                          <a:spcPts val="0"/>
                        </a:spcAft>
                      </a:pPr>
                      <a:r>
                        <a:rPr lang="zh-TW" sz="2400" kern="0" dirty="0">
                          <a:solidFill>
                            <a:schemeClr val="bg1"/>
                          </a:solidFill>
                          <a:effectLst/>
                          <a:latin typeface="微軟正黑體" panose="020B0604030504040204" pitchFamily="34" charset="-120"/>
                          <a:ea typeface="微軟正黑體" panose="020B0604030504040204" pitchFamily="34" charset="-120"/>
                          <a:cs typeface="Times New Roman"/>
                        </a:rPr>
                        <a:t>各校術科測驗舉隅</a:t>
                      </a:r>
                      <a:endParaRPr lang="zh-TW" sz="2400" kern="100" dirty="0">
                        <a:solidFill>
                          <a:schemeClr val="bg1"/>
                        </a:solidFill>
                        <a:effectLst/>
                        <a:latin typeface="微軟正黑體" panose="020B0604030504040204" pitchFamily="34" charset="-120"/>
                        <a:ea typeface="微軟正黑體" panose="020B0604030504040204"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0"/>
                  </a:ext>
                </a:extLst>
              </a:tr>
              <a:tr h="373989">
                <a:tc rowSpan="3">
                  <a:txBody>
                    <a:bodyPr/>
                    <a:lstStyle/>
                    <a:p>
                      <a:pPr algn="ctr">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家政群</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15240" marR="152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創意繪圖（設計理念文字說明）、基礎設計手縫</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73989">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眼部化粧設計圖</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73989">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說故事、帶動唱</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73989">
                <a:tc rowSpan="3">
                  <a:txBody>
                    <a:bodyPr/>
                    <a:lstStyle/>
                    <a:p>
                      <a:pPr algn="ctr">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餐旅群</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15240" marR="152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由個人自選特殊才藝表現</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73989">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廚藝刀工、創意盤飾</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73989">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麵包包餡技巧、辨識基本食材及調味料</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59268">
                <a:tc rowSpan="3">
                  <a:txBody>
                    <a:bodyPr/>
                    <a:lstStyle/>
                    <a:p>
                      <a:pPr algn="ctr">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藝術群</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15240" marR="152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自選才藝</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565150">
                <a:tc vMerge="1">
                  <a:txBody>
                    <a:bodyPr/>
                    <a:lstStyle/>
                    <a:p>
                      <a:endParaRPr lang="zh-TW" altLang="en-US"/>
                    </a:p>
                  </a:txBody>
                  <a:tcPr/>
                </a:tc>
                <a:tc>
                  <a:txBody>
                    <a:bodyPr/>
                    <a:lstStyle/>
                    <a:p>
                      <a:pPr marL="72000">
                        <a:spcAft>
                          <a:spcPts val="0"/>
                        </a:spcAft>
                      </a:pP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任選器樂</a:t>
                      </a:r>
                      <a:r>
                        <a:rPr lang="en-US"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a:t>
                      </a: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國樂、西樂擇一</a:t>
                      </a:r>
                      <a:r>
                        <a:rPr lang="en-US"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a:t>
                      </a: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自選曲一首、任選肢體</a:t>
                      </a:r>
                      <a:r>
                        <a:rPr lang="en-US"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a:t>
                      </a: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拳擊、舞蹈擇一</a:t>
                      </a:r>
                      <a:r>
                        <a:rPr lang="en-US"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a:t>
                      </a:r>
                      <a:r>
                        <a:rPr lang="zh-TW"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創意表演、現場音感測驗、體能潛力測驗</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74441">
                <a:tc vMerge="1">
                  <a:txBody>
                    <a:bodyPr/>
                    <a:lstStyle/>
                    <a:p>
                      <a:endParaRPr lang="zh-TW" altLang="en-US"/>
                    </a:p>
                  </a:txBody>
                  <a:tcPr/>
                </a:tc>
                <a:tc>
                  <a:txBody>
                    <a:bodyPr/>
                    <a:lstStyle/>
                    <a:p>
                      <a:pPr marL="72000">
                        <a:spcAft>
                          <a:spcPts val="0"/>
                        </a:spcAft>
                      </a:pPr>
                      <a:r>
                        <a:rPr lang="en-US" sz="2400" kern="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 </a:t>
                      </a:r>
                      <a:r>
                        <a:rPr lang="zh-TW" altLang="en-US" sz="2400" kern="0" dirty="0" smtClean="0">
                          <a:solidFill>
                            <a:schemeClr val="accent1">
                              <a:lumMod val="50000"/>
                            </a:schemeClr>
                          </a:solidFill>
                          <a:effectLst/>
                          <a:latin typeface="微軟正黑體" panose="020B0604030504040204" pitchFamily="34" charset="-120"/>
                          <a:ea typeface="微軟正黑體" panose="020B0604030504040204" pitchFamily="34" charset="-120"/>
                          <a:cs typeface="Times New Roman"/>
                        </a:rPr>
                        <a:t>才藝專長與口語表達</a:t>
                      </a:r>
                      <a:endParaRPr lang="zh-TW" sz="2400"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
        <p:nvSpPr>
          <p:cNvPr id="6" name="標題 1"/>
          <p:cNvSpPr txBox="1">
            <a:spLocks/>
          </p:cNvSpPr>
          <p:nvPr/>
        </p:nvSpPr>
        <p:spPr>
          <a:xfrm>
            <a:off x="1919536" y="476672"/>
            <a:ext cx="8352928" cy="504056"/>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fontAlgn="auto">
              <a:spcAft>
                <a:spcPts val="0"/>
              </a:spcAft>
            </a:pPr>
            <a:r>
              <a:rPr lang="zh-TW" altLang="en-US" sz="4000" dirty="0">
                <a:solidFill>
                  <a:prstClr val="black"/>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rPr>
              <a:t>專業群科甄選入學</a:t>
            </a:r>
            <a:r>
              <a:rPr lang="zh-TW" altLang="zh-TW" sz="4000" dirty="0">
                <a:solidFill>
                  <a:prstClr val="black"/>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rPr>
              <a:t>術科</a:t>
            </a:r>
            <a:r>
              <a:rPr lang="zh-TW" altLang="en-US" sz="4000" dirty="0">
                <a:solidFill>
                  <a:prstClr val="black"/>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rPr>
              <a:t>測驗</a:t>
            </a:r>
            <a:r>
              <a:rPr lang="zh-TW" altLang="zh-TW" sz="4000" dirty="0" smtClean="0">
                <a:solidFill>
                  <a:prstClr val="black"/>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rPr>
              <a:t>類型</a:t>
            </a:r>
            <a:endParaRPr lang="zh-TW" altLang="en-US" sz="4000" dirty="0">
              <a:solidFill>
                <a:prstClr val="black"/>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endParaRPr>
          </a:p>
        </p:txBody>
      </p:sp>
    </p:spTree>
    <p:extLst>
      <p:ext uri="{BB962C8B-B14F-4D97-AF65-F5344CB8AC3E}">
        <p14:creationId xmlns:p14="http://schemas.microsoft.com/office/powerpoint/2010/main" val="1654502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00" y="2943225"/>
            <a:ext cx="6858000" cy="147637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69987" name="標題 3"/>
          <p:cNvSpPr>
            <a:spLocks noGrp="1"/>
          </p:cNvSpPr>
          <p:nvPr>
            <p:ph type="title"/>
          </p:nvPr>
        </p:nvSpPr>
        <p:spPr>
          <a:xfrm>
            <a:off x="3119438" y="2917825"/>
            <a:ext cx="6149975" cy="1020763"/>
          </a:xfrm>
        </p:spPr>
        <p:txBody>
          <a:bodyPr/>
          <a:lstStyle/>
          <a:p>
            <a:pPr eaLnBrk="1" hangingPunct="1"/>
            <a:r>
              <a:rPr lang="zh-TW" altLang="en-US" sz="4500" smtClean="0">
                <a:solidFill>
                  <a:schemeClr val="bg1"/>
                </a:solidFill>
                <a:latin typeface="華康華綜體W5" panose="020B0509000000000000" pitchFamily="49" charset="-120"/>
                <a:ea typeface="華康華綜體W5" panose="020B0509000000000000" pitchFamily="49" charset="-120"/>
              </a:rPr>
              <a:t>特色招生考試分發入學</a:t>
            </a:r>
          </a:p>
        </p:txBody>
      </p:sp>
      <p:pic>
        <p:nvPicPr>
          <p:cNvPr id="169988"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9" name="文字版面配置區 1"/>
          <p:cNvSpPr>
            <a:spLocks noGrp="1"/>
          </p:cNvSpPr>
          <p:nvPr>
            <p:ph type="body" idx="1"/>
          </p:nvPr>
        </p:nvSpPr>
        <p:spPr>
          <a:xfrm>
            <a:off x="2755900" y="4476750"/>
            <a:ext cx="6769100" cy="646113"/>
          </a:xfrm>
        </p:spPr>
        <p:txBody>
          <a:bodyPr/>
          <a:lstStyle/>
          <a:p>
            <a:pPr eaLnBrk="1" hangingPunct="1"/>
            <a:r>
              <a:rPr lang="zh-TW" altLang="en-US" sz="2400" b="1" smtClean="0">
                <a:solidFill>
                  <a:srgbClr val="FF0000"/>
                </a:solidFill>
                <a:latin typeface="華康魏碑體" panose="03000709000000000000" pitchFamily="65" charset="-120"/>
                <a:ea typeface="華康魏碑體" panose="03000709000000000000" pitchFamily="65" charset="-120"/>
              </a:rPr>
              <a:t>特色招生考試分發入學以學科測驗為主。</a:t>
            </a:r>
          </a:p>
          <a:p>
            <a:pPr eaLnBrk="1" hangingPunct="1"/>
            <a:r>
              <a:rPr lang="zh-TW" altLang="en-US" sz="2400" b="1" smtClean="0">
                <a:solidFill>
                  <a:srgbClr val="FF0000"/>
                </a:solidFill>
                <a:latin typeface="華康魏碑體" panose="03000709000000000000" pitchFamily="65" charset="-120"/>
                <a:ea typeface="華康魏碑體" panose="03000709000000000000" pitchFamily="65" charset="-120"/>
              </a:rPr>
              <a:t>考試分發入學多是以學科發展為主軸的特色班級</a:t>
            </a:r>
          </a:p>
        </p:txBody>
      </p:sp>
      <p:sp>
        <p:nvSpPr>
          <p:cNvPr id="7" name="投影片編號版面配置區 6"/>
          <p:cNvSpPr>
            <a:spLocks noGrp="1"/>
          </p:cNvSpPr>
          <p:nvPr>
            <p:ph type="sldNum" sz="quarter" idx="12"/>
          </p:nvPr>
        </p:nvSpPr>
        <p:spPr/>
        <p:txBody>
          <a:bodyPr/>
          <a:lstStyle/>
          <a:p>
            <a:pPr>
              <a:defRPr/>
            </a:pPr>
            <a:r>
              <a:rPr lang="en-US" altLang="zh-TW" sz="2000" dirty="0" smtClean="0"/>
              <a:t>95</a:t>
            </a:r>
            <a:endParaRPr lang="zh-TW" altLang="en-US" sz="2000" dirty="0"/>
          </a:p>
        </p:txBody>
      </p:sp>
      <p:sp>
        <p:nvSpPr>
          <p:cNvPr id="169991" name="副標題 4"/>
          <p:cNvSpPr txBox="1">
            <a:spLocks/>
          </p:cNvSpPr>
          <p:nvPr/>
        </p:nvSpPr>
        <p:spPr bwMode="auto">
          <a:xfrm>
            <a:off x="3500438" y="3938588"/>
            <a:ext cx="77724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buFont typeface="Wingdings 3" panose="05040102010807070707" pitchFamily="18" charset="2"/>
              <a:buNone/>
            </a:pPr>
            <a:r>
              <a:rPr kumimoji="0" lang="zh-TW" altLang="en-US" sz="2400">
                <a:solidFill>
                  <a:srgbClr val="FFFF00"/>
                </a:solidFill>
                <a:latin typeface="華康魏碑體" panose="03000709000000000000" pitchFamily="65" charset="-120"/>
                <a:ea typeface="華康魏碑體" panose="03000709000000000000" pitchFamily="65" charset="-120"/>
              </a:rPr>
              <a:t>承辦學校：國立臺南女中</a:t>
            </a:r>
            <a:endParaRPr kumimoji="0" lang="en-US" altLang="zh-TW" sz="2400">
              <a:solidFill>
                <a:srgbClr val="FFFF00"/>
              </a:solidFill>
              <a:latin typeface="華康魏碑體" panose="03000709000000000000" pitchFamily="65" charset="-120"/>
              <a:ea typeface="華康魏碑體" panose="03000709000000000000" pitchFamily="65" charset="-120"/>
            </a:endParaRPr>
          </a:p>
        </p:txBody>
      </p:sp>
    </p:spTree>
  </p:cSld>
  <p:clrMapOvr>
    <a:masterClrMapping/>
  </p:clrMapOvr>
  <p:transition spd="slow">
    <p:wipe dir="d"/>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639616" y="122238"/>
            <a:ext cx="9552384" cy="570458"/>
          </a:xfrm>
        </p:spPr>
        <p:txBody>
          <a:bodyPr/>
          <a:lstStyle/>
          <a:p>
            <a:r>
              <a:rPr lang="zh-TW" altLang="en-US" sz="3600" dirty="0"/>
              <a:t>考試科目時間規劃</a:t>
            </a:r>
            <a:r>
              <a:rPr lang="zh-TW" altLang="en-US" sz="3600" dirty="0" smtClean="0"/>
              <a:t>表</a:t>
            </a:r>
            <a:r>
              <a:rPr lang="en-US" altLang="zh-TW" sz="3600" dirty="0" smtClean="0"/>
              <a:t>(</a:t>
            </a:r>
            <a:r>
              <a:rPr lang="zh-TW" altLang="en-US" sz="3600" dirty="0" smtClean="0">
                <a:solidFill>
                  <a:srgbClr val="FF0000"/>
                </a:solidFill>
              </a:rPr>
              <a:t>臺南區時間請參閱簡章</a:t>
            </a:r>
            <a:r>
              <a:rPr lang="en-US" altLang="zh-TW" sz="3600" dirty="0"/>
              <a:t>)</a:t>
            </a:r>
            <a:r>
              <a:rPr lang="zh-TW" altLang="en-US" sz="3600" dirty="0" smtClean="0"/>
              <a:t> </a:t>
            </a:r>
            <a:endParaRPr lang="zh-TW" altLang="en-US" sz="3600" dirty="0"/>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839040491"/>
              </p:ext>
            </p:extLst>
          </p:nvPr>
        </p:nvGraphicFramePr>
        <p:xfrm>
          <a:off x="1981200" y="764704"/>
          <a:ext cx="8229600" cy="5955823"/>
        </p:xfrm>
        <a:graphic>
          <a:graphicData uri="http://schemas.openxmlformats.org/drawingml/2006/table">
            <a:tbl>
              <a:tblPr firstRow="1" bandRow="1">
                <a:tableStyleId>{5C22544A-7EE6-4342-B048-85BDC9FD1C3A}</a:tableStyleId>
              </a:tblPr>
              <a:tblGrid>
                <a:gridCol w="730424">
                  <a:extLst>
                    <a:ext uri="{9D8B030D-6E8A-4147-A177-3AD203B41FA5}">
                      <a16:colId xmlns:a16="http://schemas.microsoft.com/office/drawing/2014/main" xmlns="" val="20000"/>
                    </a:ext>
                  </a:extLst>
                </a:gridCol>
                <a:gridCol w="1872208">
                  <a:extLst>
                    <a:ext uri="{9D8B030D-6E8A-4147-A177-3AD203B41FA5}">
                      <a16:colId xmlns:a16="http://schemas.microsoft.com/office/drawing/2014/main" xmlns="" val="20001"/>
                    </a:ext>
                  </a:extLst>
                </a:gridCol>
                <a:gridCol w="792088">
                  <a:extLst>
                    <a:ext uri="{9D8B030D-6E8A-4147-A177-3AD203B41FA5}">
                      <a16:colId xmlns:a16="http://schemas.microsoft.com/office/drawing/2014/main" xmlns="" val="20002"/>
                    </a:ext>
                  </a:extLst>
                </a:gridCol>
                <a:gridCol w="1944216">
                  <a:extLst>
                    <a:ext uri="{9D8B030D-6E8A-4147-A177-3AD203B41FA5}">
                      <a16:colId xmlns:a16="http://schemas.microsoft.com/office/drawing/2014/main" xmlns="" val="20003"/>
                    </a:ext>
                  </a:extLst>
                </a:gridCol>
                <a:gridCol w="864096">
                  <a:extLst>
                    <a:ext uri="{9D8B030D-6E8A-4147-A177-3AD203B41FA5}">
                      <a16:colId xmlns:a16="http://schemas.microsoft.com/office/drawing/2014/main" xmlns="" val="20004"/>
                    </a:ext>
                  </a:extLst>
                </a:gridCol>
                <a:gridCol w="2026568">
                  <a:extLst>
                    <a:ext uri="{9D8B030D-6E8A-4147-A177-3AD203B41FA5}">
                      <a16:colId xmlns:a16="http://schemas.microsoft.com/office/drawing/2014/main" xmlns="" val="20005"/>
                    </a:ext>
                  </a:extLst>
                </a:gridCol>
              </a:tblGrid>
              <a:tr h="395025">
                <a:tc gridSpan="6">
                  <a:txBody>
                    <a:bodyPr/>
                    <a:lstStyle/>
                    <a:p>
                      <a:r>
                        <a:rPr lang="en-US" altLang="zh-TW" sz="2400" dirty="0" smtClean="0"/>
                        <a:t>104 </a:t>
                      </a:r>
                      <a:r>
                        <a:rPr lang="zh-TW" altLang="en-US" sz="2400" dirty="0" smtClean="0"/>
                        <a:t>年 </a:t>
                      </a:r>
                      <a:r>
                        <a:rPr lang="en-US" altLang="zh-TW" sz="2400" dirty="0" smtClean="0"/>
                        <a:t>6 </a:t>
                      </a:r>
                      <a:r>
                        <a:rPr lang="zh-TW" altLang="en-US" sz="2400" dirty="0" smtClean="0"/>
                        <a:t>月 </a:t>
                      </a:r>
                      <a:r>
                        <a:rPr lang="en-US" altLang="zh-TW" sz="2400" dirty="0" smtClean="0"/>
                        <a:t>19 </a:t>
                      </a:r>
                      <a:r>
                        <a:rPr lang="zh-TW" altLang="en-US" sz="2400" dirty="0" smtClean="0"/>
                        <a:t>日</a:t>
                      </a:r>
                      <a:r>
                        <a:rPr lang="en-US" altLang="zh-TW" sz="2400" dirty="0" smtClean="0"/>
                        <a:t>(</a:t>
                      </a:r>
                      <a:r>
                        <a:rPr lang="zh-TW" altLang="en-US" sz="2400" dirty="0" smtClean="0"/>
                        <a:t>星期日</a:t>
                      </a:r>
                      <a:r>
                        <a:rPr lang="en-US" altLang="zh-TW" sz="2400" dirty="0" smtClean="0"/>
                        <a:t>)</a:t>
                      </a:r>
                      <a:endParaRPr lang="zh-TW" altLang="en-US" sz="2400" dirty="0"/>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a:p>
                  </a:txBody>
                  <a:tcPr/>
                </a:tc>
                <a:tc hMerge="1">
                  <a:txBody>
                    <a:bodyPr/>
                    <a:lstStyle/>
                    <a:p>
                      <a:endParaRPr lang="zh-TW" altLang="en-US" dirty="0"/>
                    </a:p>
                  </a:txBody>
                  <a:tcPr/>
                </a:tc>
                <a:extLst>
                  <a:ext uri="{0D108BD9-81ED-4DB2-BD59-A6C34878D82A}">
                    <a16:rowId xmlns:a16="http://schemas.microsoft.com/office/drawing/2014/main" xmlns="" val="10000"/>
                  </a:ext>
                </a:extLst>
              </a:tr>
              <a:tr h="395025">
                <a:tc gridSpan="4">
                  <a:txBody>
                    <a:bodyPr/>
                    <a:lstStyle/>
                    <a:p>
                      <a:pPr algn="ctr"/>
                      <a:r>
                        <a:rPr lang="zh-TW" altLang="en-US" sz="1800" b="1" dirty="0" smtClean="0">
                          <a:solidFill>
                            <a:schemeClr val="tx1"/>
                          </a:solidFill>
                          <a:latin typeface="微軟正黑體" panose="020B0604030504040204" pitchFamily="34" charset="-120"/>
                          <a:ea typeface="微軟正黑體" panose="020B0604030504040204" pitchFamily="34" charset="-120"/>
                        </a:rPr>
                        <a:t>上午</a:t>
                      </a:r>
                      <a:endParaRPr lang="zh-TW" altLang="en-US" sz="1800" b="1" dirty="0">
                        <a:solidFill>
                          <a:schemeClr val="tx1"/>
                        </a:solidFill>
                        <a:latin typeface="微軟正黑體" panose="020B0604030504040204" pitchFamily="34" charset="-120"/>
                        <a:ea typeface="微軟正黑體" panose="020B0604030504040204" pitchFamily="34" charset="-120"/>
                      </a:endParaRPr>
                    </a:p>
                  </a:txBody>
                  <a:tcPr>
                    <a:solidFill>
                      <a:srgbClr val="00B0F0"/>
                    </a:solidFill>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c gridSpan="2">
                  <a:txBody>
                    <a:bodyPr/>
                    <a:lstStyle/>
                    <a:p>
                      <a:pPr algn="ctr"/>
                      <a:r>
                        <a:rPr lang="zh-TW" altLang="en-US" sz="1800" b="1" dirty="0" smtClean="0">
                          <a:solidFill>
                            <a:schemeClr val="tx1"/>
                          </a:solidFill>
                          <a:latin typeface="微軟正黑體" panose="020B0604030504040204" pitchFamily="34" charset="-120"/>
                          <a:ea typeface="微軟正黑體" panose="020B0604030504040204" pitchFamily="34" charset="-120"/>
                        </a:rPr>
                        <a:t>下午</a:t>
                      </a:r>
                      <a:endParaRPr lang="zh-TW" altLang="en-US" sz="1800" b="1" dirty="0">
                        <a:solidFill>
                          <a:schemeClr val="tx1"/>
                        </a:solidFill>
                        <a:latin typeface="微軟正黑體" panose="020B0604030504040204" pitchFamily="34" charset="-120"/>
                        <a:ea typeface="微軟正黑體" panose="020B0604030504040204" pitchFamily="34" charset="-120"/>
                      </a:endParaRPr>
                    </a:p>
                  </a:txBody>
                  <a:tcPr>
                    <a:solidFill>
                      <a:srgbClr val="00B0F0"/>
                    </a:solidFill>
                  </a:tcPr>
                </a:tc>
                <a:tc hMerge="1">
                  <a:txBody>
                    <a:bodyPr/>
                    <a:lstStyle/>
                    <a:p>
                      <a:endParaRPr lang="zh-TW" altLang="en-US" dirty="0"/>
                    </a:p>
                  </a:txBody>
                  <a:tcPr/>
                </a:tc>
                <a:extLst>
                  <a:ext uri="{0D108BD9-81ED-4DB2-BD59-A6C34878D82A}">
                    <a16:rowId xmlns:a16="http://schemas.microsoft.com/office/drawing/2014/main" xmlns="" val="10001"/>
                  </a:ext>
                </a:extLst>
              </a:tr>
              <a:tr h="395025">
                <a:tc>
                  <a:txBody>
                    <a:bodyPr/>
                    <a:lstStyle/>
                    <a:p>
                      <a:pPr algn="ctr"/>
                      <a:r>
                        <a:rPr lang="zh-TW" altLang="en-US" sz="1800" b="1" dirty="0" smtClean="0"/>
                        <a:t>預備</a:t>
                      </a:r>
                      <a:endParaRPr lang="zh-TW" altLang="en-US" sz="1800" b="1" dirty="0"/>
                    </a:p>
                  </a:txBody>
                  <a:tcPr/>
                </a:tc>
                <a:tc>
                  <a:txBody>
                    <a:bodyPr/>
                    <a:lstStyle/>
                    <a:p>
                      <a:pPr algn="ctr"/>
                      <a:r>
                        <a:rPr lang="zh-TW" altLang="en-US" sz="1800" b="1" dirty="0" smtClean="0"/>
                        <a:t>第一節</a:t>
                      </a:r>
                      <a:endParaRPr lang="zh-TW" altLang="en-US" sz="1800" b="1" dirty="0"/>
                    </a:p>
                  </a:txBody>
                  <a:tcPr/>
                </a:tc>
                <a:tc>
                  <a:txBody>
                    <a:bodyPr/>
                    <a:lstStyle/>
                    <a:p>
                      <a:pPr algn="ctr"/>
                      <a:r>
                        <a:rPr lang="zh-TW" altLang="en-US" sz="1800" b="1" dirty="0" smtClean="0"/>
                        <a:t>預備</a:t>
                      </a:r>
                      <a:endParaRPr lang="zh-TW" altLang="en-US" sz="1800" b="1" dirty="0"/>
                    </a:p>
                  </a:txBody>
                  <a:tcPr/>
                </a:tc>
                <a:tc>
                  <a:txBody>
                    <a:bodyPr/>
                    <a:lstStyle/>
                    <a:p>
                      <a:pPr algn="ctr"/>
                      <a:r>
                        <a:rPr lang="zh-TW" altLang="en-US" sz="1800" b="1" dirty="0" smtClean="0"/>
                        <a:t>第二節</a:t>
                      </a:r>
                      <a:endParaRPr lang="zh-TW" altLang="en-US" sz="1800" b="1" dirty="0"/>
                    </a:p>
                  </a:txBody>
                  <a:tcPr/>
                </a:tc>
                <a:tc>
                  <a:txBody>
                    <a:bodyPr/>
                    <a:lstStyle/>
                    <a:p>
                      <a:pPr algn="ctr"/>
                      <a:r>
                        <a:rPr lang="zh-TW" altLang="en-US" sz="1800" b="1" dirty="0" smtClean="0"/>
                        <a:t>預備</a:t>
                      </a:r>
                      <a:endParaRPr lang="zh-TW" altLang="en-US" sz="1800" b="1" dirty="0"/>
                    </a:p>
                  </a:txBody>
                  <a:tcPr/>
                </a:tc>
                <a:tc>
                  <a:txBody>
                    <a:bodyPr/>
                    <a:lstStyle/>
                    <a:p>
                      <a:pPr algn="ctr"/>
                      <a:r>
                        <a:rPr lang="zh-TW" altLang="en-US" sz="1800" b="1" dirty="0" smtClean="0"/>
                        <a:t>第三節</a:t>
                      </a:r>
                      <a:endParaRPr lang="zh-TW" altLang="en-US" sz="1800" b="1" dirty="0"/>
                    </a:p>
                  </a:txBody>
                  <a:tcPr/>
                </a:tc>
                <a:extLst>
                  <a:ext uri="{0D108BD9-81ED-4DB2-BD59-A6C34878D82A}">
                    <a16:rowId xmlns:a16="http://schemas.microsoft.com/office/drawing/2014/main" xmlns="" val="10002"/>
                  </a:ext>
                </a:extLst>
              </a:tr>
              <a:tr h="395025">
                <a:tc>
                  <a:txBody>
                    <a:bodyPr/>
                    <a:lstStyle/>
                    <a:p>
                      <a:pPr algn="ctr"/>
                      <a:r>
                        <a:rPr lang="en-US" altLang="zh-TW" sz="1800" b="1" dirty="0" smtClean="0"/>
                        <a:t>8:30</a:t>
                      </a:r>
                      <a:endParaRPr lang="zh-TW" altLang="en-US" sz="1800" b="1" dirty="0"/>
                    </a:p>
                  </a:txBody>
                  <a:tcPr>
                    <a:solidFill>
                      <a:srgbClr val="FFFF00"/>
                    </a:solidFill>
                  </a:tcPr>
                </a:tc>
                <a:tc>
                  <a:txBody>
                    <a:bodyPr/>
                    <a:lstStyle/>
                    <a:p>
                      <a:pPr algn="ctr"/>
                      <a:r>
                        <a:rPr lang="en-US" altLang="zh-TW" sz="1800" b="1" dirty="0" smtClean="0"/>
                        <a:t>8</a:t>
                      </a:r>
                      <a:r>
                        <a:rPr lang="zh-TW" altLang="en-US" sz="1800" b="1" dirty="0" smtClean="0"/>
                        <a:t>：</a:t>
                      </a:r>
                      <a:r>
                        <a:rPr lang="en-US" altLang="zh-TW" sz="1800" b="1" dirty="0" smtClean="0"/>
                        <a:t>40</a:t>
                      </a:r>
                      <a:r>
                        <a:rPr lang="zh-TW" altLang="en-US" sz="1800" b="1" dirty="0" smtClean="0"/>
                        <a:t>～</a:t>
                      </a:r>
                      <a:r>
                        <a:rPr lang="en-US" altLang="zh-TW" sz="1800" b="1" dirty="0" smtClean="0"/>
                        <a:t>9</a:t>
                      </a:r>
                      <a:r>
                        <a:rPr lang="zh-TW" altLang="en-US" sz="1800" b="1" dirty="0" smtClean="0"/>
                        <a:t>：</a:t>
                      </a:r>
                      <a:r>
                        <a:rPr lang="en-US" altLang="zh-TW" sz="1800" b="1" dirty="0" smtClean="0"/>
                        <a:t>40 </a:t>
                      </a:r>
                      <a:endParaRPr lang="zh-TW" altLang="en-US" sz="1800" b="1" dirty="0"/>
                    </a:p>
                  </a:txBody>
                  <a:tcPr>
                    <a:solidFill>
                      <a:srgbClr val="FFFF00"/>
                    </a:solidFill>
                  </a:tcPr>
                </a:tc>
                <a:tc>
                  <a:txBody>
                    <a:bodyPr/>
                    <a:lstStyle/>
                    <a:p>
                      <a:pPr algn="ctr"/>
                      <a:r>
                        <a:rPr lang="en-US" altLang="zh-TW" sz="1800" b="1" dirty="0" smtClean="0"/>
                        <a:t>10:30</a:t>
                      </a:r>
                      <a:endParaRPr lang="zh-TW" altLang="en-US" sz="1800" b="1" dirty="0"/>
                    </a:p>
                  </a:txBody>
                  <a:tcPr>
                    <a:solidFill>
                      <a:srgbClr val="FFFF00"/>
                    </a:solidFill>
                  </a:tcPr>
                </a:tc>
                <a:tc>
                  <a:txBody>
                    <a:bodyPr/>
                    <a:lstStyle/>
                    <a:p>
                      <a:pPr algn="ctr"/>
                      <a:r>
                        <a:rPr lang="en-US" altLang="zh-TW" sz="1800" b="1" dirty="0" smtClean="0"/>
                        <a:t>10</a:t>
                      </a:r>
                      <a:r>
                        <a:rPr lang="zh-TW" altLang="en-US" sz="1800" b="1" dirty="0" smtClean="0"/>
                        <a:t>：</a:t>
                      </a:r>
                      <a:r>
                        <a:rPr lang="en-US" altLang="zh-TW" sz="1800" b="1" dirty="0" smtClean="0"/>
                        <a:t>40</a:t>
                      </a:r>
                      <a:r>
                        <a:rPr lang="zh-TW" altLang="en-US" sz="1800" b="1" dirty="0" smtClean="0"/>
                        <a:t>～</a:t>
                      </a:r>
                      <a:r>
                        <a:rPr lang="en-US" altLang="zh-TW" sz="1800" b="1" dirty="0" smtClean="0"/>
                        <a:t>11</a:t>
                      </a:r>
                      <a:r>
                        <a:rPr lang="zh-TW" altLang="en-US" sz="1800" b="1" dirty="0" smtClean="0"/>
                        <a:t>：</a:t>
                      </a:r>
                      <a:r>
                        <a:rPr lang="en-US" altLang="zh-TW" sz="1800" b="1" dirty="0" smtClean="0"/>
                        <a:t>40</a:t>
                      </a:r>
                      <a:endParaRPr lang="zh-TW" altLang="en-US" sz="1800" b="1" dirty="0"/>
                    </a:p>
                  </a:txBody>
                  <a:tcPr>
                    <a:solidFill>
                      <a:srgbClr val="FFFF00"/>
                    </a:solidFill>
                  </a:tcPr>
                </a:tc>
                <a:tc>
                  <a:txBody>
                    <a:bodyPr/>
                    <a:lstStyle/>
                    <a:p>
                      <a:pPr algn="ctr"/>
                      <a:r>
                        <a:rPr lang="en-US" altLang="zh-TW" sz="1800" b="1" dirty="0" smtClean="0"/>
                        <a:t>13:00</a:t>
                      </a:r>
                      <a:endParaRPr lang="zh-TW" altLang="en-US" sz="1800" b="1" dirty="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smtClean="0"/>
                        <a:t>13</a:t>
                      </a:r>
                      <a:r>
                        <a:rPr lang="zh-TW" altLang="en-US" sz="1800" b="1" dirty="0" smtClean="0"/>
                        <a:t>：</a:t>
                      </a:r>
                      <a:r>
                        <a:rPr lang="en-US" altLang="zh-TW" sz="1800" b="1" dirty="0" smtClean="0"/>
                        <a:t>10</a:t>
                      </a:r>
                      <a:r>
                        <a:rPr lang="zh-TW" altLang="en-US" sz="1800" b="1" dirty="0" smtClean="0"/>
                        <a:t>～</a:t>
                      </a:r>
                      <a:r>
                        <a:rPr lang="en-US" altLang="zh-TW" sz="1800" b="1" dirty="0" smtClean="0"/>
                        <a:t>14</a:t>
                      </a:r>
                      <a:r>
                        <a:rPr lang="zh-TW" altLang="en-US" sz="1800" b="1" dirty="0" smtClean="0"/>
                        <a:t>：</a:t>
                      </a:r>
                      <a:r>
                        <a:rPr lang="en-US" altLang="zh-TW" sz="1800" b="1" dirty="0" smtClean="0"/>
                        <a:t>00 </a:t>
                      </a:r>
                      <a:endParaRPr lang="zh-TW" altLang="en-US" sz="1800" b="1" dirty="0"/>
                    </a:p>
                  </a:txBody>
                  <a:tcPr>
                    <a:solidFill>
                      <a:srgbClr val="FFFF00"/>
                    </a:solidFill>
                  </a:tcPr>
                </a:tc>
                <a:extLst>
                  <a:ext uri="{0D108BD9-81ED-4DB2-BD59-A6C34878D82A}">
                    <a16:rowId xmlns:a16="http://schemas.microsoft.com/office/drawing/2014/main" xmlns="" val="10003"/>
                  </a:ext>
                </a:extLst>
              </a:tr>
              <a:tr h="681824">
                <a:tc gridSpan="2">
                  <a:txBody>
                    <a:bodyPr/>
                    <a:lstStyle/>
                    <a:p>
                      <a:pPr algn="ctr"/>
                      <a:r>
                        <a:rPr lang="zh-TW" altLang="en-US" sz="1800" b="1" dirty="0" smtClean="0"/>
                        <a:t>數學</a:t>
                      </a:r>
                    </a:p>
                    <a:p>
                      <a:pPr algn="ctr"/>
                      <a:r>
                        <a:rPr lang="zh-TW" altLang="en-US" sz="1800" b="1" dirty="0" smtClean="0"/>
                        <a:t> </a:t>
                      </a:r>
                      <a:r>
                        <a:rPr lang="en-US" altLang="zh-TW" sz="1800" b="1" dirty="0" smtClean="0"/>
                        <a:t>(</a:t>
                      </a:r>
                      <a:r>
                        <a:rPr lang="zh-TW" altLang="en-US" sz="1800" b="1" dirty="0" smtClean="0"/>
                        <a:t>選擇題 </a:t>
                      </a:r>
                      <a:r>
                        <a:rPr lang="en-US" altLang="zh-TW" sz="1800" b="1" dirty="0" smtClean="0"/>
                        <a:t>60 </a:t>
                      </a:r>
                      <a:r>
                        <a:rPr lang="zh-TW" altLang="en-US" sz="1800" b="1" dirty="0" smtClean="0"/>
                        <a:t>分鐘</a:t>
                      </a:r>
                      <a:r>
                        <a:rPr lang="en-US" altLang="zh-TW" sz="1800" b="1" dirty="0" smtClean="0"/>
                        <a:t>) </a:t>
                      </a:r>
                      <a:endParaRPr lang="zh-TW" altLang="en-US" sz="1800" b="1" dirty="0"/>
                    </a:p>
                  </a:txBody>
                  <a:tcPr/>
                </a:tc>
                <a:tc hMerge="1">
                  <a:txBody>
                    <a:bodyPr/>
                    <a:lstStyle/>
                    <a:p>
                      <a:endParaRPr lang="zh-TW" altLang="en-US" dirty="0"/>
                    </a:p>
                  </a:txBody>
                  <a:tcPr/>
                </a:tc>
                <a:tc gridSpan="2">
                  <a:txBody>
                    <a:bodyPr/>
                    <a:lstStyle/>
                    <a:p>
                      <a:pPr algn="ctr"/>
                      <a:r>
                        <a:rPr lang="zh-TW" altLang="en-US" sz="1800" b="1" dirty="0" smtClean="0"/>
                        <a:t>英語文 </a:t>
                      </a:r>
                    </a:p>
                    <a:p>
                      <a:pPr algn="ctr"/>
                      <a:r>
                        <a:rPr lang="en-US" altLang="zh-TW" sz="1800" b="1" dirty="0" smtClean="0"/>
                        <a:t>(</a:t>
                      </a:r>
                      <a:r>
                        <a:rPr lang="zh-TW" altLang="en-US" sz="1800" b="1" dirty="0" smtClean="0"/>
                        <a:t>閱讀測驗 </a:t>
                      </a:r>
                      <a:r>
                        <a:rPr lang="en-US" altLang="zh-TW" sz="1800" b="1" dirty="0" smtClean="0"/>
                        <a:t>60 </a:t>
                      </a:r>
                      <a:r>
                        <a:rPr lang="zh-TW" altLang="en-US" sz="1800" b="1" dirty="0" smtClean="0"/>
                        <a:t>分鐘</a:t>
                      </a:r>
                      <a:r>
                        <a:rPr lang="en-US" altLang="zh-TW" sz="1800" b="1" dirty="0" smtClean="0"/>
                        <a:t>)</a:t>
                      </a:r>
                      <a:endParaRPr lang="zh-TW" altLang="en-US" sz="1800" b="1" dirty="0"/>
                    </a:p>
                  </a:txBody>
                  <a:tcPr/>
                </a:tc>
                <a:tc hMerge="1">
                  <a:txBody>
                    <a:bodyPr/>
                    <a:lstStyle/>
                    <a:p>
                      <a:endParaRPr lang="zh-TW" altLang="en-US" dirty="0"/>
                    </a:p>
                  </a:txBody>
                  <a:tcPr/>
                </a:tc>
                <a:tc rowSpan="3" gridSpan="2">
                  <a:txBody>
                    <a:bodyPr/>
                    <a:lstStyle/>
                    <a:p>
                      <a:pPr algn="ctr"/>
                      <a:endParaRPr lang="en-US" altLang="zh-TW" sz="1800" b="1" dirty="0" smtClean="0"/>
                    </a:p>
                    <a:p>
                      <a:pPr algn="ctr"/>
                      <a:endParaRPr lang="en-US" altLang="zh-TW" sz="1800" b="1" dirty="0" smtClean="0"/>
                    </a:p>
                    <a:p>
                      <a:pPr algn="ctr"/>
                      <a:r>
                        <a:rPr lang="zh-TW" altLang="en-US" sz="1800" b="1" dirty="0" smtClean="0"/>
                        <a:t>國語文 </a:t>
                      </a:r>
                      <a:endParaRPr lang="en-US" altLang="zh-TW" sz="1800" b="1" dirty="0" smtClean="0"/>
                    </a:p>
                    <a:p>
                      <a:pPr algn="ctr"/>
                      <a:r>
                        <a:rPr lang="en-US" altLang="zh-TW" sz="1800" b="1" dirty="0" smtClean="0"/>
                        <a:t>(</a:t>
                      </a:r>
                      <a:r>
                        <a:rPr lang="zh-TW" altLang="en-US" sz="1800" b="1" dirty="0" smtClean="0"/>
                        <a:t>引導式寫作 </a:t>
                      </a:r>
                      <a:r>
                        <a:rPr lang="en-US" altLang="zh-TW" sz="1800" b="1" dirty="0" smtClean="0"/>
                        <a:t>50 </a:t>
                      </a:r>
                      <a:r>
                        <a:rPr lang="zh-TW" altLang="en-US" sz="1800" b="1" dirty="0" smtClean="0"/>
                        <a:t>分鐘</a:t>
                      </a:r>
                      <a:r>
                        <a:rPr lang="en-US" altLang="zh-TW" sz="1800" b="1" dirty="0" smtClean="0"/>
                        <a:t>)</a:t>
                      </a:r>
                      <a:endParaRPr lang="zh-TW" altLang="en-US" sz="1800" b="1" dirty="0"/>
                    </a:p>
                  </a:txBody>
                  <a:tcPr/>
                </a:tc>
                <a:tc rowSpan="3" hMerge="1">
                  <a:txBody>
                    <a:bodyPr/>
                    <a:lstStyle/>
                    <a:p>
                      <a:endParaRPr lang="zh-TW" altLang="en-US" dirty="0"/>
                    </a:p>
                  </a:txBody>
                  <a:tcPr/>
                </a:tc>
                <a:extLst>
                  <a:ext uri="{0D108BD9-81ED-4DB2-BD59-A6C34878D82A}">
                    <a16:rowId xmlns:a16="http://schemas.microsoft.com/office/drawing/2014/main" xmlns="" val="10004"/>
                  </a:ext>
                </a:extLst>
              </a:tr>
              <a:tr h="498579">
                <a:tc>
                  <a:txBody>
                    <a:bodyPr/>
                    <a:lstStyle/>
                    <a:p>
                      <a:pPr algn="ctr"/>
                      <a:r>
                        <a:rPr lang="en-US" altLang="zh-TW" sz="1800" b="1" dirty="0" smtClean="0"/>
                        <a:t>8:30 </a:t>
                      </a:r>
                      <a:endParaRPr lang="zh-TW" altLang="en-US" sz="1800" b="1" dirty="0"/>
                    </a:p>
                  </a:txBody>
                  <a:tcPr>
                    <a:solidFill>
                      <a:srgbClr val="FFFF00"/>
                    </a:solidFill>
                  </a:tcPr>
                </a:tc>
                <a:tc>
                  <a:txBody>
                    <a:bodyPr/>
                    <a:lstStyle/>
                    <a:p>
                      <a:pPr algn="ctr"/>
                      <a:r>
                        <a:rPr lang="en-US" altLang="zh-TW" sz="1800" b="1" dirty="0" smtClean="0"/>
                        <a:t>8</a:t>
                      </a:r>
                      <a:r>
                        <a:rPr lang="zh-TW" altLang="en-US" sz="1800" b="1" dirty="0" smtClean="0"/>
                        <a:t>：</a:t>
                      </a:r>
                      <a:r>
                        <a:rPr lang="en-US" altLang="zh-TW" sz="1800" b="1" dirty="0" smtClean="0"/>
                        <a:t>40</a:t>
                      </a:r>
                      <a:r>
                        <a:rPr lang="zh-TW" altLang="en-US" sz="1800" b="1" dirty="0" smtClean="0"/>
                        <a:t>～</a:t>
                      </a:r>
                      <a:r>
                        <a:rPr lang="en-US" altLang="zh-TW" sz="1800" b="1" dirty="0" smtClean="0"/>
                        <a:t>10</a:t>
                      </a:r>
                      <a:r>
                        <a:rPr lang="zh-TW" altLang="en-US" sz="1800" b="1" dirty="0" smtClean="0"/>
                        <a:t>：</a:t>
                      </a:r>
                      <a:r>
                        <a:rPr lang="en-US" altLang="zh-TW" sz="1800" b="1" dirty="0" smtClean="0"/>
                        <a:t>00</a:t>
                      </a:r>
                      <a:endParaRPr lang="zh-TW" altLang="en-US" sz="1800" b="1" dirty="0"/>
                    </a:p>
                  </a:txBody>
                  <a:tcPr>
                    <a:solidFill>
                      <a:srgbClr val="FFFF00"/>
                    </a:solidFill>
                  </a:tcPr>
                </a:tc>
                <a:tc>
                  <a:txBody>
                    <a:bodyPr/>
                    <a:lstStyle/>
                    <a:p>
                      <a:pPr algn="ctr"/>
                      <a:r>
                        <a:rPr lang="en-US" altLang="zh-TW" sz="1800" b="1" dirty="0" smtClean="0"/>
                        <a:t>10:30</a:t>
                      </a:r>
                      <a:endParaRPr lang="zh-TW" altLang="en-US" sz="1800" b="1" dirty="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smtClean="0"/>
                        <a:t>10</a:t>
                      </a:r>
                      <a:r>
                        <a:rPr lang="zh-TW" altLang="en-US" sz="1800" b="1" dirty="0" smtClean="0"/>
                        <a:t>：</a:t>
                      </a:r>
                      <a:r>
                        <a:rPr lang="en-US" altLang="zh-TW" sz="1800" b="1" dirty="0" smtClean="0"/>
                        <a:t>40</a:t>
                      </a:r>
                      <a:r>
                        <a:rPr lang="zh-TW" altLang="en-US" sz="1800" b="1" dirty="0" smtClean="0"/>
                        <a:t>～</a:t>
                      </a:r>
                      <a:r>
                        <a:rPr lang="en-US" altLang="zh-TW" sz="1800" b="1" dirty="0" smtClean="0"/>
                        <a:t>12</a:t>
                      </a:r>
                      <a:r>
                        <a:rPr lang="zh-TW" altLang="en-US" sz="1800" b="1" dirty="0" smtClean="0"/>
                        <a:t>：</a:t>
                      </a:r>
                      <a:r>
                        <a:rPr lang="en-US" altLang="zh-TW" sz="1800" b="1" dirty="0" smtClean="0"/>
                        <a:t>10</a:t>
                      </a:r>
                      <a:endParaRPr lang="zh-TW" altLang="en-US" sz="1800" b="1" dirty="0"/>
                    </a:p>
                  </a:txBody>
                  <a:tcPr>
                    <a:solidFill>
                      <a:srgbClr val="FFFF00"/>
                    </a:solidFill>
                  </a:tcPr>
                </a:tc>
                <a:tc gridSpan="2" vMerge="1">
                  <a:txBody>
                    <a:bodyPr/>
                    <a:lstStyle/>
                    <a:p>
                      <a:endParaRPr lang="zh-TW" altLang="en-US"/>
                    </a:p>
                  </a:txBody>
                  <a:tcPr/>
                </a:tc>
                <a:tc hMerge="1" vMerge="1">
                  <a:txBody>
                    <a:bodyPr/>
                    <a:lstStyle/>
                    <a:p>
                      <a:endParaRPr lang="zh-TW" altLang="en-US" dirty="0"/>
                    </a:p>
                  </a:txBody>
                  <a:tcPr/>
                </a:tc>
                <a:extLst>
                  <a:ext uri="{0D108BD9-81ED-4DB2-BD59-A6C34878D82A}">
                    <a16:rowId xmlns:a16="http://schemas.microsoft.com/office/drawing/2014/main" xmlns="" val="10005"/>
                  </a:ext>
                </a:extLst>
              </a:tr>
              <a:tr h="974035">
                <a:tc gridSpan="2">
                  <a:txBody>
                    <a:bodyPr/>
                    <a:lstStyle/>
                    <a:p>
                      <a:pPr algn="ctr"/>
                      <a:r>
                        <a:rPr lang="zh-TW" altLang="en-US" sz="1800" b="1" dirty="0" smtClean="0"/>
                        <a:t>數學</a:t>
                      </a:r>
                      <a:endParaRPr lang="en-US" altLang="zh-TW" sz="1800" b="1" dirty="0" smtClean="0"/>
                    </a:p>
                    <a:p>
                      <a:pPr algn="ctr"/>
                      <a:r>
                        <a:rPr lang="zh-TW" altLang="en-US" sz="1800" b="1" dirty="0" smtClean="0"/>
                        <a:t> </a:t>
                      </a:r>
                      <a:r>
                        <a:rPr lang="en-US" altLang="zh-TW" sz="1800" b="1" dirty="0" smtClean="0"/>
                        <a:t>(</a:t>
                      </a:r>
                      <a:r>
                        <a:rPr lang="zh-TW" altLang="en-US" sz="1800" b="1" dirty="0" smtClean="0"/>
                        <a:t>選擇</a:t>
                      </a:r>
                      <a:r>
                        <a:rPr lang="en-US" altLang="zh-TW" sz="1800" b="1" dirty="0" smtClean="0"/>
                        <a:t>+</a:t>
                      </a:r>
                      <a:r>
                        <a:rPr lang="zh-TW" altLang="en-US" sz="1800" b="1" dirty="0" smtClean="0"/>
                        <a:t>非選 </a:t>
                      </a:r>
                      <a:r>
                        <a:rPr lang="en-US" altLang="zh-TW" sz="1800" b="1" dirty="0" smtClean="0"/>
                        <a:t>80 </a:t>
                      </a:r>
                      <a:r>
                        <a:rPr lang="zh-TW" altLang="en-US" sz="1800" b="1" dirty="0" smtClean="0"/>
                        <a:t>分鐘</a:t>
                      </a:r>
                      <a:r>
                        <a:rPr lang="en-US" altLang="zh-TW" sz="1800" b="1" dirty="0" smtClean="0"/>
                        <a:t>)</a:t>
                      </a:r>
                      <a:endParaRPr lang="zh-TW" altLang="en-US" sz="1800" b="1" dirty="0"/>
                    </a:p>
                  </a:txBody>
                  <a:tcPr/>
                </a:tc>
                <a:tc hMerge="1">
                  <a:txBody>
                    <a:bodyPr/>
                    <a:lstStyle/>
                    <a:p>
                      <a:endParaRPr lang="zh-TW" altLang="en-US" dirty="0"/>
                    </a:p>
                  </a:txBody>
                  <a:tcPr/>
                </a:tc>
                <a:tc gridSpan="2">
                  <a:txBody>
                    <a:bodyPr/>
                    <a:lstStyle/>
                    <a:p>
                      <a:pPr algn="ctr"/>
                      <a:r>
                        <a:rPr lang="zh-TW" altLang="en-US" sz="1800" b="1" dirty="0" smtClean="0"/>
                        <a:t>英語文 </a:t>
                      </a:r>
                      <a:r>
                        <a:rPr lang="en-US" altLang="zh-TW" sz="1800" b="1" dirty="0" smtClean="0"/>
                        <a:t>(</a:t>
                      </a:r>
                      <a:r>
                        <a:rPr lang="zh-TW" altLang="en-US" sz="1800" b="1" dirty="0" smtClean="0"/>
                        <a:t>閱讀測驗</a:t>
                      </a:r>
                      <a:r>
                        <a:rPr lang="en-US" altLang="zh-TW" sz="1800" b="1" dirty="0" smtClean="0"/>
                        <a:t>60</a:t>
                      </a:r>
                      <a:r>
                        <a:rPr lang="zh-TW" altLang="en-US" sz="1800" b="1" dirty="0" smtClean="0"/>
                        <a:t>分鐘</a:t>
                      </a:r>
                      <a:r>
                        <a:rPr lang="en-US" altLang="zh-TW" sz="1800" b="1" dirty="0" smtClean="0"/>
                        <a:t>+</a:t>
                      </a:r>
                      <a:r>
                        <a:rPr lang="zh-TW" altLang="en-US" sz="1800" b="1" dirty="0" smtClean="0"/>
                        <a:t>聽力試卷預備 與說明</a:t>
                      </a:r>
                      <a:r>
                        <a:rPr lang="en-US" altLang="zh-TW" sz="1800" b="1" dirty="0" smtClean="0"/>
                        <a:t>10</a:t>
                      </a:r>
                      <a:r>
                        <a:rPr lang="zh-TW" altLang="en-US" sz="1800" b="1" dirty="0" smtClean="0"/>
                        <a:t>分鐘</a:t>
                      </a:r>
                      <a:r>
                        <a:rPr lang="en-US" altLang="zh-TW" sz="1800" b="1" dirty="0" smtClean="0"/>
                        <a:t>+</a:t>
                      </a:r>
                      <a:r>
                        <a:rPr lang="zh-TW" altLang="en-US" sz="1800" b="1" dirty="0" smtClean="0"/>
                        <a:t>英聽</a:t>
                      </a:r>
                      <a:r>
                        <a:rPr lang="en-US" altLang="zh-TW" sz="1800" b="1" dirty="0" smtClean="0"/>
                        <a:t>20</a:t>
                      </a:r>
                      <a:r>
                        <a:rPr lang="zh-TW" altLang="en-US" sz="1800" b="1" dirty="0" smtClean="0"/>
                        <a:t>分鐘</a:t>
                      </a:r>
                      <a:r>
                        <a:rPr lang="en-US" altLang="zh-TW" sz="1800" b="1" dirty="0" smtClean="0"/>
                        <a:t>)</a:t>
                      </a:r>
                      <a:endParaRPr lang="zh-TW" altLang="en-US" sz="1800" b="1" dirty="0"/>
                    </a:p>
                  </a:txBody>
                  <a:tcPr/>
                </a:tc>
                <a:tc hMerge="1">
                  <a:txBody>
                    <a:bodyPr/>
                    <a:lstStyle/>
                    <a:p>
                      <a:endParaRPr lang="zh-TW" altLang="en-US" dirty="0"/>
                    </a:p>
                  </a:txBody>
                  <a:tcPr/>
                </a:tc>
                <a:tc gridSpan="2" vMerge="1">
                  <a:txBody>
                    <a:bodyPr/>
                    <a:lstStyle/>
                    <a:p>
                      <a:endParaRPr lang="zh-TW" altLang="en-US"/>
                    </a:p>
                  </a:txBody>
                  <a:tcPr/>
                </a:tc>
                <a:tc hMerge="1" vMerge="1">
                  <a:txBody>
                    <a:bodyPr/>
                    <a:lstStyle/>
                    <a:p>
                      <a:endParaRPr lang="zh-TW" altLang="en-US" dirty="0"/>
                    </a:p>
                  </a:txBody>
                  <a:tcPr/>
                </a:tc>
                <a:extLst>
                  <a:ext uri="{0D108BD9-81ED-4DB2-BD59-A6C34878D82A}">
                    <a16:rowId xmlns:a16="http://schemas.microsoft.com/office/drawing/2014/main" xmlns="" val="10006"/>
                  </a:ext>
                </a:extLst>
              </a:tr>
              <a:tr h="395025">
                <a:tc>
                  <a:txBody>
                    <a:bodyPr/>
                    <a:lstStyle/>
                    <a:p>
                      <a:pPr algn="ctr"/>
                      <a:endParaRPr lang="zh-TW" altLang="en-US" sz="1800" b="1" dirty="0"/>
                    </a:p>
                  </a:txBody>
                  <a:tcPr>
                    <a:solidFill>
                      <a:srgbClr val="FFFF00"/>
                    </a:solidFill>
                  </a:tcPr>
                </a:tc>
                <a:tc>
                  <a:txBody>
                    <a:bodyPr/>
                    <a:lstStyle/>
                    <a:p>
                      <a:pPr algn="ctr"/>
                      <a:endParaRPr lang="zh-TW" altLang="en-US" sz="1800" b="1" dirty="0"/>
                    </a:p>
                  </a:txBody>
                  <a:tcPr>
                    <a:solidFill>
                      <a:srgbClr val="FFFF00"/>
                    </a:solidFill>
                  </a:tcPr>
                </a:tc>
                <a:tc>
                  <a:txBody>
                    <a:bodyPr/>
                    <a:lstStyle/>
                    <a:p>
                      <a:pPr algn="ctr"/>
                      <a:r>
                        <a:rPr lang="en-US" altLang="zh-TW" sz="1800" b="1" dirty="0" smtClean="0"/>
                        <a:t>10:30</a:t>
                      </a:r>
                      <a:endParaRPr lang="zh-TW" altLang="en-US" sz="1800" b="1" dirty="0"/>
                    </a:p>
                  </a:txBody>
                  <a:tcPr>
                    <a:solidFill>
                      <a:srgbClr val="FFFF00"/>
                    </a:solidFill>
                  </a:tcPr>
                </a:tc>
                <a:tc>
                  <a:txBody>
                    <a:bodyPr/>
                    <a:lstStyle/>
                    <a:p>
                      <a:pPr algn="ctr"/>
                      <a:r>
                        <a:rPr lang="en-US" altLang="zh-TW" sz="1800" b="1" dirty="0" smtClean="0"/>
                        <a:t>10</a:t>
                      </a:r>
                      <a:r>
                        <a:rPr lang="zh-TW" altLang="en-US" sz="1800" b="1" dirty="0" smtClean="0"/>
                        <a:t>：</a:t>
                      </a:r>
                      <a:r>
                        <a:rPr lang="en-US" altLang="zh-TW" sz="1800" b="1" dirty="0" smtClean="0"/>
                        <a:t>40</a:t>
                      </a:r>
                      <a:r>
                        <a:rPr lang="zh-TW" altLang="en-US" sz="1800" b="1" dirty="0" smtClean="0"/>
                        <a:t>～</a:t>
                      </a:r>
                      <a:r>
                        <a:rPr lang="en-US" altLang="zh-TW" sz="1800" b="1" dirty="0" smtClean="0"/>
                        <a:t>12</a:t>
                      </a:r>
                      <a:r>
                        <a:rPr lang="zh-TW" altLang="en-US" sz="1800" b="1" dirty="0" smtClean="0"/>
                        <a:t>：</a:t>
                      </a:r>
                      <a:r>
                        <a:rPr lang="en-US" altLang="zh-TW" sz="1800" b="1" dirty="0" smtClean="0"/>
                        <a:t>20 </a:t>
                      </a:r>
                      <a:endParaRPr lang="zh-TW" altLang="en-US" sz="1800" b="1" dirty="0"/>
                    </a:p>
                  </a:txBody>
                  <a:tcPr>
                    <a:solidFill>
                      <a:srgbClr val="FFFF00"/>
                    </a:solidFill>
                  </a:tcPr>
                </a:tc>
                <a:tc>
                  <a:txBody>
                    <a:bodyPr/>
                    <a:lstStyle/>
                    <a:p>
                      <a:pPr algn="ctr"/>
                      <a:endParaRPr lang="zh-TW" altLang="en-US" sz="1800" b="1" dirty="0"/>
                    </a:p>
                  </a:txBody>
                  <a:tcPr>
                    <a:solidFill>
                      <a:srgbClr val="FFFF00"/>
                    </a:solidFill>
                  </a:tcPr>
                </a:tc>
                <a:tc>
                  <a:txBody>
                    <a:bodyPr/>
                    <a:lstStyle/>
                    <a:p>
                      <a:pPr algn="ctr"/>
                      <a:endParaRPr lang="zh-TW" altLang="en-US" sz="1800" b="1" dirty="0"/>
                    </a:p>
                  </a:txBody>
                  <a:tcPr>
                    <a:solidFill>
                      <a:srgbClr val="FFFF00"/>
                    </a:solidFill>
                  </a:tcPr>
                </a:tc>
                <a:extLst>
                  <a:ext uri="{0D108BD9-81ED-4DB2-BD59-A6C34878D82A}">
                    <a16:rowId xmlns:a16="http://schemas.microsoft.com/office/drawing/2014/main" xmlns="" val="10007"/>
                  </a:ext>
                </a:extLst>
              </a:tr>
              <a:tr h="974035">
                <a:tc>
                  <a:txBody>
                    <a:bodyPr/>
                    <a:lstStyle/>
                    <a:p>
                      <a:pPr algn="ctr"/>
                      <a:endParaRPr lang="zh-TW" altLang="en-US" sz="1800" b="1"/>
                    </a:p>
                  </a:txBody>
                  <a:tcPr/>
                </a:tc>
                <a:tc>
                  <a:txBody>
                    <a:bodyPr/>
                    <a:lstStyle/>
                    <a:p>
                      <a:pPr algn="ctr"/>
                      <a:endParaRPr lang="zh-TW" altLang="en-US" sz="1800" b="1"/>
                    </a:p>
                  </a:txBody>
                  <a:tcPr/>
                </a:tc>
                <a:tc gridSpan="2">
                  <a:txBody>
                    <a:bodyPr/>
                    <a:lstStyle/>
                    <a:p>
                      <a:pPr algn="ctr"/>
                      <a:r>
                        <a:rPr lang="zh-TW" altLang="en-US" sz="1800" b="1" dirty="0" smtClean="0"/>
                        <a:t>英語文 </a:t>
                      </a:r>
                      <a:r>
                        <a:rPr lang="en-US" altLang="zh-TW" sz="1800" b="1" dirty="0" smtClean="0"/>
                        <a:t>(</a:t>
                      </a:r>
                      <a:r>
                        <a:rPr lang="zh-TW" altLang="en-US" sz="1800" b="1" dirty="0" smtClean="0"/>
                        <a:t>閱讀測驗</a:t>
                      </a:r>
                      <a:r>
                        <a:rPr lang="en-US" altLang="zh-TW" sz="1800" b="1" dirty="0" smtClean="0"/>
                        <a:t>60</a:t>
                      </a:r>
                      <a:r>
                        <a:rPr lang="zh-TW" altLang="en-US" sz="1800" b="1" dirty="0" smtClean="0"/>
                        <a:t>分鐘</a:t>
                      </a:r>
                      <a:r>
                        <a:rPr lang="en-US" altLang="zh-TW" sz="1800" b="1" dirty="0" smtClean="0"/>
                        <a:t>+</a:t>
                      </a:r>
                      <a:r>
                        <a:rPr lang="zh-TW" altLang="en-US" sz="1800" b="1" dirty="0" smtClean="0"/>
                        <a:t>聽力試卷預備 與說明</a:t>
                      </a:r>
                      <a:r>
                        <a:rPr lang="en-US" altLang="zh-TW" sz="1800" b="1" dirty="0" smtClean="0"/>
                        <a:t>10</a:t>
                      </a:r>
                      <a:r>
                        <a:rPr lang="zh-TW" altLang="en-US" sz="1800" b="1" dirty="0" smtClean="0"/>
                        <a:t>分鐘</a:t>
                      </a:r>
                      <a:r>
                        <a:rPr lang="en-US" altLang="zh-TW" sz="1800" b="1" dirty="0" smtClean="0"/>
                        <a:t>+</a:t>
                      </a:r>
                      <a:r>
                        <a:rPr lang="zh-TW" altLang="en-US" sz="1800" b="1" dirty="0" smtClean="0"/>
                        <a:t>英聽</a:t>
                      </a:r>
                      <a:r>
                        <a:rPr lang="en-US" altLang="zh-TW" sz="1800" b="1" dirty="0" smtClean="0"/>
                        <a:t>30</a:t>
                      </a:r>
                      <a:r>
                        <a:rPr lang="zh-TW" altLang="en-US" sz="1800" b="1" dirty="0" smtClean="0"/>
                        <a:t>分鐘</a:t>
                      </a:r>
                      <a:r>
                        <a:rPr lang="en-US" altLang="zh-TW" sz="1800" b="1" dirty="0" smtClean="0"/>
                        <a:t>) </a:t>
                      </a:r>
                      <a:endParaRPr lang="zh-TW" altLang="en-US" sz="1800" b="1" dirty="0"/>
                    </a:p>
                  </a:txBody>
                  <a:tcPr/>
                </a:tc>
                <a:tc hMerge="1">
                  <a:txBody>
                    <a:bodyPr/>
                    <a:lstStyle/>
                    <a:p>
                      <a:endParaRPr lang="zh-TW" altLang="en-US" dirty="0"/>
                    </a:p>
                  </a:txBody>
                  <a:tcPr/>
                </a:tc>
                <a:tc>
                  <a:txBody>
                    <a:bodyPr/>
                    <a:lstStyle/>
                    <a:p>
                      <a:pPr algn="ctr"/>
                      <a:endParaRPr lang="zh-TW" altLang="en-US" sz="1800" b="1" dirty="0"/>
                    </a:p>
                  </a:txBody>
                  <a:tcPr/>
                </a:tc>
                <a:tc>
                  <a:txBody>
                    <a:bodyPr/>
                    <a:lstStyle/>
                    <a:p>
                      <a:pPr algn="ctr"/>
                      <a:endParaRPr lang="zh-TW" altLang="en-US" sz="1800" b="1" dirty="0"/>
                    </a:p>
                  </a:txBody>
                  <a:tcPr/>
                </a:tc>
                <a:extLst>
                  <a:ext uri="{0D108BD9-81ED-4DB2-BD59-A6C34878D82A}">
                    <a16:rowId xmlns:a16="http://schemas.microsoft.com/office/drawing/2014/main" xmlns="" val="10008"/>
                  </a:ext>
                </a:extLst>
              </a:tr>
              <a:tr h="395025">
                <a:tc>
                  <a:txBody>
                    <a:bodyPr/>
                    <a:lstStyle/>
                    <a:p>
                      <a:pPr algn="ctr"/>
                      <a:endParaRPr lang="zh-TW" altLang="en-US" sz="1800" b="1" dirty="0"/>
                    </a:p>
                  </a:txBody>
                  <a:tcPr>
                    <a:solidFill>
                      <a:srgbClr val="FFFF00"/>
                    </a:solidFill>
                  </a:tcPr>
                </a:tc>
                <a:tc>
                  <a:txBody>
                    <a:bodyPr/>
                    <a:lstStyle/>
                    <a:p>
                      <a:pPr algn="ctr"/>
                      <a:endParaRPr lang="zh-TW" altLang="en-US" sz="1800" b="1" dirty="0"/>
                    </a:p>
                  </a:txBody>
                  <a:tcPr>
                    <a:solidFill>
                      <a:srgbClr val="FFFF00"/>
                    </a:solidFill>
                  </a:tcPr>
                </a:tc>
                <a:tc>
                  <a:txBody>
                    <a:bodyPr/>
                    <a:lstStyle/>
                    <a:p>
                      <a:pPr algn="ctr"/>
                      <a:r>
                        <a:rPr lang="en-US" altLang="zh-TW" sz="1800" b="1" smtClean="0"/>
                        <a:t>10:30</a:t>
                      </a:r>
                      <a:endParaRPr lang="zh-TW" altLang="en-US" sz="1800" b="1"/>
                    </a:p>
                  </a:txBody>
                  <a:tcPr>
                    <a:solidFill>
                      <a:srgbClr val="FFFF00"/>
                    </a:solidFill>
                  </a:tcPr>
                </a:tc>
                <a:tc>
                  <a:txBody>
                    <a:bodyPr/>
                    <a:lstStyle/>
                    <a:p>
                      <a:pPr algn="ctr"/>
                      <a:r>
                        <a:rPr lang="en-US" altLang="zh-TW" sz="1800" b="1" dirty="0" smtClean="0"/>
                        <a:t>10</a:t>
                      </a:r>
                      <a:r>
                        <a:rPr lang="zh-TW" altLang="en-US" sz="1800" b="1" dirty="0" smtClean="0"/>
                        <a:t>：</a:t>
                      </a:r>
                      <a:r>
                        <a:rPr lang="en-US" altLang="zh-TW" sz="1800" b="1" dirty="0" smtClean="0"/>
                        <a:t>40</a:t>
                      </a:r>
                      <a:r>
                        <a:rPr lang="zh-TW" altLang="en-US" sz="1800" b="1" dirty="0" smtClean="0"/>
                        <a:t>～</a:t>
                      </a:r>
                      <a:r>
                        <a:rPr lang="en-US" altLang="zh-TW" sz="1800" b="1" dirty="0" smtClean="0"/>
                        <a:t>12</a:t>
                      </a:r>
                      <a:r>
                        <a:rPr lang="zh-TW" altLang="en-US" sz="1800" b="1" dirty="0" smtClean="0"/>
                        <a:t>：</a:t>
                      </a:r>
                      <a:r>
                        <a:rPr lang="en-US" altLang="zh-TW" sz="1800" b="1" dirty="0" smtClean="0"/>
                        <a:t>00 </a:t>
                      </a:r>
                      <a:endParaRPr lang="zh-TW" altLang="en-US" sz="1800" b="1" dirty="0"/>
                    </a:p>
                  </a:txBody>
                  <a:tcPr>
                    <a:solidFill>
                      <a:srgbClr val="FFFF00"/>
                    </a:solidFill>
                  </a:tcPr>
                </a:tc>
                <a:tc>
                  <a:txBody>
                    <a:bodyPr/>
                    <a:lstStyle/>
                    <a:p>
                      <a:pPr algn="ctr"/>
                      <a:endParaRPr lang="zh-TW" altLang="en-US" sz="1800" b="1" dirty="0"/>
                    </a:p>
                  </a:txBody>
                  <a:tcPr>
                    <a:solidFill>
                      <a:srgbClr val="FFFF00"/>
                    </a:solidFill>
                  </a:tcPr>
                </a:tc>
                <a:tc>
                  <a:txBody>
                    <a:bodyPr/>
                    <a:lstStyle/>
                    <a:p>
                      <a:pPr algn="ctr"/>
                      <a:endParaRPr lang="zh-TW" altLang="en-US" sz="1800" b="1" dirty="0"/>
                    </a:p>
                  </a:txBody>
                  <a:tcPr>
                    <a:solidFill>
                      <a:srgbClr val="FFFF00"/>
                    </a:solidFill>
                  </a:tcPr>
                </a:tc>
                <a:extLst>
                  <a:ext uri="{0D108BD9-81ED-4DB2-BD59-A6C34878D82A}">
                    <a16:rowId xmlns:a16="http://schemas.microsoft.com/office/drawing/2014/main" xmlns="" val="10009"/>
                  </a:ext>
                </a:extLst>
              </a:tr>
              <a:tr h="395025">
                <a:tc>
                  <a:txBody>
                    <a:bodyPr/>
                    <a:lstStyle/>
                    <a:p>
                      <a:pPr algn="ctr"/>
                      <a:endParaRPr lang="zh-TW" altLang="en-US" sz="1800" b="1"/>
                    </a:p>
                  </a:txBody>
                  <a:tcPr/>
                </a:tc>
                <a:tc>
                  <a:txBody>
                    <a:bodyPr/>
                    <a:lstStyle/>
                    <a:p>
                      <a:pPr algn="ctr"/>
                      <a:endParaRPr lang="zh-TW" altLang="en-US" sz="1800" b="1" dirty="0"/>
                    </a:p>
                  </a:txBody>
                  <a:tcPr/>
                </a:tc>
                <a:tc gridSpan="2">
                  <a:txBody>
                    <a:bodyPr/>
                    <a:lstStyle/>
                    <a:p>
                      <a:pPr algn="ctr"/>
                      <a:r>
                        <a:rPr lang="zh-TW" altLang="en-US" sz="1800" b="1" dirty="0" smtClean="0"/>
                        <a:t>資訊 </a:t>
                      </a:r>
                      <a:r>
                        <a:rPr lang="en-US" altLang="zh-TW" sz="1800" b="1" dirty="0" smtClean="0"/>
                        <a:t>(</a:t>
                      </a:r>
                      <a:r>
                        <a:rPr lang="zh-TW" altLang="en-US" sz="1800" b="1" dirty="0" smtClean="0"/>
                        <a:t>選擇題 </a:t>
                      </a:r>
                      <a:r>
                        <a:rPr lang="en-US" altLang="zh-TW" sz="1800" b="1" dirty="0" smtClean="0"/>
                        <a:t>60-80 </a:t>
                      </a:r>
                      <a:r>
                        <a:rPr lang="zh-TW" altLang="en-US" sz="1800" b="1" dirty="0" smtClean="0"/>
                        <a:t>分鐘</a:t>
                      </a:r>
                      <a:r>
                        <a:rPr lang="en-US" altLang="zh-TW" sz="1800" b="1" dirty="0" smtClean="0"/>
                        <a:t>) </a:t>
                      </a:r>
                      <a:endParaRPr lang="zh-TW" altLang="en-US" sz="1800" b="1" dirty="0"/>
                    </a:p>
                  </a:txBody>
                  <a:tcPr/>
                </a:tc>
                <a:tc hMerge="1">
                  <a:txBody>
                    <a:bodyPr/>
                    <a:lstStyle/>
                    <a:p>
                      <a:endParaRPr lang="zh-TW" altLang="en-US" dirty="0"/>
                    </a:p>
                  </a:txBody>
                  <a:tcPr/>
                </a:tc>
                <a:tc>
                  <a:txBody>
                    <a:bodyPr/>
                    <a:lstStyle/>
                    <a:p>
                      <a:pPr algn="ctr"/>
                      <a:endParaRPr lang="zh-TW" altLang="en-US" sz="1800" b="1" dirty="0"/>
                    </a:p>
                  </a:txBody>
                  <a:tcPr/>
                </a:tc>
                <a:tc>
                  <a:txBody>
                    <a:bodyPr/>
                    <a:lstStyle/>
                    <a:p>
                      <a:pPr algn="ctr"/>
                      <a:endParaRPr lang="zh-TW" altLang="en-US" sz="1800" b="1" dirty="0"/>
                    </a:p>
                  </a:txBody>
                  <a:tcPr/>
                </a:tc>
                <a:extLst>
                  <a:ext uri="{0D108BD9-81ED-4DB2-BD59-A6C34878D82A}">
                    <a16:rowId xmlns:a16="http://schemas.microsoft.com/office/drawing/2014/main" xmlns="" val="10010"/>
                  </a:ext>
                </a:extLst>
              </a:tr>
            </a:tbl>
          </a:graphicData>
        </a:graphic>
      </p:graphicFrame>
      <p:sp>
        <p:nvSpPr>
          <p:cNvPr id="5" name="投影片編號版面配置區 4"/>
          <p:cNvSpPr>
            <a:spLocks noGrp="1"/>
          </p:cNvSpPr>
          <p:nvPr>
            <p:ph type="sldNum" sz="quarter" idx="12"/>
          </p:nvPr>
        </p:nvSpPr>
        <p:spPr/>
        <p:txBody>
          <a:bodyPr/>
          <a:lstStyle/>
          <a:p>
            <a:pPr>
              <a:defRPr/>
            </a:pPr>
            <a:r>
              <a:rPr lang="en-US" altLang="zh-TW" sz="2000" dirty="0" smtClean="0">
                <a:latin typeface="微軟正黑體" panose="020B0604030504040204" pitchFamily="34" charset="-120"/>
                <a:ea typeface="微軟正黑體" panose="020B0604030504040204" pitchFamily="34" charset="-120"/>
              </a:rPr>
              <a:t>96</a:t>
            </a:r>
            <a:endParaRPr lang="en-US" altLang="zh-TW"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82074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F:\103年設計物\103年度教育部政策文宣通路溝通案\執行\104年免試入學超額比序全國共識版與基北區爭議說明\PP END-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副標題 2"/>
          <p:cNvSpPr txBox="1">
            <a:spLocks/>
          </p:cNvSpPr>
          <p:nvPr/>
        </p:nvSpPr>
        <p:spPr>
          <a:xfrm>
            <a:off x="3087688" y="5540375"/>
            <a:ext cx="6400800" cy="768350"/>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標楷體" pitchFamily="65" charset="-120"/>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標楷體" pitchFamily="65" charset="-120"/>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標楷體" pitchFamily="65" charset="-120"/>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標楷體" pitchFamily="65" charset="-120"/>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標楷體" pitchFamily="65" charset="-120"/>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endParaRPr lang="en-US" altLang="zh-TW" sz="2400" dirty="0">
              <a:solidFill>
                <a:schemeClr val="bg1"/>
              </a:solidFill>
              <a:latin typeface="標楷體" pitchFamily="65" charset="-120"/>
              <a:cs typeface="+mj-cs"/>
            </a:endParaRPr>
          </a:p>
        </p:txBody>
      </p:sp>
      <p:pic>
        <p:nvPicPr>
          <p:cNvPr id="5" name="Picture 3" descr="C:\Users\MD570\Desktop\traffic_s-2.png"/>
          <p:cNvPicPr>
            <a:picLocks noChangeAspect="1" noChangeArrowheads="1"/>
          </p:cNvPicPr>
          <p:nvPr/>
        </p:nvPicPr>
        <p:blipFill>
          <a:blip r:embed="rId4" cstate="print">
            <a:extLst/>
          </a:blip>
          <a:srcRect/>
          <a:stretch>
            <a:fillRect/>
          </a:stretch>
        </p:blipFill>
        <p:spPr bwMode="auto">
          <a:xfrm>
            <a:off x="1692790" y="4197516"/>
            <a:ext cx="2690416" cy="2615860"/>
          </a:xfrm>
          <a:prstGeom prst="rect">
            <a:avLst/>
          </a:prstGeom>
          <a:noFill/>
          <a:effectLst>
            <a:softEdge rad="0"/>
          </a:effectLst>
          <a:extLst/>
        </p:spPr>
      </p:pic>
      <p:sp>
        <p:nvSpPr>
          <p:cNvPr id="3" name="投影片編號版面配置區 2"/>
          <p:cNvSpPr>
            <a:spLocks noGrp="1"/>
          </p:cNvSpPr>
          <p:nvPr>
            <p:ph type="sldNum" sz="quarter" idx="12"/>
          </p:nvPr>
        </p:nvSpPr>
        <p:spPr>
          <a:xfrm>
            <a:off x="684213" y="4529138"/>
            <a:ext cx="779462" cy="365125"/>
          </a:xfrm>
        </p:spPr>
        <p:txBody>
          <a:bodyPr/>
          <a:lstStyle/>
          <a:p>
            <a:pPr>
              <a:defRPr/>
            </a:pPr>
            <a:fld id="{FEFFCA5A-046B-4C69-8218-4FD40CFA5BC9}" type="slidenum">
              <a:rPr lang="zh-TW" altLang="en-US" smtClean="0"/>
              <a:pPr>
                <a:defRPr/>
              </a:pPr>
              <a:t>11</a:t>
            </a:fld>
            <a:endParaRPr lang="zh-TW" altLang="en-US"/>
          </a:p>
        </p:txBody>
      </p:sp>
      <p:sp>
        <p:nvSpPr>
          <p:cNvPr id="94214" name="文字方塊 7"/>
          <p:cNvSpPr txBox="1">
            <a:spLocks noChangeArrowheads="1"/>
          </p:cNvSpPr>
          <p:nvPr/>
        </p:nvSpPr>
        <p:spPr bwMode="auto">
          <a:xfrm>
            <a:off x="6819900" y="738188"/>
            <a:ext cx="41687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zh-TW" altLang="en-US" sz="3200">
                <a:solidFill>
                  <a:srgbClr val="7030A0"/>
                </a:solidFill>
                <a:latin typeface="華康華綜體W5" panose="020B0509000000000000" pitchFamily="49" charset="-120"/>
                <a:ea typeface="華康華綜體W5" panose="020B0509000000000000" pitchFamily="49" charset="-120"/>
              </a:rPr>
              <a:t>而是積極的</a:t>
            </a:r>
            <a:endParaRPr lang="en-US" altLang="zh-TW" sz="3200" dirty="0">
              <a:solidFill>
                <a:srgbClr val="7030A0"/>
              </a:solidFill>
              <a:latin typeface="華康華綜體W5" panose="020B0509000000000000" pitchFamily="49" charset="-120"/>
              <a:ea typeface="華康華綜體W5" panose="020B0509000000000000" pitchFamily="49" charset="-120"/>
            </a:endParaRPr>
          </a:p>
          <a:p>
            <a:pPr eaLnBrk="1" hangingPunct="1">
              <a:spcBef>
                <a:spcPct val="0"/>
              </a:spcBef>
              <a:buClrTx/>
              <a:buFontTx/>
              <a:buNone/>
            </a:pPr>
            <a:r>
              <a:rPr lang="zh-TW" altLang="en-US" sz="3200">
                <a:solidFill>
                  <a:srgbClr val="7030A0"/>
                </a:solidFill>
                <a:latin typeface="華康華綜體W5" panose="020B0509000000000000" pitchFamily="49" charset="-120"/>
                <a:ea typeface="華康華綜體W5" panose="020B0509000000000000" pitchFamily="49" charset="-120"/>
              </a:rPr>
              <a:t>「成就更多的孩子！」</a:t>
            </a:r>
          </a:p>
          <a:p>
            <a:pPr eaLnBrk="1" hangingPunct="1">
              <a:spcBef>
                <a:spcPct val="0"/>
              </a:spcBef>
              <a:buClrTx/>
              <a:buFontTx/>
              <a:buNone/>
            </a:pPr>
            <a:endParaRPr lang="en-US" altLang="zh-TW" dirty="0">
              <a:solidFill>
                <a:schemeClr val="tx1"/>
              </a:solidFill>
              <a:latin typeface="Arial" panose="020B0604020202020204" pitchFamily="34" charset="0"/>
              <a:ea typeface="華康華綜體W5" panose="020B0509000000000000" pitchFamily="49" charset="-120"/>
            </a:endParaRPr>
          </a:p>
          <a:p>
            <a:pPr eaLnBrk="1" hangingPunct="1">
              <a:spcBef>
                <a:spcPct val="0"/>
              </a:spcBef>
              <a:buClrTx/>
              <a:buFontTx/>
              <a:buNone/>
            </a:pPr>
            <a:endParaRPr lang="zh-TW" altLang="en-US">
              <a:solidFill>
                <a:schemeClr val="tx1"/>
              </a:solidFill>
              <a:latin typeface="Arial" panose="020B0604020202020204" pitchFamily="34" charset="0"/>
              <a:ea typeface="華康華綜體W5" panose="020B0509000000000000" pitchFamily="49" charset="-120"/>
            </a:endParaRPr>
          </a:p>
        </p:txBody>
      </p:sp>
      <p:sp>
        <p:nvSpPr>
          <p:cNvPr id="10" name="文字方塊 9"/>
          <p:cNvSpPr txBox="1"/>
          <p:nvPr/>
        </p:nvSpPr>
        <p:spPr>
          <a:xfrm>
            <a:off x="3460750" y="5505450"/>
            <a:ext cx="7443788" cy="1262063"/>
          </a:xfrm>
          <a:prstGeom prst="rect">
            <a:avLst/>
          </a:prstGeom>
          <a:noFill/>
        </p:spPr>
        <p:txBody>
          <a:bodyPr>
            <a:spAutoFit/>
          </a:bodyPr>
          <a:lstStyle/>
          <a:p>
            <a:pPr marL="342900" indent="-342900" algn="ctr" eaLnBrk="1" hangingPunct="1">
              <a:spcBef>
                <a:spcPct val="20000"/>
              </a:spcBef>
              <a:defRPr/>
            </a:pPr>
            <a:r>
              <a:rPr lang="zh-TW" altLang="en-US"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rPr>
              <a:t>適性輔導</a:t>
            </a:r>
            <a:r>
              <a:rPr lang="en-US" altLang="zh-TW" sz="4000" dirty="0">
                <a:solidFill>
                  <a:srgbClr val="CC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sym typeface="Wingdings" pitchFamily="2" charset="2"/>
              </a:rPr>
              <a:t></a:t>
            </a:r>
            <a:r>
              <a:rPr lang="zh-TW" altLang="en-US"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rPr>
              <a:t>適性入學</a:t>
            </a:r>
            <a:r>
              <a:rPr lang="en-US" altLang="zh-TW" sz="4000" dirty="0">
                <a:solidFill>
                  <a:srgbClr val="CC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sym typeface="Wingdings" pitchFamily="2" charset="2"/>
              </a:rPr>
              <a:t></a:t>
            </a:r>
            <a:r>
              <a:rPr lang="zh-TW" altLang="en-US"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sym typeface="Wingdings" pitchFamily="2" charset="2"/>
              </a:rPr>
              <a:t>適性揚才</a:t>
            </a:r>
            <a:endParaRPr lang="en-US" altLang="zh-TW"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endParaRPr>
          </a:p>
          <a:p>
            <a:pPr eaLnBrk="1" hangingPunct="1">
              <a:defRPr/>
            </a:pPr>
            <a:endParaRPr lang="en-US" altLang="zh-TW" dirty="0">
              <a:latin typeface="Arial" charset="0"/>
            </a:endParaRPr>
          </a:p>
          <a:p>
            <a:pPr eaLnBrk="1" hangingPunct="1">
              <a:defRPr/>
            </a:pPr>
            <a:endParaRPr lang="zh-TW" altLang="en-US" dirty="0">
              <a:latin typeface="Arial" charset="0"/>
            </a:endParaRPr>
          </a:p>
        </p:txBody>
      </p:sp>
      <p:sp>
        <p:nvSpPr>
          <p:cNvPr id="94216" name="文字方塊 10"/>
          <p:cNvSpPr txBox="1">
            <a:spLocks noChangeArrowheads="1"/>
          </p:cNvSpPr>
          <p:nvPr/>
        </p:nvSpPr>
        <p:spPr bwMode="auto">
          <a:xfrm>
            <a:off x="1920875" y="738188"/>
            <a:ext cx="37592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zh-TW" altLang="en-US" sz="3200" dirty="0">
                <a:solidFill>
                  <a:srgbClr val="7030A0"/>
                </a:solidFill>
                <a:latin typeface="華康華綜體W5" panose="020B0509000000000000" pitchFamily="49" charset="-120"/>
                <a:ea typeface="華康華綜體W5" panose="020B0509000000000000" pitchFamily="49" charset="-120"/>
              </a:rPr>
              <a:t>不是消極的</a:t>
            </a:r>
            <a:endParaRPr lang="en-US" altLang="zh-TW" sz="3200" dirty="0">
              <a:solidFill>
                <a:srgbClr val="7030A0"/>
              </a:solidFill>
              <a:latin typeface="華康華綜體W5" panose="020B0509000000000000" pitchFamily="49" charset="-120"/>
              <a:ea typeface="華康華綜體W5" panose="020B0509000000000000" pitchFamily="49" charset="-120"/>
            </a:endParaRPr>
          </a:p>
          <a:p>
            <a:pPr eaLnBrk="1" hangingPunct="1">
              <a:spcBef>
                <a:spcPct val="0"/>
              </a:spcBef>
              <a:buClrTx/>
              <a:buFontTx/>
              <a:buNone/>
            </a:pPr>
            <a:r>
              <a:rPr lang="zh-TW" altLang="en-US" sz="3200" dirty="0">
                <a:solidFill>
                  <a:srgbClr val="7030A0"/>
                </a:solidFill>
                <a:latin typeface="華康華綜體W5" panose="020B0509000000000000" pitchFamily="49" charset="-120"/>
                <a:ea typeface="華康華綜體W5" panose="020B0509000000000000" pitchFamily="49" charset="-120"/>
              </a:rPr>
              <a:t>「減輕升學壓力？」</a:t>
            </a:r>
            <a:endParaRPr lang="en-US" altLang="zh-TW" sz="3200" dirty="0">
              <a:solidFill>
                <a:srgbClr val="7030A0"/>
              </a:solidFill>
              <a:latin typeface="華康華綜體W5" panose="020B0509000000000000" pitchFamily="49" charset="-120"/>
              <a:ea typeface="華康華綜體W5" panose="020B0509000000000000" pitchFamily="49" charset="-120"/>
            </a:endParaRPr>
          </a:p>
          <a:p>
            <a:pPr eaLnBrk="1" hangingPunct="1">
              <a:spcBef>
                <a:spcPct val="0"/>
              </a:spcBef>
              <a:buClrTx/>
              <a:buFontTx/>
              <a:buNone/>
            </a:pPr>
            <a:endParaRPr lang="zh-TW" altLang="en-US" dirty="0">
              <a:solidFill>
                <a:schemeClr val="tx1"/>
              </a:solidFill>
              <a:latin typeface="Arial" panose="020B0604020202020204" pitchFamily="34" charset="0"/>
              <a:ea typeface="華康華綜體W5" panose="020B0509000000000000" pitchFamily="49" charset="-120"/>
            </a:endParaRPr>
          </a:p>
        </p:txBody>
      </p:sp>
    </p:spTree>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4400" dirty="0">
                <a:latin typeface="標楷體" panose="03000509000000000000" pitchFamily="65" charset="-120"/>
                <a:ea typeface="標楷體" panose="03000509000000000000" pitchFamily="65" charset="-120"/>
              </a:rPr>
              <a:t>考試</a:t>
            </a:r>
            <a:r>
              <a:rPr lang="zh-TW" altLang="en-US" sz="4400" dirty="0" smtClean="0">
                <a:latin typeface="標楷體" panose="03000509000000000000" pitchFamily="65" charset="-120"/>
                <a:ea typeface="標楷體" panose="03000509000000000000" pitchFamily="65" charset="-120"/>
              </a:rPr>
              <a:t>準備方向</a:t>
            </a:r>
            <a:endParaRPr lang="zh-TW" altLang="en-US" sz="4400"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1554481" y="1767840"/>
            <a:ext cx="9950132" cy="3777622"/>
          </a:xfrm>
        </p:spPr>
        <p:txBody>
          <a:bodyPr/>
          <a:lstStyle/>
          <a:p>
            <a:pPr marL="514350" indent="-514350">
              <a:buFont typeface="+mj-ea"/>
              <a:buAutoNum type="ea1ChtPeriod"/>
            </a:pPr>
            <a:r>
              <a:rPr lang="zh-TW" altLang="en-US" sz="3200" dirty="0">
                <a:latin typeface="標楷體" panose="03000509000000000000" pitchFamily="65" charset="-120"/>
                <a:ea typeface="標楷體" panose="03000509000000000000" pitchFamily="65" charset="-120"/>
              </a:rPr>
              <a:t>「國民中小學九年一貫課程綱要</a:t>
            </a:r>
            <a:r>
              <a:rPr lang="zh-TW" altLang="en-US" sz="3200" dirty="0" smtClean="0">
                <a:latin typeface="標楷體" panose="03000509000000000000" pitchFamily="65" charset="-120"/>
                <a:ea typeface="標楷體" panose="03000509000000000000" pitchFamily="65" charset="-120"/>
              </a:rPr>
              <a:t>」相關學習領域之國中階段能力</a:t>
            </a:r>
            <a:r>
              <a:rPr lang="zh-TW" altLang="en-US" sz="3200" dirty="0">
                <a:latin typeface="標楷體" panose="03000509000000000000" pitchFamily="65" charset="-120"/>
                <a:ea typeface="標楷體" panose="03000509000000000000" pitchFamily="65" charset="-120"/>
              </a:rPr>
              <a:t>指標及其延伸應用 </a:t>
            </a:r>
          </a:p>
          <a:p>
            <a:pPr marL="514350" indent="-514350">
              <a:buFont typeface="+mj-ea"/>
              <a:buAutoNum type="ea1ChtPeriod"/>
            </a:pPr>
            <a:r>
              <a:rPr lang="zh-TW" altLang="en-US" sz="3200" dirty="0" smtClean="0">
                <a:latin typeface="標楷體" panose="03000509000000000000" pitchFamily="65" charset="-120"/>
                <a:ea typeface="標楷體" panose="03000509000000000000" pitchFamily="65" charset="-120"/>
              </a:rPr>
              <a:t>各校所規劃特色課程應具之先備知識與能力。</a:t>
            </a:r>
            <a:r>
              <a:rPr lang="en-US" altLang="zh-TW" sz="3200" dirty="0" smtClean="0">
                <a:latin typeface="標楷體" panose="03000509000000000000" pitchFamily="65" charset="-120"/>
                <a:ea typeface="標楷體" panose="03000509000000000000" pitchFamily="65" charset="-120"/>
              </a:rPr>
              <a:t>(</a:t>
            </a:r>
            <a:r>
              <a:rPr lang="zh-TW" altLang="en-US" sz="3200" dirty="0" smtClean="0">
                <a:latin typeface="標楷體" panose="03000509000000000000" pitchFamily="65" charset="-120"/>
                <a:ea typeface="標楷體" panose="03000509000000000000" pitchFamily="65" charset="-120"/>
              </a:rPr>
              <a:t>詳見各校招生簡章</a:t>
            </a:r>
            <a:r>
              <a:rPr lang="en-US" altLang="zh-TW" sz="3200" dirty="0" smtClean="0">
                <a:latin typeface="標楷體" panose="03000509000000000000" pitchFamily="65" charset="-120"/>
                <a:ea typeface="標楷體" panose="03000509000000000000" pitchFamily="65" charset="-120"/>
              </a:rPr>
              <a:t>)</a:t>
            </a:r>
          </a:p>
          <a:p>
            <a:pPr marL="514350" indent="-514350">
              <a:buFont typeface="+mj-ea"/>
              <a:buAutoNum type="ea1ChtPeriod"/>
            </a:pPr>
            <a:r>
              <a:rPr lang="zh-TW" altLang="en-US" sz="3200" dirty="0">
                <a:latin typeface="標楷體" panose="03000509000000000000" pitchFamily="65" charset="-120"/>
                <a:ea typeface="標楷體" panose="03000509000000000000" pitchFamily="65" charset="-120"/>
              </a:rPr>
              <a:t>採電腦測驗單一選擇題型之科目，試題相較於國中會考，屬中間</a:t>
            </a:r>
            <a:r>
              <a:rPr lang="zh-TW" altLang="en-US" sz="3200" dirty="0" smtClean="0">
                <a:latin typeface="標楷體" panose="03000509000000000000" pitchFamily="65" charset="-120"/>
                <a:ea typeface="標楷體" panose="03000509000000000000" pitchFamily="65" charset="-120"/>
              </a:rPr>
              <a:t>偏難。</a:t>
            </a:r>
            <a:endParaRPr lang="en-US" altLang="zh-TW" sz="3200" dirty="0" smtClean="0">
              <a:latin typeface="標楷體" panose="03000509000000000000" pitchFamily="65" charset="-120"/>
              <a:ea typeface="標楷體" panose="03000509000000000000" pitchFamily="65" charset="-120"/>
            </a:endParaRPr>
          </a:p>
          <a:p>
            <a:pPr marL="514350" indent="-514350">
              <a:buFont typeface="+mj-ea"/>
              <a:buAutoNum type="ea1ChtPeriod"/>
            </a:pPr>
            <a:r>
              <a:rPr lang="zh-TW" altLang="en-US" sz="3200" dirty="0">
                <a:latin typeface="標楷體" panose="03000509000000000000" pitchFamily="65" charset="-120"/>
                <a:ea typeface="標楷體" panose="03000509000000000000" pitchFamily="65" charset="-120"/>
              </a:rPr>
              <a:t>考生可參考各校簡章之試題範例與去年之考古題。</a:t>
            </a:r>
            <a:r>
              <a:rPr lang="zh-TW" altLang="en-US" sz="3200" dirty="0" smtClean="0">
                <a:latin typeface="標楷體" panose="03000509000000000000" pitchFamily="65" charset="-120"/>
                <a:ea typeface="標楷體" panose="03000509000000000000" pitchFamily="65" charset="-120"/>
              </a:rPr>
              <a:t> </a:t>
            </a:r>
            <a:endParaRPr lang="zh-TW" altLang="en-US" sz="3200" dirty="0">
              <a:latin typeface="標楷體" panose="03000509000000000000" pitchFamily="65" charset="-120"/>
              <a:ea typeface="標楷體" panose="03000509000000000000" pitchFamily="65" charset="-120"/>
            </a:endParaRPr>
          </a:p>
        </p:txBody>
      </p:sp>
      <p:sp>
        <p:nvSpPr>
          <p:cNvPr id="4" name="日期版面配置區 3"/>
          <p:cNvSpPr>
            <a:spLocks noGrp="1"/>
          </p:cNvSpPr>
          <p:nvPr>
            <p:ph type="dt" sz="half" idx="10"/>
          </p:nvPr>
        </p:nvSpPr>
        <p:spPr/>
        <p:txBody>
          <a:bodyPr/>
          <a:lstStyle/>
          <a:p>
            <a:pPr>
              <a:defRPr/>
            </a:pPr>
            <a:fld id="{FA901894-BED0-4F6E-A420-E329D5188CEE}" type="datetime1">
              <a:rPr lang="zh-TW" altLang="en-US" smtClean="0"/>
              <a:pPr>
                <a:defRPr/>
              </a:pPr>
              <a:t>2016/1/8</a:t>
            </a:fld>
            <a:endParaRPr lang="en-US" altLang="zh-TW"/>
          </a:p>
        </p:txBody>
      </p:sp>
      <p:sp>
        <p:nvSpPr>
          <p:cNvPr id="5" name="投影片編號版面配置區 4"/>
          <p:cNvSpPr>
            <a:spLocks noGrp="1"/>
          </p:cNvSpPr>
          <p:nvPr>
            <p:ph type="sldNum" sz="quarter" idx="12"/>
          </p:nvPr>
        </p:nvSpPr>
        <p:spPr/>
        <p:txBody>
          <a:bodyPr/>
          <a:lstStyle/>
          <a:p>
            <a:pPr>
              <a:defRPr/>
            </a:pPr>
            <a:r>
              <a:rPr lang="en-US" altLang="zh-TW" sz="2000" dirty="0" smtClean="0"/>
              <a:t>97</a:t>
            </a:r>
            <a:endParaRPr lang="en-US" altLang="zh-TW" sz="2000" dirty="0"/>
          </a:p>
        </p:txBody>
      </p:sp>
    </p:spTree>
    <p:extLst>
      <p:ext uri="{BB962C8B-B14F-4D97-AF65-F5344CB8AC3E}">
        <p14:creationId xmlns:p14="http://schemas.microsoft.com/office/powerpoint/2010/main" val="2357925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標題 1"/>
          <p:cNvSpPr>
            <a:spLocks noGrp="1"/>
          </p:cNvSpPr>
          <p:nvPr>
            <p:ph type="title"/>
          </p:nvPr>
        </p:nvSpPr>
        <p:spPr>
          <a:xfrm>
            <a:off x="3287713" y="760413"/>
            <a:ext cx="6683375" cy="960437"/>
          </a:xfrm>
        </p:spPr>
        <p:txBody>
          <a:bodyPr/>
          <a:lstStyle/>
          <a:p>
            <a:pPr eaLnBrk="1" hangingPunct="1"/>
            <a:r>
              <a:rPr lang="zh-TW" altLang="en-US" sz="4000" smtClean="0">
                <a:solidFill>
                  <a:srgbClr val="C00000"/>
                </a:solidFill>
                <a:latin typeface="華康華綜體W5" panose="020B0509000000000000" pitchFamily="49" charset="-120"/>
                <a:ea typeface="華康華綜體W5" panose="020B0509000000000000" pitchFamily="49" charset="-120"/>
              </a:rPr>
              <a:t>特色招生考試分發入學</a:t>
            </a:r>
            <a:r>
              <a:rPr lang="en-US" altLang="zh-TW" sz="4000" smtClean="0">
                <a:solidFill>
                  <a:srgbClr val="C00000"/>
                </a:solidFill>
                <a:latin typeface="華康華綜體W5" panose="020B0509000000000000" pitchFamily="49" charset="-120"/>
                <a:ea typeface="華康華綜體W5" panose="020B0509000000000000" pitchFamily="49" charset="-120"/>
              </a:rPr>
              <a:t>(105)</a:t>
            </a:r>
            <a:endParaRPr lang="zh-TW" altLang="en-US" sz="4000" smtClean="0">
              <a:solidFill>
                <a:srgbClr val="C00000"/>
              </a:solidFill>
              <a:latin typeface="華康華綜體W5" panose="020B0509000000000000" pitchFamily="49" charset="-120"/>
              <a:ea typeface="華康華綜體W5" panose="020B0509000000000000" pitchFamily="49" charset="-120"/>
            </a:endParaRPr>
          </a:p>
        </p:txBody>
      </p:sp>
      <p:sp>
        <p:nvSpPr>
          <p:cNvPr id="4" name="投影片編號版面配置區 3"/>
          <p:cNvSpPr>
            <a:spLocks noGrp="1"/>
          </p:cNvSpPr>
          <p:nvPr>
            <p:ph type="sldNum" sz="quarter" idx="12"/>
          </p:nvPr>
        </p:nvSpPr>
        <p:spPr/>
        <p:txBody>
          <a:bodyPr/>
          <a:lstStyle/>
          <a:p>
            <a:pPr>
              <a:defRPr/>
            </a:pPr>
            <a:r>
              <a:rPr lang="en-US" altLang="zh-TW" sz="2000" dirty="0" smtClean="0">
                <a:latin typeface="微軟正黑體" panose="020B0604030504040204" pitchFamily="34" charset="-120"/>
                <a:ea typeface="微軟正黑體" panose="020B0604030504040204" pitchFamily="34" charset="-120"/>
              </a:rPr>
              <a:t>98</a:t>
            </a:r>
            <a:endParaRPr lang="zh-TW" altLang="en-US" dirty="0">
              <a:latin typeface="微軟正黑體" panose="020B0604030504040204" pitchFamily="34" charset="-120"/>
              <a:ea typeface="微軟正黑體" panose="020B0604030504040204" pitchFamily="34"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3192311100"/>
              </p:ext>
            </p:extLst>
          </p:nvPr>
        </p:nvGraphicFramePr>
        <p:xfrm>
          <a:off x="2292350" y="1660525"/>
          <a:ext cx="9053514" cy="4573586"/>
        </p:xfrm>
        <a:graphic>
          <a:graphicData uri="http://schemas.openxmlformats.org/drawingml/2006/table">
            <a:tbl>
              <a:tblPr>
                <a:tableStyleId>{5C22544A-7EE6-4342-B048-85BDC9FD1C3A}</a:tableStyleId>
              </a:tblPr>
              <a:tblGrid>
                <a:gridCol w="2212023">
                  <a:extLst>
                    <a:ext uri="{9D8B030D-6E8A-4147-A177-3AD203B41FA5}">
                      <a16:colId xmlns:a16="http://schemas.microsoft.com/office/drawing/2014/main" xmlns="" val="20000"/>
                    </a:ext>
                  </a:extLst>
                </a:gridCol>
                <a:gridCol w="2607832">
                  <a:extLst>
                    <a:ext uri="{9D8B030D-6E8A-4147-A177-3AD203B41FA5}">
                      <a16:colId xmlns:a16="http://schemas.microsoft.com/office/drawing/2014/main" xmlns="" val="20001"/>
                    </a:ext>
                  </a:extLst>
                </a:gridCol>
                <a:gridCol w="797882">
                  <a:extLst>
                    <a:ext uri="{9D8B030D-6E8A-4147-A177-3AD203B41FA5}">
                      <a16:colId xmlns:a16="http://schemas.microsoft.com/office/drawing/2014/main" xmlns="" val="20002"/>
                    </a:ext>
                  </a:extLst>
                </a:gridCol>
                <a:gridCol w="797882">
                  <a:extLst>
                    <a:ext uri="{9D8B030D-6E8A-4147-A177-3AD203B41FA5}">
                      <a16:colId xmlns:a16="http://schemas.microsoft.com/office/drawing/2014/main" xmlns="" val="20003"/>
                    </a:ext>
                  </a:extLst>
                </a:gridCol>
                <a:gridCol w="797882">
                  <a:extLst>
                    <a:ext uri="{9D8B030D-6E8A-4147-A177-3AD203B41FA5}">
                      <a16:colId xmlns:a16="http://schemas.microsoft.com/office/drawing/2014/main" xmlns="" val="20004"/>
                    </a:ext>
                  </a:extLst>
                </a:gridCol>
                <a:gridCol w="1840013">
                  <a:extLst>
                    <a:ext uri="{9D8B030D-6E8A-4147-A177-3AD203B41FA5}">
                      <a16:colId xmlns:a16="http://schemas.microsoft.com/office/drawing/2014/main" xmlns="" val="20005"/>
                    </a:ext>
                  </a:extLst>
                </a:gridCol>
              </a:tblGrid>
              <a:tr h="9054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Calibri" pitchFamily="34" charset="0"/>
                          <a:ea typeface="新細明體" charset="-120"/>
                          <a:cs typeface="Times New Roman" pitchFamily="18" charset="0"/>
                        </a:rPr>
                        <a:t>學校</a:t>
                      </a:r>
                    </a:p>
                  </a:txBody>
                  <a:tcPr marL="9526" marR="9526" marT="9524" marB="0" anchor="ctr">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Calibri" pitchFamily="34" charset="0"/>
                          <a:ea typeface="新細明體" charset="-120"/>
                          <a:cs typeface="Times New Roman" pitchFamily="18" charset="0"/>
                        </a:rPr>
                        <a:t>特色班別名稱</a:t>
                      </a:r>
                    </a:p>
                  </a:txBody>
                  <a:tcPr marL="9526" marR="9526" marT="9524" marB="0" anchor="ctr">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a:ln>
                            <a:noFill/>
                          </a:ln>
                          <a:solidFill>
                            <a:srgbClr val="FFFFFF"/>
                          </a:solidFill>
                          <a:effectLst/>
                          <a:latin typeface="Calibri" pitchFamily="34" charset="0"/>
                          <a:ea typeface="新細明體" charset="-120"/>
                          <a:cs typeface="Times New Roman" pitchFamily="18" charset="0"/>
                        </a:rPr>
                        <a:t>班級數</a:t>
                      </a:r>
                    </a:p>
                  </a:txBody>
                  <a:tcPr marL="9526" marR="9526" marT="9524" marB="0" anchor="ctr">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Calibri" pitchFamily="34" charset="0"/>
                          <a:ea typeface="新細明體" charset="-120"/>
                          <a:cs typeface="Times New Roman" pitchFamily="18" charset="0"/>
                        </a:rPr>
                        <a:t>招生數</a:t>
                      </a:r>
                    </a:p>
                  </a:txBody>
                  <a:tcPr marL="9526" marR="9526" marT="9524" marB="0" anchor="ctr">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a:ln>
                            <a:noFill/>
                          </a:ln>
                          <a:solidFill>
                            <a:srgbClr val="FFFFFF"/>
                          </a:solidFill>
                          <a:effectLst/>
                          <a:latin typeface="Calibri" pitchFamily="34" charset="0"/>
                          <a:ea typeface="新細明體" charset="-120"/>
                          <a:cs typeface="Times New Roman" pitchFamily="18" charset="0"/>
                        </a:rPr>
                        <a:t>總數</a:t>
                      </a:r>
                    </a:p>
                  </a:txBody>
                  <a:tcPr marL="9526" marR="9526" marT="9524" marB="0" anchor="ctr">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Calibri" pitchFamily="34" charset="0"/>
                          <a:ea typeface="新細明體" charset="-120"/>
                          <a:cs typeface="Times New Roman" pitchFamily="18" charset="0"/>
                        </a:rPr>
                        <a:t>備註</a:t>
                      </a:r>
                    </a:p>
                  </a:txBody>
                  <a:tcPr marL="9526" marR="9526" marT="9524" marB="0" anchor="ctr">
                    <a:solidFill>
                      <a:srgbClr val="E78712"/>
                    </a:solidFill>
                  </a:tcPr>
                </a:tc>
                <a:extLst>
                  <a:ext uri="{0D108BD9-81ED-4DB2-BD59-A6C34878D82A}">
                    <a16:rowId xmlns:a16="http://schemas.microsoft.com/office/drawing/2014/main" xmlns="" val="10000"/>
                  </a:ext>
                </a:extLst>
              </a:tr>
              <a:tr h="458522">
                <a:tc>
                  <a:txBody>
                    <a:bodyPr/>
                    <a:lstStyle/>
                    <a:p>
                      <a:pPr algn="ctr" fontAlgn="ctr"/>
                      <a:r>
                        <a:rPr kumimoji="0" lang="zh-TW" altLang="en-US" sz="2400" b="1" i="0" u="none" strike="noStrike" kern="1200" cap="none" normalizeH="0" baseline="0" dirty="0" smtClean="0">
                          <a:ln>
                            <a:noFill/>
                          </a:ln>
                          <a:solidFill>
                            <a:srgbClr val="FFFFFF"/>
                          </a:solidFill>
                          <a:effectLst/>
                          <a:latin typeface="Calibri" pitchFamily="34" charset="0"/>
                          <a:ea typeface="新細明體" charset="-120"/>
                          <a:cs typeface="Times New Roman" pitchFamily="18" charset="0"/>
                        </a:rPr>
                        <a:t>臺南</a:t>
                      </a:r>
                      <a:r>
                        <a:rPr kumimoji="0" lang="zh-TW" altLang="en-US" sz="2400" b="1" i="0" u="none" strike="noStrike" kern="1200" cap="none" normalizeH="0" baseline="0" dirty="0">
                          <a:ln>
                            <a:noFill/>
                          </a:ln>
                          <a:solidFill>
                            <a:srgbClr val="FFFFFF"/>
                          </a:solidFill>
                          <a:effectLst/>
                          <a:latin typeface="Calibri" pitchFamily="34" charset="0"/>
                          <a:ea typeface="新細明體" charset="-120"/>
                          <a:cs typeface="Times New Roman" pitchFamily="18" charset="0"/>
                        </a:rPr>
                        <a:t>一中</a:t>
                      </a:r>
                    </a:p>
                  </a:txBody>
                  <a:tcPr marL="9526" marR="9526" marT="9524" marB="0" anchor="ctr">
                    <a:solidFill>
                      <a:srgbClr val="E78712"/>
                    </a:solidFill>
                  </a:tcPr>
                </a:tc>
                <a:tc>
                  <a:txBody>
                    <a:bodyPr/>
                    <a:lstStyle/>
                    <a:p>
                      <a:pPr algn="l" fontAlgn="ctr"/>
                      <a:r>
                        <a:rPr kumimoji="0" lang="zh-TW" altLang="en-US" sz="2400" b="0" i="0" u="none" strike="noStrike" kern="1200" cap="none" normalizeH="0" baseline="0" dirty="0">
                          <a:ln>
                            <a:noFill/>
                          </a:ln>
                          <a:solidFill>
                            <a:srgbClr val="000000"/>
                          </a:solidFill>
                          <a:effectLst/>
                          <a:latin typeface="Century Gothic" pitchFamily="34" charset="0"/>
                          <a:ea typeface="微軟正黑體" pitchFamily="34" charset="-120"/>
                          <a:cs typeface="+mn-cs"/>
                        </a:rPr>
                        <a:t>數理科學教育班</a:t>
                      </a:r>
                    </a:p>
                  </a:txBody>
                  <a:tcPr marL="9526" marR="9526" marT="9524" marB="0" anchor="ctr"/>
                </a:tc>
                <a:tc>
                  <a:txBody>
                    <a:bodyPr/>
                    <a:lstStyle/>
                    <a:p>
                      <a:pPr algn="ctr" fontAlgn="ctr"/>
                      <a:r>
                        <a:rPr kumimoji="0" lang="en-US" altLang="zh-TW" sz="2400" b="0" i="0" u="none" strike="noStrike" kern="1200" cap="none" normalizeH="0" baseline="0" dirty="0">
                          <a:ln>
                            <a:noFill/>
                          </a:ln>
                          <a:solidFill>
                            <a:srgbClr val="000000"/>
                          </a:solidFill>
                          <a:effectLst/>
                          <a:latin typeface="Century Gothic" pitchFamily="34" charset="0"/>
                          <a:ea typeface="微軟正黑體" pitchFamily="34" charset="-120"/>
                          <a:cs typeface="+mn-cs"/>
                        </a:rPr>
                        <a:t>8</a:t>
                      </a:r>
                    </a:p>
                  </a:txBody>
                  <a:tcPr marL="9526" marR="9526" marT="9524" marB="0" anchor="ctr"/>
                </a:tc>
                <a:tc>
                  <a:txBody>
                    <a:bodyPr/>
                    <a:lstStyle/>
                    <a:p>
                      <a:pPr algn="ctr" fontAlgn="ctr"/>
                      <a:r>
                        <a:rPr kumimoji="0" lang="en-US" altLang="zh-TW" sz="2400" b="0" i="0" u="none" strike="noStrike" kern="1200" cap="none" normalizeH="0" baseline="0" dirty="0">
                          <a:ln>
                            <a:noFill/>
                          </a:ln>
                          <a:solidFill>
                            <a:srgbClr val="000000"/>
                          </a:solidFill>
                          <a:effectLst/>
                          <a:latin typeface="Century Gothic" pitchFamily="34" charset="0"/>
                          <a:ea typeface="微軟正黑體" pitchFamily="34" charset="-120"/>
                          <a:cs typeface="+mn-cs"/>
                        </a:rPr>
                        <a:t>320</a:t>
                      </a:r>
                    </a:p>
                  </a:txBody>
                  <a:tcPr marL="9526" marR="9526" marT="9524" marB="0" anchor="ctr"/>
                </a:tc>
                <a:tc>
                  <a:txBody>
                    <a:bodyPr/>
                    <a:lstStyle/>
                    <a:p>
                      <a:pPr algn="ctr" fontAlgn="ctr"/>
                      <a:r>
                        <a:rPr kumimoji="0" lang="en-US" altLang="zh-TW" sz="2400" b="0" i="0" u="none" strike="noStrike" kern="1200" cap="none" normalizeH="0" baseline="0" dirty="0">
                          <a:ln>
                            <a:noFill/>
                          </a:ln>
                          <a:solidFill>
                            <a:srgbClr val="000000"/>
                          </a:solidFill>
                          <a:effectLst/>
                          <a:latin typeface="Century Gothic" pitchFamily="34" charset="0"/>
                          <a:ea typeface="微軟正黑體" pitchFamily="34" charset="-120"/>
                          <a:cs typeface="+mn-cs"/>
                        </a:rPr>
                        <a:t>320</a:t>
                      </a:r>
                    </a:p>
                  </a:txBody>
                  <a:tcPr marL="9526" marR="9526" marT="9524" marB="0" anchor="ctr"/>
                </a:tc>
                <a:tc>
                  <a:txBody>
                    <a:bodyPr/>
                    <a:lstStyle/>
                    <a:p>
                      <a:pPr algn="ctr" fontAlgn="ctr"/>
                      <a:r>
                        <a:rPr kumimoji="0" lang="zh-TW" altLang="en-US" sz="2400" b="0" i="0" u="none" strike="noStrike" kern="1200" cap="none" normalizeH="0" baseline="0" dirty="0">
                          <a:ln>
                            <a:noFill/>
                          </a:ln>
                          <a:solidFill>
                            <a:srgbClr val="000000"/>
                          </a:solidFill>
                          <a:effectLst/>
                          <a:latin typeface="Century Gothic" pitchFamily="34" charset="0"/>
                          <a:ea typeface="微軟正黑體" pitchFamily="34" charset="-120"/>
                          <a:cs typeface="+mn-cs"/>
                        </a:rPr>
                        <a:t>數學</a:t>
                      </a:r>
                    </a:p>
                  </a:txBody>
                  <a:tcPr marL="9526" marR="9526" marT="9524" marB="0" anchor="ctr"/>
                </a:tc>
                <a:extLst>
                  <a:ext uri="{0D108BD9-81ED-4DB2-BD59-A6C34878D82A}">
                    <a16:rowId xmlns:a16="http://schemas.microsoft.com/office/drawing/2014/main" xmlns="" val="10001"/>
                  </a:ext>
                </a:extLst>
              </a:tr>
              <a:tr h="458522">
                <a:tc>
                  <a:txBody>
                    <a:bodyPr/>
                    <a:lstStyle/>
                    <a:p>
                      <a:pPr algn="ctr" fontAlgn="ctr"/>
                      <a:r>
                        <a:rPr kumimoji="0" lang="zh-TW" altLang="en-US" sz="2400" b="1" i="0" u="none" strike="noStrike" kern="1200" cap="none" normalizeH="0" baseline="0" dirty="0" smtClean="0">
                          <a:ln>
                            <a:noFill/>
                          </a:ln>
                          <a:solidFill>
                            <a:srgbClr val="FFFFFF"/>
                          </a:solidFill>
                          <a:effectLst/>
                          <a:latin typeface="Calibri" pitchFamily="34" charset="0"/>
                          <a:ea typeface="新細明體" charset="-120"/>
                          <a:cs typeface="Times New Roman" pitchFamily="18" charset="0"/>
                        </a:rPr>
                        <a:t>臺南</a:t>
                      </a:r>
                      <a:r>
                        <a:rPr kumimoji="0" lang="zh-TW" altLang="en-US" sz="2400" b="1" i="0" u="none" strike="noStrike" kern="1200" cap="none" normalizeH="0" baseline="0" dirty="0">
                          <a:ln>
                            <a:noFill/>
                          </a:ln>
                          <a:solidFill>
                            <a:srgbClr val="FFFFFF"/>
                          </a:solidFill>
                          <a:effectLst/>
                          <a:latin typeface="Calibri" pitchFamily="34" charset="0"/>
                          <a:ea typeface="新細明體" charset="-120"/>
                          <a:cs typeface="Times New Roman" pitchFamily="18" charset="0"/>
                        </a:rPr>
                        <a:t>二中</a:t>
                      </a:r>
                    </a:p>
                  </a:txBody>
                  <a:tcPr marL="9526" marR="9526" marT="9524" marB="0" anchor="ctr">
                    <a:solidFill>
                      <a:srgbClr val="E78712"/>
                    </a:solidFill>
                  </a:tcPr>
                </a:tc>
                <a:tc>
                  <a:txBody>
                    <a:bodyPr/>
                    <a:lstStyle/>
                    <a:p>
                      <a:pPr algn="l" fontAlgn="ctr"/>
                      <a:r>
                        <a:rPr kumimoji="0" lang="zh-TW" altLang="en-US" sz="2400" b="0" i="0" u="none" strike="noStrike" kern="1200" cap="none" normalizeH="0" baseline="0" dirty="0">
                          <a:ln>
                            <a:noFill/>
                          </a:ln>
                          <a:solidFill>
                            <a:srgbClr val="000000"/>
                          </a:solidFill>
                          <a:effectLst/>
                          <a:latin typeface="Century Gothic" pitchFamily="34" charset="0"/>
                          <a:ea typeface="微軟正黑體" pitchFamily="34" charset="-120"/>
                          <a:cs typeface="+mn-cs"/>
                        </a:rPr>
                        <a:t>社會科學特色班</a:t>
                      </a:r>
                    </a:p>
                  </a:txBody>
                  <a:tcPr marL="9526" marR="9526" marT="9524" marB="0" anchor="ctr"/>
                </a:tc>
                <a:tc>
                  <a:txBody>
                    <a:bodyPr/>
                    <a:lstStyle/>
                    <a:p>
                      <a:pPr algn="ctr" fontAlgn="ctr"/>
                      <a:r>
                        <a:rPr kumimoji="0" lang="en-US" altLang="zh-TW" sz="2400" b="0" i="0" u="none" strike="noStrike" kern="1200" cap="none" normalizeH="0" baseline="0" dirty="0">
                          <a:ln>
                            <a:noFill/>
                          </a:ln>
                          <a:solidFill>
                            <a:srgbClr val="000000"/>
                          </a:solidFill>
                          <a:effectLst/>
                          <a:latin typeface="Century Gothic" pitchFamily="34" charset="0"/>
                          <a:ea typeface="微軟正黑體" pitchFamily="34" charset="-120"/>
                          <a:cs typeface="+mn-cs"/>
                        </a:rPr>
                        <a:t>1</a:t>
                      </a:r>
                    </a:p>
                  </a:txBody>
                  <a:tcPr marL="9526" marR="9526" marT="9524" marB="0" anchor="ctr"/>
                </a:tc>
                <a:tc>
                  <a:txBody>
                    <a:bodyPr/>
                    <a:lstStyle/>
                    <a:p>
                      <a:pPr algn="ctr" fontAlgn="ctr"/>
                      <a:r>
                        <a:rPr kumimoji="0" lang="en-US" altLang="zh-TW" sz="2400" b="0" i="0" u="none" strike="noStrike" kern="1200" cap="none" normalizeH="0" baseline="0" dirty="0">
                          <a:ln>
                            <a:noFill/>
                          </a:ln>
                          <a:solidFill>
                            <a:srgbClr val="000000"/>
                          </a:solidFill>
                          <a:effectLst/>
                          <a:latin typeface="Century Gothic" pitchFamily="34" charset="0"/>
                          <a:ea typeface="微軟正黑體" pitchFamily="34" charset="-120"/>
                          <a:cs typeface="+mn-cs"/>
                        </a:rPr>
                        <a:t>40</a:t>
                      </a:r>
                    </a:p>
                  </a:txBody>
                  <a:tcPr marL="9526" marR="9526" marT="9524" marB="0" anchor="ctr"/>
                </a:tc>
                <a:tc>
                  <a:txBody>
                    <a:bodyPr/>
                    <a:lstStyle/>
                    <a:p>
                      <a:pPr algn="ctr" fontAlgn="ctr"/>
                      <a:r>
                        <a:rPr kumimoji="0" lang="en-US" altLang="zh-TW" sz="2400" b="0" i="0" u="none" strike="noStrike" kern="1200" cap="none" normalizeH="0" baseline="0">
                          <a:ln>
                            <a:noFill/>
                          </a:ln>
                          <a:solidFill>
                            <a:srgbClr val="000000"/>
                          </a:solidFill>
                          <a:effectLst/>
                          <a:latin typeface="Century Gothic" pitchFamily="34" charset="0"/>
                          <a:ea typeface="微軟正黑體" pitchFamily="34" charset="-120"/>
                          <a:cs typeface="+mn-cs"/>
                        </a:rPr>
                        <a:t>40</a:t>
                      </a:r>
                    </a:p>
                  </a:txBody>
                  <a:tcPr marL="9526" marR="9526" marT="9524" marB="0" anchor="ctr"/>
                </a:tc>
                <a:tc>
                  <a:txBody>
                    <a:bodyPr/>
                    <a:lstStyle/>
                    <a:p>
                      <a:pPr algn="ctr" fontAlgn="ctr"/>
                      <a:r>
                        <a:rPr kumimoji="0" lang="zh-TW" altLang="en-US" sz="2400" b="0" i="0" u="none" strike="noStrike" kern="1200" cap="none" normalizeH="0" baseline="0" dirty="0">
                          <a:ln>
                            <a:noFill/>
                          </a:ln>
                          <a:solidFill>
                            <a:srgbClr val="000000"/>
                          </a:solidFill>
                          <a:effectLst/>
                          <a:latin typeface="Century Gothic" pitchFamily="34" charset="0"/>
                          <a:ea typeface="微軟正黑體" pitchFamily="34" charset="-120"/>
                          <a:cs typeface="+mn-cs"/>
                        </a:rPr>
                        <a:t>英文、數學</a:t>
                      </a:r>
                    </a:p>
                  </a:txBody>
                  <a:tcPr marL="9526" marR="9526" marT="9524" marB="0" anchor="ctr"/>
                </a:tc>
                <a:extLst>
                  <a:ext uri="{0D108BD9-81ED-4DB2-BD59-A6C34878D82A}">
                    <a16:rowId xmlns:a16="http://schemas.microsoft.com/office/drawing/2014/main" xmlns="" val="10002"/>
                  </a:ext>
                </a:extLst>
              </a:tr>
              <a:tr h="458522">
                <a:tc rowSpan="2">
                  <a:txBody>
                    <a:bodyPr/>
                    <a:lstStyle/>
                    <a:p>
                      <a:pPr algn="ctr" fontAlgn="ctr"/>
                      <a:r>
                        <a:rPr kumimoji="0" lang="zh-TW" altLang="en-US" sz="2400" b="1" i="0" u="none" strike="noStrike" kern="1200" cap="none" normalizeH="0" baseline="0" dirty="0" smtClean="0">
                          <a:ln>
                            <a:noFill/>
                          </a:ln>
                          <a:solidFill>
                            <a:srgbClr val="FFFFFF"/>
                          </a:solidFill>
                          <a:effectLst/>
                          <a:latin typeface="Calibri" pitchFamily="34" charset="0"/>
                          <a:ea typeface="新細明體" charset="-120"/>
                          <a:cs typeface="Times New Roman" pitchFamily="18" charset="0"/>
                        </a:rPr>
                        <a:t>臺南</a:t>
                      </a:r>
                      <a:r>
                        <a:rPr kumimoji="0" lang="zh-TW" altLang="en-US" sz="2400" b="1" i="0" u="none" strike="noStrike" kern="1200" cap="none" normalizeH="0" baseline="0" dirty="0">
                          <a:ln>
                            <a:noFill/>
                          </a:ln>
                          <a:solidFill>
                            <a:srgbClr val="FFFFFF"/>
                          </a:solidFill>
                          <a:effectLst/>
                          <a:latin typeface="Calibri" pitchFamily="34" charset="0"/>
                          <a:ea typeface="新細明體" charset="-120"/>
                          <a:cs typeface="Times New Roman" pitchFamily="18" charset="0"/>
                        </a:rPr>
                        <a:t>女中</a:t>
                      </a:r>
                    </a:p>
                  </a:txBody>
                  <a:tcPr marL="9526" marR="9526" marT="9524" marB="0" anchor="ctr">
                    <a:solidFill>
                      <a:srgbClr val="E78712"/>
                    </a:solidFill>
                  </a:tcPr>
                </a:tc>
                <a:tc>
                  <a:txBody>
                    <a:bodyPr/>
                    <a:lstStyle/>
                    <a:p>
                      <a:pPr algn="l" fontAlgn="ctr"/>
                      <a:r>
                        <a:rPr kumimoji="0" lang="zh-TW" altLang="en-US" sz="2400" b="0" i="0" u="none" strike="noStrike" kern="1200" cap="none" normalizeH="0" baseline="0" dirty="0">
                          <a:ln>
                            <a:noFill/>
                          </a:ln>
                          <a:solidFill>
                            <a:srgbClr val="000000"/>
                          </a:solidFill>
                          <a:effectLst/>
                          <a:latin typeface="Century Gothic" pitchFamily="34" charset="0"/>
                          <a:ea typeface="微軟正黑體" pitchFamily="34" charset="-120"/>
                          <a:cs typeface="+mn-cs"/>
                        </a:rPr>
                        <a:t>國際人文科學班</a:t>
                      </a:r>
                    </a:p>
                  </a:txBody>
                  <a:tcPr marL="9526" marR="9526" marT="9524" marB="0" anchor="ctr"/>
                </a:tc>
                <a:tc>
                  <a:txBody>
                    <a:bodyPr/>
                    <a:lstStyle/>
                    <a:p>
                      <a:pPr algn="ctr" fontAlgn="ctr"/>
                      <a:r>
                        <a:rPr kumimoji="0" lang="en-US" altLang="zh-TW" sz="2400" b="0" i="0" u="none" strike="noStrike" kern="1200" cap="none" normalizeH="0" baseline="0" dirty="0">
                          <a:ln>
                            <a:noFill/>
                          </a:ln>
                          <a:solidFill>
                            <a:srgbClr val="000000"/>
                          </a:solidFill>
                          <a:effectLst/>
                          <a:latin typeface="Century Gothic" pitchFamily="34" charset="0"/>
                          <a:ea typeface="微軟正黑體" pitchFamily="34" charset="-120"/>
                          <a:cs typeface="+mn-cs"/>
                        </a:rPr>
                        <a:t>2</a:t>
                      </a:r>
                    </a:p>
                  </a:txBody>
                  <a:tcPr marL="9526" marR="9526" marT="9524" marB="0" anchor="ctr"/>
                </a:tc>
                <a:tc>
                  <a:txBody>
                    <a:bodyPr/>
                    <a:lstStyle/>
                    <a:p>
                      <a:pPr algn="ctr" fontAlgn="ctr"/>
                      <a:r>
                        <a:rPr kumimoji="0" lang="en-US" altLang="zh-TW" sz="2400" b="0" i="0" u="none" strike="noStrike" kern="1200" cap="none" normalizeH="0" baseline="0" dirty="0" smtClean="0">
                          <a:ln>
                            <a:noFill/>
                          </a:ln>
                          <a:solidFill>
                            <a:srgbClr val="000000"/>
                          </a:solidFill>
                          <a:effectLst/>
                          <a:latin typeface="Century Gothic" pitchFamily="34" charset="0"/>
                          <a:ea typeface="微軟正黑體" pitchFamily="34" charset="-120"/>
                          <a:cs typeface="+mn-cs"/>
                        </a:rPr>
                        <a:t>80</a:t>
                      </a:r>
                      <a:endParaRPr kumimoji="0" lang="en-US" altLang="zh-TW" sz="2400" b="0" i="0" u="none" strike="noStrike" kern="1200" cap="none" normalizeH="0" baseline="0" dirty="0">
                        <a:ln>
                          <a:noFill/>
                        </a:ln>
                        <a:solidFill>
                          <a:srgbClr val="000000"/>
                        </a:solidFill>
                        <a:effectLst/>
                        <a:latin typeface="Century Gothic" pitchFamily="34" charset="0"/>
                        <a:ea typeface="微軟正黑體" pitchFamily="34" charset="-120"/>
                        <a:cs typeface="+mn-cs"/>
                      </a:endParaRPr>
                    </a:p>
                  </a:txBody>
                  <a:tcPr marL="9526" marR="9526" marT="9524" marB="0" anchor="ctr"/>
                </a:tc>
                <a:tc rowSpan="2">
                  <a:txBody>
                    <a:bodyPr/>
                    <a:lstStyle/>
                    <a:p>
                      <a:pPr algn="ctr" fontAlgn="ctr"/>
                      <a:r>
                        <a:rPr kumimoji="0" lang="en-US" altLang="zh-TW" sz="2400" b="0" i="0" u="none" strike="noStrike" kern="1200" cap="none" normalizeH="0" baseline="0" dirty="0" smtClean="0">
                          <a:ln>
                            <a:noFill/>
                          </a:ln>
                          <a:solidFill>
                            <a:srgbClr val="000000"/>
                          </a:solidFill>
                          <a:effectLst/>
                          <a:latin typeface="Century Gothic" pitchFamily="34" charset="0"/>
                          <a:ea typeface="微軟正黑體" pitchFamily="34" charset="-120"/>
                          <a:cs typeface="+mn-cs"/>
                        </a:rPr>
                        <a:t>280</a:t>
                      </a:r>
                      <a:endParaRPr kumimoji="0" lang="en-US" altLang="zh-TW" sz="2400" b="0" i="0" u="none" strike="noStrike" kern="1200" cap="none" normalizeH="0" baseline="0" dirty="0">
                        <a:ln>
                          <a:noFill/>
                        </a:ln>
                        <a:solidFill>
                          <a:srgbClr val="000000"/>
                        </a:solidFill>
                        <a:effectLst/>
                        <a:latin typeface="Century Gothic" pitchFamily="34" charset="0"/>
                        <a:ea typeface="微軟正黑體" pitchFamily="34" charset="-120"/>
                        <a:cs typeface="+mn-cs"/>
                      </a:endParaRPr>
                    </a:p>
                  </a:txBody>
                  <a:tcPr marL="9526" marR="9526" marT="9524" marB="0" anchor="ctr"/>
                </a:tc>
                <a:tc rowSpan="2">
                  <a:txBody>
                    <a:bodyPr/>
                    <a:lstStyle/>
                    <a:p>
                      <a:pPr algn="ctr" fontAlgn="ctr"/>
                      <a:r>
                        <a:rPr kumimoji="0" lang="zh-TW" altLang="en-US" sz="2400" b="0" i="0" u="none" strike="noStrike" kern="1200" cap="none" normalizeH="0" baseline="0" dirty="0">
                          <a:ln>
                            <a:noFill/>
                          </a:ln>
                          <a:solidFill>
                            <a:srgbClr val="000000"/>
                          </a:solidFill>
                          <a:effectLst/>
                          <a:latin typeface="Century Gothic" pitchFamily="34" charset="0"/>
                          <a:ea typeface="微軟正黑體" pitchFamily="34" charset="-120"/>
                          <a:cs typeface="+mn-cs"/>
                        </a:rPr>
                        <a:t>英文、數學</a:t>
                      </a:r>
                    </a:p>
                  </a:txBody>
                  <a:tcPr marL="9526" marR="9526" marT="9524" marB="0" anchor="ctr"/>
                </a:tc>
                <a:extLst>
                  <a:ext uri="{0D108BD9-81ED-4DB2-BD59-A6C34878D82A}">
                    <a16:rowId xmlns:a16="http://schemas.microsoft.com/office/drawing/2014/main" xmlns="" val="10003"/>
                  </a:ext>
                </a:extLst>
              </a:tr>
              <a:tr h="458522">
                <a:tc vMerge="1">
                  <a:txBody>
                    <a:bodyPr/>
                    <a:lstStyle/>
                    <a:p>
                      <a:endParaRPr lang="zh-TW" altLang="en-US"/>
                    </a:p>
                  </a:txBody>
                  <a:tcPr/>
                </a:tc>
                <a:tc>
                  <a:txBody>
                    <a:bodyPr/>
                    <a:lstStyle/>
                    <a:p>
                      <a:pPr algn="l" fontAlgn="ctr"/>
                      <a:r>
                        <a:rPr kumimoji="0" lang="zh-TW" altLang="en-US" sz="2400" b="0" i="0" u="none" strike="noStrike" kern="1200" cap="none" normalizeH="0" baseline="0">
                          <a:ln>
                            <a:noFill/>
                          </a:ln>
                          <a:solidFill>
                            <a:srgbClr val="000000"/>
                          </a:solidFill>
                          <a:effectLst/>
                          <a:latin typeface="Century Gothic" pitchFamily="34" charset="0"/>
                          <a:ea typeface="微軟正黑體" pitchFamily="34" charset="-120"/>
                          <a:cs typeface="+mn-cs"/>
                        </a:rPr>
                        <a:t>理工醫學班</a:t>
                      </a:r>
                    </a:p>
                  </a:txBody>
                  <a:tcPr marL="9526" marR="9526" marT="9524" marB="0" anchor="ctr"/>
                </a:tc>
                <a:tc>
                  <a:txBody>
                    <a:bodyPr/>
                    <a:lstStyle/>
                    <a:p>
                      <a:pPr algn="ctr" fontAlgn="ctr"/>
                      <a:r>
                        <a:rPr kumimoji="0" lang="en-US" altLang="zh-TW" sz="2400" b="0" i="0" u="none" strike="noStrike" kern="1200" cap="none" normalizeH="0" baseline="0">
                          <a:ln>
                            <a:noFill/>
                          </a:ln>
                          <a:solidFill>
                            <a:srgbClr val="000000"/>
                          </a:solidFill>
                          <a:effectLst/>
                          <a:latin typeface="Century Gothic" pitchFamily="34" charset="0"/>
                          <a:ea typeface="微軟正黑體" pitchFamily="34" charset="-120"/>
                          <a:cs typeface="+mn-cs"/>
                        </a:rPr>
                        <a:t>5</a:t>
                      </a:r>
                    </a:p>
                  </a:txBody>
                  <a:tcPr marL="9526" marR="9526" marT="9524" marB="0" anchor="ctr"/>
                </a:tc>
                <a:tc>
                  <a:txBody>
                    <a:bodyPr/>
                    <a:lstStyle/>
                    <a:p>
                      <a:pPr algn="ctr" fontAlgn="ctr"/>
                      <a:r>
                        <a:rPr kumimoji="0" lang="en-US" altLang="zh-TW" sz="2400" b="0" i="0" u="none" strike="noStrike" kern="1200" cap="none" normalizeH="0" baseline="0" dirty="0" smtClean="0">
                          <a:ln>
                            <a:noFill/>
                          </a:ln>
                          <a:solidFill>
                            <a:srgbClr val="000000"/>
                          </a:solidFill>
                          <a:effectLst/>
                          <a:latin typeface="Century Gothic" pitchFamily="34" charset="0"/>
                          <a:ea typeface="微軟正黑體" pitchFamily="34" charset="-120"/>
                          <a:cs typeface="+mn-cs"/>
                        </a:rPr>
                        <a:t>200</a:t>
                      </a:r>
                      <a:endParaRPr kumimoji="0" lang="en-US" altLang="zh-TW" sz="2400" b="0" i="0" u="none" strike="noStrike" kern="1200" cap="none" normalizeH="0" baseline="0" dirty="0">
                        <a:ln>
                          <a:noFill/>
                        </a:ln>
                        <a:solidFill>
                          <a:srgbClr val="000000"/>
                        </a:solidFill>
                        <a:effectLst/>
                        <a:latin typeface="Century Gothic" pitchFamily="34" charset="0"/>
                        <a:ea typeface="微軟正黑體" pitchFamily="34" charset="-120"/>
                        <a:cs typeface="+mn-cs"/>
                      </a:endParaRPr>
                    </a:p>
                  </a:txBody>
                  <a:tcPr marL="9526" marR="9526" marT="9524" marB="0"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4"/>
                  </a:ext>
                </a:extLst>
              </a:tr>
              <a:tr h="458522">
                <a:tc>
                  <a:txBody>
                    <a:bodyPr/>
                    <a:lstStyle/>
                    <a:p>
                      <a:pPr algn="ctr" fontAlgn="ctr"/>
                      <a:r>
                        <a:rPr kumimoji="0" lang="zh-TW" altLang="en-US" sz="2400" b="1" i="0" u="none" strike="noStrike" kern="1200" cap="none" normalizeH="0" baseline="0" dirty="0">
                          <a:ln>
                            <a:noFill/>
                          </a:ln>
                          <a:solidFill>
                            <a:srgbClr val="FFFFFF"/>
                          </a:solidFill>
                          <a:effectLst/>
                          <a:latin typeface="Calibri" pitchFamily="34" charset="0"/>
                          <a:ea typeface="新細明體" charset="-120"/>
                          <a:cs typeface="Times New Roman" pitchFamily="18" charset="0"/>
                        </a:rPr>
                        <a:t>家齊女中</a:t>
                      </a:r>
                    </a:p>
                  </a:txBody>
                  <a:tcPr marL="9526" marR="9526" marT="9524" marB="0" anchor="ctr">
                    <a:solidFill>
                      <a:srgbClr val="E78712"/>
                    </a:solidFill>
                  </a:tcPr>
                </a:tc>
                <a:tc>
                  <a:txBody>
                    <a:bodyPr/>
                    <a:lstStyle/>
                    <a:p>
                      <a:pPr algn="l" fontAlgn="ctr"/>
                      <a:r>
                        <a:rPr kumimoji="0" lang="zh-TW" altLang="en-US" sz="2400" b="0" i="0" u="none" strike="noStrike" kern="1200" cap="none" normalizeH="0" baseline="0">
                          <a:ln>
                            <a:noFill/>
                          </a:ln>
                          <a:solidFill>
                            <a:srgbClr val="000000"/>
                          </a:solidFill>
                          <a:effectLst/>
                          <a:latin typeface="Century Gothic" pitchFamily="34" charset="0"/>
                          <a:ea typeface="微軟正黑體" pitchFamily="34" charset="-120"/>
                          <a:cs typeface="+mn-cs"/>
                        </a:rPr>
                        <a:t>數理特色班</a:t>
                      </a:r>
                    </a:p>
                  </a:txBody>
                  <a:tcPr marL="9526" marR="9526" marT="9524" marB="0" anchor="ctr"/>
                </a:tc>
                <a:tc>
                  <a:txBody>
                    <a:bodyPr/>
                    <a:lstStyle/>
                    <a:p>
                      <a:pPr algn="ctr" fontAlgn="ctr"/>
                      <a:r>
                        <a:rPr kumimoji="0" lang="en-US" altLang="zh-TW" sz="2400" b="0" i="0" u="none" strike="noStrike" kern="1200" cap="none" normalizeH="0" baseline="0">
                          <a:ln>
                            <a:noFill/>
                          </a:ln>
                          <a:solidFill>
                            <a:srgbClr val="000000"/>
                          </a:solidFill>
                          <a:effectLst/>
                          <a:latin typeface="Century Gothic" pitchFamily="34" charset="0"/>
                          <a:ea typeface="微軟正黑體" pitchFamily="34" charset="-120"/>
                          <a:cs typeface="+mn-cs"/>
                        </a:rPr>
                        <a:t>1</a:t>
                      </a:r>
                    </a:p>
                  </a:txBody>
                  <a:tcPr marL="9526" marR="9526" marT="9524" marB="0" anchor="ctr"/>
                </a:tc>
                <a:tc>
                  <a:txBody>
                    <a:bodyPr/>
                    <a:lstStyle/>
                    <a:p>
                      <a:pPr algn="ctr" fontAlgn="ctr"/>
                      <a:r>
                        <a:rPr kumimoji="0" lang="en-US" altLang="zh-TW" sz="2400" b="0" i="0" u="none" strike="noStrike" kern="1200" cap="none" normalizeH="0" baseline="0">
                          <a:ln>
                            <a:noFill/>
                          </a:ln>
                          <a:solidFill>
                            <a:srgbClr val="000000"/>
                          </a:solidFill>
                          <a:effectLst/>
                          <a:latin typeface="Century Gothic" pitchFamily="34" charset="0"/>
                          <a:ea typeface="微軟正黑體" pitchFamily="34" charset="-120"/>
                          <a:cs typeface="+mn-cs"/>
                        </a:rPr>
                        <a:t>40</a:t>
                      </a:r>
                    </a:p>
                  </a:txBody>
                  <a:tcPr marL="9526" marR="9526" marT="9524" marB="0" anchor="ctr"/>
                </a:tc>
                <a:tc>
                  <a:txBody>
                    <a:bodyPr/>
                    <a:lstStyle/>
                    <a:p>
                      <a:pPr algn="ctr" fontAlgn="ctr"/>
                      <a:r>
                        <a:rPr kumimoji="0" lang="en-US" altLang="zh-TW" sz="2400" b="0" i="0" u="none" strike="noStrike" kern="1200" cap="none" normalizeH="0" baseline="0" dirty="0">
                          <a:ln>
                            <a:noFill/>
                          </a:ln>
                          <a:solidFill>
                            <a:srgbClr val="000000"/>
                          </a:solidFill>
                          <a:effectLst/>
                          <a:latin typeface="Century Gothic" pitchFamily="34" charset="0"/>
                          <a:ea typeface="微軟正黑體" pitchFamily="34" charset="-120"/>
                          <a:cs typeface="+mn-cs"/>
                        </a:rPr>
                        <a:t>40</a:t>
                      </a:r>
                    </a:p>
                  </a:txBody>
                  <a:tcPr marL="9526" marR="9526" marT="9524" marB="0" anchor="ctr"/>
                </a:tc>
                <a:tc>
                  <a:txBody>
                    <a:bodyPr/>
                    <a:lstStyle/>
                    <a:p>
                      <a:pPr algn="ctr" fontAlgn="ctr"/>
                      <a:r>
                        <a:rPr kumimoji="0" lang="zh-TW" altLang="en-US" sz="2400" b="0" i="0" u="none" strike="noStrike" kern="1200" cap="none" normalizeH="0" baseline="0" dirty="0">
                          <a:ln>
                            <a:noFill/>
                          </a:ln>
                          <a:solidFill>
                            <a:srgbClr val="000000"/>
                          </a:solidFill>
                          <a:effectLst/>
                          <a:latin typeface="Century Gothic" pitchFamily="34" charset="0"/>
                          <a:ea typeface="微軟正黑體" pitchFamily="34" charset="-120"/>
                          <a:cs typeface="+mn-cs"/>
                        </a:rPr>
                        <a:t>數學</a:t>
                      </a:r>
                    </a:p>
                  </a:txBody>
                  <a:tcPr marL="9526" marR="9526" marT="9524" marB="0" anchor="ctr"/>
                </a:tc>
                <a:extLst>
                  <a:ext uri="{0D108BD9-81ED-4DB2-BD59-A6C34878D82A}">
                    <a16:rowId xmlns:a16="http://schemas.microsoft.com/office/drawing/2014/main" xmlns="" val="10005"/>
                  </a:ext>
                </a:extLst>
              </a:tr>
              <a:tr h="458522">
                <a:tc>
                  <a:txBody>
                    <a:bodyPr/>
                    <a:lstStyle/>
                    <a:p>
                      <a:pPr algn="ctr" fontAlgn="ctr"/>
                      <a:r>
                        <a:rPr kumimoji="0" lang="zh-TW" altLang="en-US" sz="2400" b="1" i="0" u="none" strike="noStrike" kern="1200" cap="none" normalizeH="0" baseline="0" dirty="0">
                          <a:ln>
                            <a:noFill/>
                          </a:ln>
                          <a:solidFill>
                            <a:srgbClr val="FFFFFF"/>
                          </a:solidFill>
                          <a:effectLst/>
                          <a:latin typeface="Calibri" pitchFamily="34" charset="0"/>
                          <a:ea typeface="新細明體" charset="-120"/>
                          <a:cs typeface="Times New Roman" pitchFamily="18" charset="0"/>
                        </a:rPr>
                        <a:t>新營高中</a:t>
                      </a:r>
                    </a:p>
                  </a:txBody>
                  <a:tcPr marL="9526" marR="9526" marT="9524" marB="0" anchor="ctr">
                    <a:solidFill>
                      <a:srgbClr val="E78712"/>
                    </a:solidFill>
                  </a:tcPr>
                </a:tc>
                <a:tc>
                  <a:txBody>
                    <a:bodyPr/>
                    <a:lstStyle/>
                    <a:p>
                      <a:pPr algn="l" fontAlgn="ctr"/>
                      <a:r>
                        <a:rPr kumimoji="0" lang="zh-TW" altLang="en-US" sz="2400" b="0" i="0" u="none" strike="noStrike" kern="1200" cap="none" normalizeH="0" baseline="0">
                          <a:ln>
                            <a:noFill/>
                          </a:ln>
                          <a:solidFill>
                            <a:srgbClr val="000000"/>
                          </a:solidFill>
                          <a:effectLst/>
                          <a:latin typeface="Century Gothic" pitchFamily="34" charset="0"/>
                          <a:ea typeface="微軟正黑體" pitchFamily="34" charset="-120"/>
                          <a:cs typeface="+mn-cs"/>
                        </a:rPr>
                        <a:t>數理特色班</a:t>
                      </a:r>
                    </a:p>
                  </a:txBody>
                  <a:tcPr marL="9526" marR="9526" marT="9524" marB="0" anchor="ctr"/>
                </a:tc>
                <a:tc>
                  <a:txBody>
                    <a:bodyPr/>
                    <a:lstStyle/>
                    <a:p>
                      <a:pPr algn="ctr" fontAlgn="ctr"/>
                      <a:r>
                        <a:rPr kumimoji="0" lang="en-US" altLang="zh-TW" sz="2400" b="0" i="0" u="none" strike="noStrike" kern="1200" cap="none" normalizeH="0" baseline="0">
                          <a:ln>
                            <a:noFill/>
                          </a:ln>
                          <a:solidFill>
                            <a:srgbClr val="000000"/>
                          </a:solidFill>
                          <a:effectLst/>
                          <a:latin typeface="Century Gothic" pitchFamily="34" charset="0"/>
                          <a:ea typeface="微軟正黑體" pitchFamily="34" charset="-120"/>
                          <a:cs typeface="+mn-cs"/>
                        </a:rPr>
                        <a:t>1</a:t>
                      </a:r>
                    </a:p>
                  </a:txBody>
                  <a:tcPr marL="9526" marR="9526" marT="9524" marB="0" anchor="ctr"/>
                </a:tc>
                <a:tc>
                  <a:txBody>
                    <a:bodyPr/>
                    <a:lstStyle/>
                    <a:p>
                      <a:pPr algn="ctr" fontAlgn="ctr"/>
                      <a:r>
                        <a:rPr kumimoji="0" lang="en-US" altLang="zh-TW" sz="2400" b="0" i="0" u="none" strike="noStrike" kern="1200" cap="none" normalizeH="0" baseline="0">
                          <a:ln>
                            <a:noFill/>
                          </a:ln>
                          <a:solidFill>
                            <a:srgbClr val="000000"/>
                          </a:solidFill>
                          <a:effectLst/>
                          <a:latin typeface="Century Gothic" pitchFamily="34" charset="0"/>
                          <a:ea typeface="微軟正黑體" pitchFamily="34" charset="-120"/>
                          <a:cs typeface="+mn-cs"/>
                        </a:rPr>
                        <a:t>40</a:t>
                      </a:r>
                    </a:p>
                  </a:txBody>
                  <a:tcPr marL="9526" marR="9526" marT="9524" marB="0" anchor="ctr"/>
                </a:tc>
                <a:tc>
                  <a:txBody>
                    <a:bodyPr/>
                    <a:lstStyle/>
                    <a:p>
                      <a:pPr algn="ctr" fontAlgn="ctr"/>
                      <a:r>
                        <a:rPr kumimoji="0" lang="en-US" altLang="zh-TW" sz="2400" b="0" i="0" u="none" strike="noStrike" kern="1200" cap="none" normalizeH="0" baseline="0" dirty="0">
                          <a:ln>
                            <a:noFill/>
                          </a:ln>
                          <a:solidFill>
                            <a:srgbClr val="000000"/>
                          </a:solidFill>
                          <a:effectLst/>
                          <a:latin typeface="Century Gothic" pitchFamily="34" charset="0"/>
                          <a:ea typeface="微軟正黑體" pitchFamily="34" charset="-120"/>
                          <a:cs typeface="+mn-cs"/>
                        </a:rPr>
                        <a:t>40</a:t>
                      </a:r>
                    </a:p>
                  </a:txBody>
                  <a:tcPr marL="9526" marR="9526" marT="9524" marB="0" anchor="ctr"/>
                </a:tc>
                <a:tc>
                  <a:txBody>
                    <a:bodyPr/>
                    <a:lstStyle/>
                    <a:p>
                      <a:pPr algn="ctr" fontAlgn="ctr"/>
                      <a:r>
                        <a:rPr kumimoji="0" lang="zh-TW" altLang="en-US" sz="2400" b="0" i="0" u="none" strike="noStrike" kern="1200" cap="none" normalizeH="0" baseline="0" dirty="0">
                          <a:ln>
                            <a:noFill/>
                          </a:ln>
                          <a:solidFill>
                            <a:srgbClr val="000000"/>
                          </a:solidFill>
                          <a:effectLst/>
                          <a:latin typeface="Century Gothic" pitchFamily="34" charset="0"/>
                          <a:ea typeface="微軟正黑體" pitchFamily="34" charset="-120"/>
                          <a:cs typeface="+mn-cs"/>
                        </a:rPr>
                        <a:t>英文、數學</a:t>
                      </a:r>
                    </a:p>
                  </a:txBody>
                  <a:tcPr marL="9526" marR="9526" marT="9524" marB="0" anchor="ctr"/>
                </a:tc>
                <a:extLst>
                  <a:ext uri="{0D108BD9-81ED-4DB2-BD59-A6C34878D82A}">
                    <a16:rowId xmlns:a16="http://schemas.microsoft.com/office/drawing/2014/main" xmlns="" val="10006"/>
                  </a:ext>
                </a:extLst>
              </a:tr>
              <a:tr h="458522">
                <a:tc>
                  <a:txBody>
                    <a:bodyPr/>
                    <a:lstStyle/>
                    <a:p>
                      <a:pPr algn="ctr" fontAlgn="ctr"/>
                      <a:r>
                        <a:rPr kumimoji="0" lang="zh-TW" altLang="en-US" sz="2400" b="1" i="0" u="none" strike="noStrike" kern="1200" cap="none" normalizeH="0" baseline="0" dirty="0">
                          <a:ln>
                            <a:noFill/>
                          </a:ln>
                          <a:solidFill>
                            <a:srgbClr val="FFFFFF"/>
                          </a:solidFill>
                          <a:effectLst/>
                          <a:latin typeface="Calibri" pitchFamily="34" charset="0"/>
                          <a:ea typeface="新細明體" charset="-120"/>
                          <a:cs typeface="Times New Roman" pitchFamily="18" charset="0"/>
                        </a:rPr>
                        <a:t>南科實中</a:t>
                      </a:r>
                    </a:p>
                  </a:txBody>
                  <a:tcPr marL="9526" marR="9526" marT="9524" marB="0" anchor="ctr">
                    <a:solidFill>
                      <a:srgbClr val="E78712"/>
                    </a:solidFill>
                  </a:tcPr>
                </a:tc>
                <a:tc>
                  <a:txBody>
                    <a:bodyPr/>
                    <a:lstStyle/>
                    <a:p>
                      <a:pPr algn="l" fontAlgn="ctr"/>
                      <a:r>
                        <a:rPr kumimoji="0" lang="zh-TW" altLang="en-US" sz="2400" b="0" i="0" u="none" strike="noStrike" kern="1200" cap="none" normalizeH="0" baseline="0">
                          <a:ln>
                            <a:noFill/>
                          </a:ln>
                          <a:solidFill>
                            <a:srgbClr val="000000"/>
                          </a:solidFill>
                          <a:effectLst/>
                          <a:latin typeface="Century Gothic" pitchFamily="34" charset="0"/>
                          <a:ea typeface="微軟正黑體" pitchFamily="34" charset="-120"/>
                          <a:cs typeface="+mn-cs"/>
                        </a:rPr>
                        <a:t>科學人文班</a:t>
                      </a:r>
                    </a:p>
                  </a:txBody>
                  <a:tcPr marL="9526" marR="9526" marT="9524" marB="0" anchor="ctr"/>
                </a:tc>
                <a:tc>
                  <a:txBody>
                    <a:bodyPr/>
                    <a:lstStyle/>
                    <a:p>
                      <a:pPr algn="ctr" fontAlgn="ctr"/>
                      <a:r>
                        <a:rPr kumimoji="0" lang="en-US" altLang="zh-TW" sz="2400" b="0" i="0" u="none" strike="noStrike" kern="1200" cap="none" normalizeH="0" baseline="0">
                          <a:ln>
                            <a:noFill/>
                          </a:ln>
                          <a:solidFill>
                            <a:srgbClr val="000000"/>
                          </a:solidFill>
                          <a:effectLst/>
                          <a:latin typeface="Century Gothic" pitchFamily="34" charset="0"/>
                          <a:ea typeface="微軟正黑體" pitchFamily="34" charset="-120"/>
                          <a:cs typeface="+mn-cs"/>
                        </a:rPr>
                        <a:t>1</a:t>
                      </a:r>
                    </a:p>
                  </a:txBody>
                  <a:tcPr marL="9526" marR="9526" marT="9524" marB="0" anchor="ctr"/>
                </a:tc>
                <a:tc>
                  <a:txBody>
                    <a:bodyPr/>
                    <a:lstStyle/>
                    <a:p>
                      <a:pPr algn="ctr" fontAlgn="ctr"/>
                      <a:r>
                        <a:rPr kumimoji="0" lang="en-US" altLang="zh-TW" sz="2400" b="0" i="0" u="none" strike="noStrike" kern="1200" cap="none" normalizeH="0" baseline="0">
                          <a:ln>
                            <a:noFill/>
                          </a:ln>
                          <a:solidFill>
                            <a:srgbClr val="000000"/>
                          </a:solidFill>
                          <a:effectLst/>
                          <a:latin typeface="Century Gothic" pitchFamily="34" charset="0"/>
                          <a:ea typeface="微軟正黑體" pitchFamily="34" charset="-120"/>
                          <a:cs typeface="+mn-cs"/>
                        </a:rPr>
                        <a:t>30</a:t>
                      </a:r>
                    </a:p>
                  </a:txBody>
                  <a:tcPr marL="9526" marR="9526" marT="9524" marB="0" anchor="ctr"/>
                </a:tc>
                <a:tc>
                  <a:txBody>
                    <a:bodyPr/>
                    <a:lstStyle/>
                    <a:p>
                      <a:pPr algn="ctr" fontAlgn="ctr"/>
                      <a:r>
                        <a:rPr kumimoji="0" lang="en-US" altLang="zh-TW" sz="2400" b="0" i="0" u="none" strike="noStrike" kern="1200" cap="none" normalizeH="0" baseline="0">
                          <a:ln>
                            <a:noFill/>
                          </a:ln>
                          <a:solidFill>
                            <a:srgbClr val="000000"/>
                          </a:solidFill>
                          <a:effectLst/>
                          <a:latin typeface="Century Gothic" pitchFamily="34" charset="0"/>
                          <a:ea typeface="微軟正黑體" pitchFamily="34" charset="-120"/>
                          <a:cs typeface="+mn-cs"/>
                        </a:rPr>
                        <a:t>30</a:t>
                      </a:r>
                    </a:p>
                  </a:txBody>
                  <a:tcPr marL="9526" marR="9526" marT="9524" marB="0" anchor="ctr"/>
                </a:tc>
                <a:tc>
                  <a:txBody>
                    <a:bodyPr/>
                    <a:lstStyle/>
                    <a:p>
                      <a:pPr algn="ctr" fontAlgn="ctr"/>
                      <a:r>
                        <a:rPr kumimoji="0" lang="zh-TW" altLang="en-US" sz="2400" b="0" i="0" u="none" strike="noStrike" kern="1200" cap="none" normalizeH="0" baseline="0" dirty="0">
                          <a:ln>
                            <a:noFill/>
                          </a:ln>
                          <a:solidFill>
                            <a:srgbClr val="000000"/>
                          </a:solidFill>
                          <a:effectLst/>
                          <a:latin typeface="Century Gothic" pitchFamily="34" charset="0"/>
                          <a:ea typeface="微軟正黑體" pitchFamily="34" charset="-120"/>
                          <a:cs typeface="+mn-cs"/>
                        </a:rPr>
                        <a:t>英文、數學</a:t>
                      </a:r>
                    </a:p>
                  </a:txBody>
                  <a:tcPr marL="9526" marR="9526" marT="9524" marB="0" anchor="ctr"/>
                </a:tc>
                <a:extLst>
                  <a:ext uri="{0D108BD9-81ED-4DB2-BD59-A6C34878D82A}">
                    <a16:rowId xmlns:a16="http://schemas.microsoft.com/office/drawing/2014/main" xmlns="" val="10007"/>
                  </a:ext>
                </a:extLst>
              </a:tr>
              <a:tr h="458522">
                <a:tc>
                  <a:txBody>
                    <a:bodyPr/>
                    <a:lstStyle/>
                    <a:p>
                      <a:pPr algn="ctr" fontAlgn="ctr"/>
                      <a:r>
                        <a:rPr kumimoji="0" lang="zh-TW" altLang="en-US" sz="2400" b="1" i="0" u="none" strike="noStrike" kern="1200" cap="none" normalizeH="0" baseline="0" dirty="0">
                          <a:ln>
                            <a:noFill/>
                          </a:ln>
                          <a:solidFill>
                            <a:srgbClr val="FFFFFF"/>
                          </a:solidFill>
                          <a:effectLst/>
                          <a:latin typeface="Calibri" pitchFamily="34" charset="0"/>
                          <a:ea typeface="新細明體" charset="-120"/>
                          <a:cs typeface="Times New Roman" pitchFamily="18" charset="0"/>
                        </a:rPr>
                        <a:t>大灣高中</a:t>
                      </a:r>
                    </a:p>
                  </a:txBody>
                  <a:tcPr marL="9526" marR="9526" marT="9524" marB="0" anchor="ctr">
                    <a:solidFill>
                      <a:srgbClr val="E78712"/>
                    </a:solidFill>
                  </a:tcPr>
                </a:tc>
                <a:tc>
                  <a:txBody>
                    <a:bodyPr/>
                    <a:lstStyle/>
                    <a:p>
                      <a:pPr algn="l" fontAlgn="ctr"/>
                      <a:r>
                        <a:rPr kumimoji="0" lang="zh-TW" altLang="en-US" sz="2400" b="0" i="0" u="none" strike="noStrike" kern="1200" cap="none" normalizeH="0" baseline="0">
                          <a:ln>
                            <a:noFill/>
                          </a:ln>
                          <a:solidFill>
                            <a:srgbClr val="000000"/>
                          </a:solidFill>
                          <a:effectLst/>
                          <a:latin typeface="Century Gothic" pitchFamily="34" charset="0"/>
                          <a:ea typeface="微軟正黑體" pitchFamily="34" charset="-120"/>
                          <a:cs typeface="+mn-cs"/>
                        </a:rPr>
                        <a:t>數理特色班</a:t>
                      </a:r>
                    </a:p>
                  </a:txBody>
                  <a:tcPr marL="9526" marR="9526" marT="9524" marB="0" anchor="ctr"/>
                </a:tc>
                <a:tc>
                  <a:txBody>
                    <a:bodyPr/>
                    <a:lstStyle/>
                    <a:p>
                      <a:pPr algn="ctr" fontAlgn="ctr"/>
                      <a:r>
                        <a:rPr kumimoji="0" lang="en-US" altLang="zh-TW" sz="2400" b="0" i="0" u="none" strike="noStrike" kern="1200" cap="none" normalizeH="0" baseline="0">
                          <a:ln>
                            <a:noFill/>
                          </a:ln>
                          <a:solidFill>
                            <a:srgbClr val="000000"/>
                          </a:solidFill>
                          <a:effectLst/>
                          <a:latin typeface="Century Gothic" pitchFamily="34" charset="0"/>
                          <a:ea typeface="微軟正黑體" pitchFamily="34" charset="-120"/>
                          <a:cs typeface="+mn-cs"/>
                        </a:rPr>
                        <a:t>1</a:t>
                      </a:r>
                    </a:p>
                  </a:txBody>
                  <a:tcPr marL="9526" marR="9526" marT="9524" marB="0" anchor="ctr"/>
                </a:tc>
                <a:tc>
                  <a:txBody>
                    <a:bodyPr/>
                    <a:lstStyle/>
                    <a:p>
                      <a:pPr algn="ctr" fontAlgn="ctr"/>
                      <a:r>
                        <a:rPr kumimoji="0" lang="en-US" altLang="zh-TW" sz="2400" b="0" i="0" u="none" strike="noStrike" kern="1200" cap="none" normalizeH="0" baseline="0">
                          <a:ln>
                            <a:noFill/>
                          </a:ln>
                          <a:solidFill>
                            <a:srgbClr val="000000"/>
                          </a:solidFill>
                          <a:effectLst/>
                          <a:latin typeface="Century Gothic" pitchFamily="34" charset="0"/>
                          <a:ea typeface="微軟正黑體" pitchFamily="34" charset="-120"/>
                          <a:cs typeface="+mn-cs"/>
                        </a:rPr>
                        <a:t>42</a:t>
                      </a:r>
                    </a:p>
                  </a:txBody>
                  <a:tcPr marL="9526" marR="9526" marT="9524" marB="0" anchor="ctr"/>
                </a:tc>
                <a:tc>
                  <a:txBody>
                    <a:bodyPr/>
                    <a:lstStyle/>
                    <a:p>
                      <a:pPr algn="ctr" fontAlgn="ctr"/>
                      <a:r>
                        <a:rPr kumimoji="0" lang="en-US" altLang="zh-TW" sz="2400" b="0" i="0" u="none" strike="noStrike" kern="1200" cap="none" normalizeH="0" baseline="0">
                          <a:ln>
                            <a:noFill/>
                          </a:ln>
                          <a:solidFill>
                            <a:srgbClr val="000000"/>
                          </a:solidFill>
                          <a:effectLst/>
                          <a:latin typeface="Century Gothic" pitchFamily="34" charset="0"/>
                          <a:ea typeface="微軟正黑體" pitchFamily="34" charset="-120"/>
                          <a:cs typeface="+mn-cs"/>
                        </a:rPr>
                        <a:t>42</a:t>
                      </a:r>
                    </a:p>
                  </a:txBody>
                  <a:tcPr marL="9526" marR="9526" marT="9524" marB="0" anchor="ctr"/>
                </a:tc>
                <a:tc>
                  <a:txBody>
                    <a:bodyPr/>
                    <a:lstStyle/>
                    <a:p>
                      <a:pPr algn="ctr" fontAlgn="ctr"/>
                      <a:r>
                        <a:rPr kumimoji="0" lang="zh-TW" altLang="en-US" sz="2400" b="0" i="0" u="none" strike="noStrike" kern="1200" cap="none" normalizeH="0" baseline="0" dirty="0">
                          <a:ln>
                            <a:noFill/>
                          </a:ln>
                          <a:solidFill>
                            <a:srgbClr val="000000"/>
                          </a:solidFill>
                          <a:effectLst/>
                          <a:latin typeface="Century Gothic" pitchFamily="34" charset="0"/>
                          <a:ea typeface="微軟正黑體" pitchFamily="34" charset="-120"/>
                          <a:cs typeface="+mn-cs"/>
                        </a:rPr>
                        <a:t>英文、數學</a:t>
                      </a:r>
                    </a:p>
                  </a:txBody>
                  <a:tcPr marL="9526" marR="9526" marT="9524" marB="0" anchor="ctr"/>
                </a:tc>
                <a:extLst>
                  <a:ext uri="{0D108BD9-81ED-4DB2-BD59-A6C34878D82A}">
                    <a16:rowId xmlns:a16="http://schemas.microsoft.com/office/drawing/2014/main" xmlns="" val="10008"/>
                  </a:ext>
                </a:extLst>
              </a:tr>
            </a:tbl>
          </a:graphicData>
        </a:graphic>
      </p:graphicFrame>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5" name="圖片 4"/>
          <p:cNvPicPr>
            <a:picLocks noChangeAspect="1"/>
          </p:cNvPicPr>
          <p:nvPr/>
        </p:nvPicPr>
        <p:blipFill>
          <a:blip r:embed="rId2"/>
          <a:stretch>
            <a:fillRect/>
          </a:stretch>
        </p:blipFill>
        <p:spPr>
          <a:xfrm>
            <a:off x="2589212" y="83192"/>
            <a:ext cx="7070895" cy="6668055"/>
          </a:xfrm>
          <a:prstGeom prst="rect">
            <a:avLst/>
          </a:prstGeom>
        </p:spPr>
      </p:pic>
    </p:spTree>
    <p:extLst>
      <p:ext uri="{BB962C8B-B14F-4D97-AF65-F5344CB8AC3E}">
        <p14:creationId xmlns:p14="http://schemas.microsoft.com/office/powerpoint/2010/main" val="174733943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標題 1"/>
          <p:cNvSpPr>
            <a:spLocks noGrp="1"/>
          </p:cNvSpPr>
          <p:nvPr>
            <p:ph type="title"/>
          </p:nvPr>
        </p:nvSpPr>
        <p:spPr>
          <a:xfrm>
            <a:off x="2592388" y="623888"/>
            <a:ext cx="8912225" cy="1281112"/>
          </a:xfrm>
        </p:spPr>
        <p:txBody>
          <a:bodyPr/>
          <a:lstStyle/>
          <a:p>
            <a:r>
              <a:rPr lang="zh-TW" altLang="en-US" sz="4000" smtClean="0">
                <a:solidFill>
                  <a:srgbClr val="C00000"/>
                </a:solidFill>
                <a:latin typeface="華康華綜體W5" panose="020B0509000000000000" pitchFamily="49" charset="-120"/>
                <a:ea typeface="華康華綜體W5" panose="020B0509000000000000" pitchFamily="49" charset="-120"/>
              </a:rPr>
              <a:t>特色招生考試分發</a:t>
            </a:r>
          </a:p>
        </p:txBody>
      </p:sp>
      <p:sp>
        <p:nvSpPr>
          <p:cNvPr id="160771" name="內容版面配置區 2"/>
          <p:cNvSpPr>
            <a:spLocks noGrp="1"/>
          </p:cNvSpPr>
          <p:nvPr>
            <p:ph idx="1"/>
          </p:nvPr>
        </p:nvSpPr>
        <p:spPr>
          <a:xfrm>
            <a:off x="2498725" y="1470025"/>
            <a:ext cx="8915400" cy="3778250"/>
          </a:xfrm>
        </p:spPr>
        <p:txBody>
          <a:bodyPr/>
          <a:lstStyle/>
          <a:p>
            <a:pPr>
              <a:defRPr/>
            </a:pPr>
            <a:r>
              <a:rPr lang="zh-TW" altLang="en-US" sz="2800" dirty="0" smtClean="0">
                <a:solidFill>
                  <a:schemeClr val="tx1"/>
                </a:solidFill>
                <a:latin typeface="華康魏碑體" panose="03000709000000000000" pitchFamily="65" charset="-120"/>
                <a:ea typeface="華康魏碑體" panose="03000709000000000000" pitchFamily="65" charset="-120"/>
              </a:rPr>
              <a:t>學生選填志願時，</a:t>
            </a:r>
            <a:r>
              <a:rPr lang="zh-TW" altLang="en-US" sz="2800" dirty="0" smtClean="0">
                <a:solidFill>
                  <a:srgbClr val="FF0000"/>
                </a:solidFill>
                <a:latin typeface="華康魏碑體" panose="03000709000000000000" pitchFamily="65" charset="-120"/>
                <a:ea typeface="華康魏碑體" panose="03000709000000000000" pitchFamily="65" charset="-120"/>
              </a:rPr>
              <a:t>應注意各校所訂定之錄取門檻</a:t>
            </a:r>
            <a:r>
              <a:rPr lang="zh-TW" altLang="en-US" sz="2800" dirty="0" smtClean="0">
                <a:latin typeface="華康魏碑體" panose="03000709000000000000" pitchFamily="65" charset="-120"/>
                <a:ea typeface="華康魏碑體" panose="03000709000000000000" pitchFamily="65" charset="-120"/>
              </a:rPr>
              <a:t>，並</a:t>
            </a:r>
            <a:r>
              <a:rPr lang="zh-TW" altLang="en-US" sz="2800" dirty="0" smtClean="0">
                <a:solidFill>
                  <a:schemeClr val="tx1"/>
                </a:solidFill>
                <a:latin typeface="華康魏碑體" panose="03000709000000000000" pitchFamily="65" charset="-120"/>
                <a:ea typeface="華康魏碑體" panose="03000709000000000000" pitchFamily="65" charset="-120"/>
              </a:rPr>
              <a:t>詳細閱讀選填志願網頁之說明</a:t>
            </a:r>
            <a:r>
              <a:rPr lang="en-US" altLang="zh-TW" sz="2800" dirty="0" smtClean="0">
                <a:solidFill>
                  <a:schemeClr val="tx1"/>
                </a:solidFill>
                <a:latin typeface="華康魏碑體" panose="03000709000000000000" pitchFamily="65" charset="-120"/>
                <a:ea typeface="華康魏碑體" panose="03000709000000000000" pitchFamily="65" charset="-120"/>
              </a:rPr>
              <a:t>:</a:t>
            </a:r>
            <a:r>
              <a:rPr lang="zh-TW" altLang="en-US" sz="2800" dirty="0" smtClean="0">
                <a:solidFill>
                  <a:schemeClr val="tx1"/>
                </a:solidFill>
                <a:latin typeface="華康魏碑體" panose="03000709000000000000" pitchFamily="65" charset="-120"/>
                <a:ea typeface="華康魏碑體" panose="03000709000000000000" pitchFamily="65" charset="-120"/>
              </a:rPr>
              <a:t>如「基本資料」、「志願學校科班」及相關其他注意事項，若未遵守其規定，而導致無法正確判讀或形成無效志願時，其後果由報名學生自行負責</a:t>
            </a:r>
          </a:p>
          <a:p>
            <a:pPr>
              <a:defRPr/>
            </a:pPr>
            <a:r>
              <a:rPr lang="zh-TW" altLang="en-US" sz="2800" dirty="0" smtClean="0">
                <a:solidFill>
                  <a:schemeClr val="tx1"/>
                </a:solidFill>
                <a:latin typeface="華康魏碑體" panose="03000709000000000000" pitchFamily="65" charset="-120"/>
                <a:ea typeface="華康魏碑體" panose="03000709000000000000" pitchFamily="65" charset="-120"/>
              </a:rPr>
              <a:t>同時參加本區免試入學與特色招生聯合考試分發入學之學生，必須依網頁指示，</a:t>
            </a:r>
            <a:r>
              <a:rPr lang="zh-TW" altLang="en-US" sz="2800" dirty="0" smtClean="0">
                <a:solidFill>
                  <a:srgbClr val="FF0000"/>
                </a:solidFill>
                <a:latin typeface="華康魏碑體" panose="03000709000000000000" pitchFamily="65" charset="-120"/>
                <a:ea typeface="華康魏碑體" panose="03000709000000000000" pitchFamily="65" charset="-120"/>
              </a:rPr>
              <a:t>將特色招生志願插列於「免試入學志願學校之前後」或「免試入學志願學校之間」</a:t>
            </a:r>
            <a:r>
              <a:rPr lang="zh-TW" altLang="en-US" sz="2800" dirty="0" smtClean="0">
                <a:latin typeface="華康魏碑體" panose="03000709000000000000" pitchFamily="65" charset="-120"/>
                <a:ea typeface="華康魏碑體" panose="03000709000000000000" pitchFamily="65" charset="-120"/>
              </a:rPr>
              <a:t>，</a:t>
            </a:r>
            <a:r>
              <a:rPr lang="zh-TW" altLang="en-US" sz="2800" dirty="0" smtClean="0">
                <a:solidFill>
                  <a:schemeClr val="tx1"/>
                </a:solidFill>
                <a:latin typeface="華康魏碑體" panose="03000709000000000000" pitchFamily="65" charset="-120"/>
                <a:ea typeface="華康魏碑體" panose="03000709000000000000" pitchFamily="65" charset="-120"/>
              </a:rPr>
              <a:t>惟不得更改免試志願之順序。</a:t>
            </a:r>
          </a:p>
          <a:p>
            <a:pPr marL="0" indent="0">
              <a:buFont typeface="Wingdings 3" panose="05040102010807070707" pitchFamily="18" charset="2"/>
              <a:buNone/>
              <a:defRPr/>
            </a:pPr>
            <a:endParaRPr lang="zh-TW" altLang="en-US" dirty="0" smtClean="0"/>
          </a:p>
        </p:txBody>
      </p:sp>
      <p:sp>
        <p:nvSpPr>
          <p:cNvPr id="6" name="投影片編號版面配置區 5"/>
          <p:cNvSpPr>
            <a:spLocks noGrp="1"/>
          </p:cNvSpPr>
          <p:nvPr>
            <p:ph type="sldNum" sz="quarter" idx="12"/>
          </p:nvPr>
        </p:nvSpPr>
        <p:spPr/>
        <p:txBody>
          <a:bodyPr/>
          <a:lstStyle/>
          <a:p>
            <a:pPr>
              <a:defRPr/>
            </a:pPr>
            <a:r>
              <a:rPr lang="en-US" altLang="zh-TW" dirty="0" smtClean="0"/>
              <a:t>99</a:t>
            </a:r>
            <a:endParaRPr lang="zh-TW" alt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0" y="2854325"/>
            <a:ext cx="9144000" cy="1709738"/>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173059" name="標題 3"/>
          <p:cNvSpPr>
            <a:spLocks noGrp="1"/>
          </p:cNvSpPr>
          <p:nvPr>
            <p:ph type="title"/>
          </p:nvPr>
        </p:nvSpPr>
        <p:spPr>
          <a:xfrm>
            <a:off x="1995488" y="3094038"/>
            <a:ext cx="8201025" cy="1362075"/>
          </a:xfrm>
        </p:spPr>
        <p:txBody>
          <a:bodyPr/>
          <a:lstStyle/>
          <a:p>
            <a:pPr algn="ctr" eaLnBrk="1" hangingPunct="1"/>
            <a:r>
              <a:rPr lang="zh-TW" altLang="en-US" sz="4800" smtClean="0">
                <a:solidFill>
                  <a:srgbClr val="C00000"/>
                </a:solidFill>
                <a:latin typeface="華康華綜體W5" panose="020B0509000000000000" pitchFamily="49" charset="-120"/>
                <a:ea typeface="華康華綜體W5" panose="020B0509000000000000" pitchFamily="49" charset="-120"/>
              </a:rPr>
              <a:t>臺南區高級中等學校</a:t>
            </a:r>
            <a:r>
              <a:rPr lang="en-US" altLang="zh-TW" sz="4800" smtClean="0">
                <a:solidFill>
                  <a:srgbClr val="C00000"/>
                </a:solidFill>
                <a:latin typeface="華康華綜體W5" panose="020B0509000000000000" pitchFamily="49" charset="-120"/>
                <a:ea typeface="華康華綜體W5" panose="020B0509000000000000" pitchFamily="49" charset="-120"/>
              </a:rPr>
              <a:t/>
            </a:r>
            <a:br>
              <a:rPr lang="en-US" altLang="zh-TW" sz="4800" smtClean="0">
                <a:solidFill>
                  <a:srgbClr val="C00000"/>
                </a:solidFill>
                <a:latin typeface="華康華綜體W5" panose="020B0509000000000000" pitchFamily="49" charset="-120"/>
                <a:ea typeface="華康華綜體W5" panose="020B0509000000000000" pitchFamily="49" charset="-120"/>
              </a:rPr>
            </a:br>
            <a:r>
              <a:rPr lang="zh-TW" altLang="en-US" sz="4800" smtClean="0">
                <a:solidFill>
                  <a:srgbClr val="C00000"/>
                </a:solidFill>
                <a:latin typeface="華康華綜體W5" panose="020B0509000000000000" pitchFamily="49" charset="-120"/>
                <a:ea typeface="華康華綜體W5" panose="020B0509000000000000" pitchFamily="49" charset="-120"/>
              </a:rPr>
              <a:t>免試、特招分發模式</a:t>
            </a:r>
          </a:p>
        </p:txBody>
      </p:sp>
      <p:pic>
        <p:nvPicPr>
          <p:cNvPr id="1730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5575" y="830263"/>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pPr>
              <a:defRPr/>
            </a:pPr>
            <a:r>
              <a:rPr lang="en-US" altLang="zh-TW" dirty="0" smtClean="0"/>
              <a:t>100</a:t>
            </a:r>
            <a:endParaRPr lang="zh-TW" altLang="en-US" dirty="0"/>
          </a:p>
        </p:txBody>
      </p:sp>
    </p:spTree>
  </p:cSld>
  <p:clrMapOvr>
    <a:masterClrMapping/>
  </p:clrMapOvr>
  <p:transition spd="slow">
    <p:wipe dir="d"/>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文字方塊 5"/>
          <p:cNvSpPr txBox="1">
            <a:spLocks noChangeArrowheads="1"/>
          </p:cNvSpPr>
          <p:nvPr/>
        </p:nvSpPr>
        <p:spPr bwMode="auto">
          <a:xfrm>
            <a:off x="4983163" y="949325"/>
            <a:ext cx="5724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zh-TW" altLang="en-US" sz="3600" b="1">
                <a:solidFill>
                  <a:srgbClr val="FF0000"/>
                </a:solidFill>
                <a:latin typeface="微軟正黑體" panose="020B0604030504040204" pitchFamily="34" charset="-120"/>
              </a:rPr>
              <a:t>一次分發到位志願選填流程</a:t>
            </a:r>
          </a:p>
        </p:txBody>
      </p:sp>
      <p:sp>
        <p:nvSpPr>
          <p:cNvPr id="5" name="投影片編號版面配置區 4"/>
          <p:cNvSpPr>
            <a:spLocks noGrp="1"/>
          </p:cNvSpPr>
          <p:nvPr>
            <p:ph type="sldNum" sz="quarter" idx="12"/>
          </p:nvPr>
        </p:nvSpPr>
        <p:spPr/>
        <p:txBody>
          <a:bodyPr/>
          <a:lstStyle/>
          <a:p>
            <a:pPr>
              <a:defRPr/>
            </a:pPr>
            <a:r>
              <a:rPr lang="en-US" altLang="zh-TW" dirty="0" smtClean="0"/>
              <a:t>101</a:t>
            </a:r>
            <a:endParaRPr lang="zh-TW" altLang="en-US" dirty="0"/>
          </a:p>
        </p:txBody>
      </p:sp>
      <p:pic>
        <p:nvPicPr>
          <p:cNvPr id="3" name="圖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18313" y="154235"/>
            <a:ext cx="8056053" cy="6593595"/>
          </a:xfrm>
          <a:prstGeom prst="rect">
            <a:avLst/>
          </a:prstGeom>
        </p:spPr>
      </p:pic>
    </p:spTree>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r>
              <a:rPr lang="en-US" altLang="zh-TW" dirty="0" smtClean="0"/>
              <a:t>102</a:t>
            </a:r>
            <a:endParaRPr lang="zh-TW" altLang="en-US" dirty="0"/>
          </a:p>
        </p:txBody>
      </p:sp>
      <p:sp>
        <p:nvSpPr>
          <p:cNvPr id="48" name="Rectangle 58"/>
          <p:cNvSpPr>
            <a:spLocks noChangeArrowheads="1"/>
          </p:cNvSpPr>
          <p:nvPr/>
        </p:nvSpPr>
        <p:spPr bwMode="auto">
          <a:xfrm>
            <a:off x="1889125" y="674688"/>
            <a:ext cx="8520113" cy="1846262"/>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zh-TW" sz="2400" dirty="0" smtClean="0">
                <a:solidFill>
                  <a:srgbClr val="000000"/>
                </a:solidFill>
                <a:latin typeface="微軟正黑體" panose="020B0604030504040204" pitchFamily="34" charset="-120"/>
                <a:ea typeface="華康細圓體"/>
                <a:cs typeface="華康細圓體"/>
              </a:rPr>
              <a:t>同時參加本區免試入學與特色招生考試分發入學之學生，必須依網頁指示，將特色招生志願置於「免試入學</a:t>
            </a:r>
            <a:r>
              <a:rPr lang="zh-TW" altLang="zh-TW" sz="2400" b="1" dirty="0" smtClean="0">
                <a:latin typeface="微軟正黑體" panose="020B0604030504040204" pitchFamily="34" charset="-120"/>
                <a:ea typeface="華康細圓體"/>
                <a:cs typeface="華康細圓體"/>
              </a:rPr>
              <a:t>志願學校</a:t>
            </a:r>
            <a:r>
              <a:rPr lang="zh-TW" altLang="zh-TW" sz="2400" dirty="0" smtClean="0">
                <a:solidFill>
                  <a:srgbClr val="000000"/>
                </a:solidFill>
                <a:latin typeface="微軟正黑體" panose="020B0604030504040204" pitchFamily="34" charset="-120"/>
                <a:ea typeface="華康細圓體"/>
                <a:cs typeface="華康細圓體"/>
              </a:rPr>
              <a:t>之前後」或「免試入學</a:t>
            </a:r>
            <a:r>
              <a:rPr lang="zh-TW" altLang="zh-TW" sz="2400" b="1" dirty="0" smtClean="0">
                <a:latin typeface="微軟正黑體" panose="020B0604030504040204" pitchFamily="34" charset="-120"/>
                <a:ea typeface="華康細圓體"/>
                <a:cs typeface="華康細圓體"/>
              </a:rPr>
              <a:t>志願學校</a:t>
            </a:r>
            <a:r>
              <a:rPr lang="zh-TW" altLang="zh-TW" sz="2400" dirty="0" smtClean="0">
                <a:solidFill>
                  <a:srgbClr val="000000"/>
                </a:solidFill>
                <a:latin typeface="微軟正黑體" panose="020B0604030504040204" pitchFamily="34" charset="-120"/>
                <a:ea typeface="華康細圓體"/>
                <a:cs typeface="華康細圓體"/>
              </a:rPr>
              <a:t>之間」，惟不得更改免試志願之順序。</a:t>
            </a:r>
            <a:endParaRPr lang="zh-TW" altLang="zh-TW" sz="2400" dirty="0" smtClean="0"/>
          </a:p>
          <a:p>
            <a:pPr>
              <a:defRPr/>
            </a:pPr>
            <a:endParaRPr lang="zh-TW" altLang="zh-TW" dirty="0" smtClean="0"/>
          </a:p>
        </p:txBody>
      </p:sp>
      <p:sp>
        <p:nvSpPr>
          <p:cNvPr id="50" name="Rectangle 67"/>
          <p:cNvSpPr>
            <a:spLocks noChangeArrowheads="1"/>
          </p:cNvSpPr>
          <p:nvPr/>
        </p:nvSpPr>
        <p:spPr bwMode="auto">
          <a:xfrm>
            <a:off x="1889125" y="3352800"/>
            <a:ext cx="12192000" cy="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zh-TW" sz="800"/>
          </a:p>
          <a:p>
            <a:pPr>
              <a:defRPr/>
            </a:pPr>
            <a:r>
              <a:rPr lang="zh-TW" altLang="zh-TW"/>
              <a:t/>
            </a:r>
            <a:br>
              <a:rPr lang="zh-TW" altLang="zh-TW"/>
            </a:br>
            <a:endParaRPr lang="zh-TW" altLang="zh-TW"/>
          </a:p>
          <a:p>
            <a:pPr>
              <a:defRPr/>
            </a:pPr>
            <a:endParaRPr lang="zh-TW" altLang="zh-TW"/>
          </a:p>
        </p:txBody>
      </p:sp>
      <p:sp>
        <p:nvSpPr>
          <p:cNvPr id="51" name="Rectangle 68"/>
          <p:cNvSpPr>
            <a:spLocks noChangeArrowheads="1"/>
          </p:cNvSpPr>
          <p:nvPr/>
        </p:nvSpPr>
        <p:spPr bwMode="auto">
          <a:xfrm>
            <a:off x="1889125" y="3352800"/>
            <a:ext cx="12192000" cy="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zh-TW"/>
          </a:p>
          <a:p>
            <a:pPr>
              <a:defRPr/>
            </a:pPr>
            <a:r>
              <a:rPr lang="en-US" altLang="zh-TW" sz="1300">
                <a:solidFill>
                  <a:srgbClr val="000000"/>
                </a:solidFill>
                <a:cs typeface="華康細圓體" charset="-120"/>
              </a:rPr>
              <a:t> </a:t>
            </a:r>
            <a:endParaRPr lang="en-US" altLang="zh-TW" sz="800"/>
          </a:p>
          <a:p>
            <a:pPr>
              <a:defRPr/>
            </a:pPr>
            <a:endParaRPr lang="en-US" altLang="zh-TW"/>
          </a:p>
        </p:txBody>
      </p:sp>
      <p:sp>
        <p:nvSpPr>
          <p:cNvPr id="52" name="Rectangle 74"/>
          <p:cNvSpPr>
            <a:spLocks noChangeArrowheads="1"/>
          </p:cNvSpPr>
          <p:nvPr/>
        </p:nvSpPr>
        <p:spPr bwMode="auto">
          <a:xfrm>
            <a:off x="1889125" y="3352800"/>
            <a:ext cx="12192000" cy="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en-US"/>
          </a:p>
        </p:txBody>
      </p:sp>
      <p:pic>
        <p:nvPicPr>
          <p:cNvPr id="176135" name="圖片 5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4500" y="2357438"/>
            <a:ext cx="102997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r>
              <a:rPr lang="en-US" altLang="zh-TW" dirty="0" smtClean="0"/>
              <a:t>103</a:t>
            </a:r>
            <a:endParaRPr lang="zh-TW" altLang="en-US" dirty="0"/>
          </a:p>
        </p:txBody>
      </p:sp>
      <p:pic>
        <p:nvPicPr>
          <p:cNvPr id="177155" name="圖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9788" y="2660650"/>
            <a:ext cx="9018587"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文字方塊 2"/>
          <p:cNvSpPr txBox="1">
            <a:spLocks noChangeArrowheads="1"/>
          </p:cNvSpPr>
          <p:nvPr/>
        </p:nvSpPr>
        <p:spPr bwMode="auto">
          <a:xfrm>
            <a:off x="1978025" y="588963"/>
            <a:ext cx="83883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sz="2400">
                <a:solidFill>
                  <a:srgbClr val="000066"/>
                </a:solidFill>
                <a:latin typeface="微軟正黑體" panose="020B0604030504040204" pitchFamily="34" charset="-120"/>
              </a:rPr>
              <a:t>「</a:t>
            </a:r>
            <a:r>
              <a:rPr lang="zh-TW" altLang="en-US" sz="2400" b="1">
                <a:solidFill>
                  <a:srgbClr val="FF0000"/>
                </a:solidFill>
                <a:latin typeface="微軟正黑體" panose="020B0604030504040204" pitchFamily="34" charset="-120"/>
              </a:rPr>
              <a:t>一次分發到位</a:t>
            </a:r>
            <a:r>
              <a:rPr lang="zh-TW" altLang="en-US" sz="2400">
                <a:solidFill>
                  <a:srgbClr val="000066"/>
                </a:solidFill>
                <a:latin typeface="微軟正黑體" panose="020B0604030504040204" pitchFamily="34" charset="-120"/>
              </a:rPr>
              <a:t>」：指免試及特色招生考試分發入學一起分發，一位學生只會錄取一個志願。學生先選填免試志願，免試志願選填完畢後，不得再更動，等到特招考試完後，再將特招考試志願依學生個人意願，置入已選填之免試志願順序中，形成新的志願排序，並據以進行分發。</a:t>
            </a:r>
            <a:endParaRPr lang="zh-TW" altLang="zh-TW" sz="2400">
              <a:solidFill>
                <a:schemeClr val="tx1"/>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0" y="2854325"/>
            <a:ext cx="9144000" cy="1709738"/>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173059" name="標題 3"/>
          <p:cNvSpPr>
            <a:spLocks noGrp="1"/>
          </p:cNvSpPr>
          <p:nvPr>
            <p:ph type="title"/>
          </p:nvPr>
        </p:nvSpPr>
        <p:spPr>
          <a:xfrm>
            <a:off x="1995488" y="3094038"/>
            <a:ext cx="8201025" cy="1362075"/>
          </a:xfrm>
        </p:spPr>
        <p:txBody>
          <a:bodyPr/>
          <a:lstStyle/>
          <a:p>
            <a:pPr algn="ctr" eaLnBrk="1" hangingPunct="1"/>
            <a:r>
              <a:rPr lang="zh-TW" altLang="en-US" sz="4800" dirty="0" smtClean="0">
                <a:solidFill>
                  <a:srgbClr val="C00000"/>
                </a:solidFill>
                <a:latin typeface="華康華綜體W5" panose="020B0509000000000000" pitchFamily="49" charset="-120"/>
                <a:ea typeface="華康華綜體W5" panose="020B0509000000000000" pitchFamily="49" charset="-120"/>
              </a:rPr>
              <a:t>免試入學</a:t>
            </a:r>
            <a:r>
              <a:rPr lang="en-US" altLang="zh-TW" sz="4800" dirty="0" smtClean="0">
                <a:solidFill>
                  <a:srgbClr val="C00000"/>
                </a:solidFill>
                <a:latin typeface="華康華綜體W5" panose="020B0509000000000000" pitchFamily="49" charset="-120"/>
                <a:ea typeface="華康華綜體W5" panose="020B0509000000000000" pitchFamily="49" charset="-120"/>
              </a:rPr>
              <a:t/>
            </a:r>
            <a:br>
              <a:rPr lang="en-US" altLang="zh-TW" sz="4800" dirty="0" smtClean="0">
                <a:solidFill>
                  <a:srgbClr val="C00000"/>
                </a:solidFill>
                <a:latin typeface="華康華綜體W5" panose="020B0509000000000000" pitchFamily="49" charset="-120"/>
                <a:ea typeface="華康華綜體W5" panose="020B0509000000000000" pitchFamily="49" charset="-120"/>
              </a:rPr>
            </a:br>
            <a:r>
              <a:rPr lang="zh-TW" altLang="en-US" sz="4800" dirty="0" smtClean="0">
                <a:solidFill>
                  <a:srgbClr val="C00000"/>
                </a:solidFill>
                <a:latin typeface="華康華綜體W5" panose="020B0509000000000000" pitchFamily="49" charset="-120"/>
                <a:ea typeface="華康華綜體W5" panose="020B0509000000000000" pitchFamily="49" charset="-120"/>
              </a:rPr>
              <a:t>個別序位</a:t>
            </a:r>
          </a:p>
        </p:txBody>
      </p:sp>
      <p:pic>
        <p:nvPicPr>
          <p:cNvPr id="1730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5575" y="830263"/>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pPr>
              <a:defRPr/>
            </a:pPr>
            <a:r>
              <a:rPr lang="en-US" altLang="zh-TW" dirty="0" smtClean="0"/>
              <a:t>104</a:t>
            </a:r>
            <a:endParaRPr lang="zh-TW" altLang="en-US" dirty="0"/>
          </a:p>
        </p:txBody>
      </p:sp>
    </p:spTree>
    <p:extLst>
      <p:ext uri="{BB962C8B-B14F-4D97-AF65-F5344CB8AC3E}">
        <p14:creationId xmlns:p14="http://schemas.microsoft.com/office/powerpoint/2010/main" val="2190298568"/>
      </p:ext>
    </p:extLst>
  </p:cSld>
  <p:clrMapOvr>
    <a:masterClrMapping/>
  </p:clrMapOvr>
  <p:transition spd="slow">
    <p:wipe dir="d"/>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2" name="群組 4"/>
          <p:cNvGrpSpPr>
            <a:grpSpLocks/>
          </p:cNvGrpSpPr>
          <p:nvPr/>
        </p:nvGrpSpPr>
        <p:grpSpPr bwMode="auto">
          <a:xfrm>
            <a:off x="1595438" y="836613"/>
            <a:ext cx="9037637" cy="5905500"/>
            <a:chOff x="72008" y="44624"/>
            <a:chExt cx="9036496" cy="6696744"/>
          </a:xfrm>
        </p:grpSpPr>
        <p:sp>
          <p:nvSpPr>
            <p:cNvPr id="3" name="按鈕形 2"/>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ea typeface="微軟正黑體" panose="020B0604030504040204" pitchFamily="34" charset="-120"/>
                </a:rPr>
                <a:t>「</a:t>
              </a:r>
              <a:r>
                <a:rPr lang="en-US" altLang="zh-TW" sz="2000" b="1" dirty="0">
                  <a:solidFill>
                    <a:prstClr val="black"/>
                  </a:solidFill>
                  <a:latin typeface="微軟正黑體" panose="020B0604030504040204" pitchFamily="34" charset="-120"/>
                  <a:ea typeface="微軟正黑體" panose="020B0604030504040204" pitchFamily="34" charset="-120"/>
                </a:rPr>
                <a:t>104</a:t>
              </a:r>
              <a:r>
                <a:rPr lang="zh-TW" altLang="zh-TW" sz="2000" b="1" dirty="0">
                  <a:solidFill>
                    <a:prstClr val="black"/>
                  </a:solidFill>
                  <a:latin typeface="微軟正黑體" panose="020B0604030504040204" pitchFamily="34" charset="-120"/>
                  <a:ea typeface="微軟正黑體" panose="020B0604030504040204" pitchFamily="34" charset="-120"/>
                </a:rPr>
                <a:t>學年度○○就學區學生第○次免試入學超額比序（未含志願序）</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ea typeface="微軟正黑體" panose="020B0604030504040204" pitchFamily="34" charset="-120"/>
                </a:rPr>
                <a:t>個別序位</a:t>
              </a:r>
              <a:r>
                <a:rPr lang="zh-TW" altLang="zh-TW" sz="2000" b="1" dirty="0">
                  <a:solidFill>
                    <a:prstClr val="black"/>
                  </a:solidFill>
                  <a:latin typeface="微軟正黑體" panose="020B0604030504040204" pitchFamily="34" charset="-120"/>
                  <a:ea typeface="微軟正黑體" panose="020B0604030504040204" pitchFamily="34" charset="-120"/>
                </a:rPr>
                <a:t>之比率及</a:t>
              </a:r>
              <a:r>
                <a:rPr lang="zh-TW" altLang="en-US" sz="2000" b="1" dirty="0">
                  <a:solidFill>
                    <a:prstClr val="black"/>
                  </a:solidFill>
                  <a:latin typeface="微軟正黑體" panose="020B0604030504040204" pitchFamily="34" charset="-120"/>
                  <a:ea typeface="微軟正黑體" panose="020B0604030504040204" pitchFamily="34" charset="-120"/>
                </a:rPr>
                <a:t>累積</a:t>
              </a:r>
              <a:r>
                <a:rPr lang="zh-TW" altLang="zh-TW" sz="2000" b="1" dirty="0">
                  <a:solidFill>
                    <a:prstClr val="black"/>
                  </a:solidFill>
                  <a:latin typeface="微軟正黑體" panose="020B0604030504040204" pitchFamily="34" charset="-120"/>
                  <a:ea typeface="微軟正黑體" panose="020B0604030504040204" pitchFamily="34" charset="-120"/>
                </a:rPr>
                <a:t>人數區間</a:t>
              </a:r>
              <a:r>
                <a:rPr lang="zh-TW" altLang="en-US" sz="2000" dirty="0">
                  <a:solidFill>
                    <a:prstClr val="black"/>
                  </a:solidFill>
                  <a:latin typeface="微軟正黑體" panose="020B0604030504040204" pitchFamily="34" charset="-120"/>
                  <a:ea typeface="微軟正黑體" panose="020B0604030504040204" pitchFamily="34" charset="-120"/>
                </a:rPr>
                <a:t>」</a:t>
              </a:r>
              <a:r>
                <a:rPr lang="zh-TW" altLang="zh-TW" sz="2000" b="1" dirty="0">
                  <a:solidFill>
                    <a:prstClr val="black"/>
                  </a:solidFill>
                  <a:latin typeface="微軟正黑體" panose="020B0604030504040204" pitchFamily="34" charset="-120"/>
                  <a:ea typeface="微軟正黑體" panose="020B0604030504040204" pitchFamily="34" charset="-120"/>
                </a:rPr>
                <a:t>查詢服務</a:t>
              </a:r>
              <a:endParaRPr lang="en-US" altLang="zh-TW" sz="2000" dirty="0">
                <a:solidFill>
                  <a:prstClr val="black"/>
                </a:solidFill>
                <a:latin typeface="微軟正黑體" panose="020B0604030504040204" pitchFamily="34" charset="-120"/>
                <a:ea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a:t>
              </a:r>
              <a:r>
                <a:rPr lang="en-US" altLang="zh-TW" sz="2400" b="1" u="sng" dirty="0">
                  <a:solidFill>
                    <a:srgbClr val="FF0000"/>
                  </a:solidFill>
                  <a:latin typeface="標楷體" panose="03000509000000000000" pitchFamily="65" charset="-120"/>
                  <a:ea typeface="標楷體" panose="03000509000000000000" pitchFamily="65" charset="-120"/>
                </a:rPr>
                <a:t>       </a:t>
              </a:r>
              <a:r>
                <a:rPr lang="zh-TW" altLang="zh-TW" sz="2400" b="1" dirty="0">
                  <a:solidFill>
                    <a:srgbClr val="FF0000"/>
                  </a:solidFill>
                  <a:latin typeface="標楷體" panose="03000509000000000000" pitchFamily="65" charset="-120"/>
                  <a:ea typeface="標楷體" panose="03000509000000000000" pitchFamily="65" charset="-120"/>
                </a:rPr>
                <a:t>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a:t>
              </a:r>
              <a:r>
                <a:rPr lang="zh-TW" altLang="en-US" sz="2400"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率區間：</a:t>
              </a:r>
              <a:r>
                <a:rPr lang="en-US" altLang="zh-TW" sz="2400" u="sng"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a:t>
              </a:r>
              <a:r>
                <a:rPr lang="en-US" altLang="zh-TW" sz="2400" u="sng"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r>
                <a:rPr lang="en-US" altLang="zh-TW" sz="2400" u="sng"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人～</a:t>
              </a:r>
              <a:r>
                <a:rPr lang="en-US" altLang="zh-TW" sz="2400" u="sng"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79203" name="矩形 5"/>
          <p:cNvSpPr>
            <a:spLocks noChangeArrowheads="1"/>
          </p:cNvSpPr>
          <p:nvPr/>
        </p:nvSpPr>
        <p:spPr bwMode="auto">
          <a:xfrm>
            <a:off x="2978150" y="436563"/>
            <a:ext cx="7931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a:solidFill>
                  <a:srgbClr val="000000"/>
                </a:solidFill>
                <a:latin typeface="微軟正黑體" panose="020B0604030504040204" pitchFamily="34" charset="-120"/>
                <a:ea typeface="微軟正黑體" panose="020B0604030504040204" pitchFamily="34" charset="-120"/>
              </a:rPr>
              <a:t>表三：</a:t>
            </a:r>
            <a:r>
              <a:rPr lang="en-US" altLang="zh-TW" sz="1800" b="1">
                <a:solidFill>
                  <a:srgbClr val="000000"/>
                </a:solidFill>
                <a:latin typeface="微軟正黑體" panose="020B0604030504040204" pitchFamily="34" charset="-120"/>
                <a:ea typeface="微軟正黑體" panose="020B0604030504040204" pitchFamily="34" charset="-120"/>
              </a:rPr>
              <a:t>104</a:t>
            </a:r>
            <a:r>
              <a:rPr lang="zh-TW" altLang="en-US" sz="1800" b="1">
                <a:solidFill>
                  <a:srgbClr val="000000"/>
                </a:solidFill>
                <a:latin typeface="微軟正黑體" panose="020B0604030504040204" pitchFamily="34" charset="-120"/>
                <a:ea typeface="微軟正黑體" panose="020B0604030504040204" pitchFamily="34" charset="-120"/>
              </a:rPr>
              <a:t>學年度臺南就學區學生</a:t>
            </a:r>
            <a:r>
              <a:rPr lang="zh-TW" altLang="en-US" sz="1800" b="1">
                <a:solidFill>
                  <a:srgbClr val="FF0000"/>
                </a:solidFill>
                <a:latin typeface="微軟正黑體" panose="020B0604030504040204" pitchFamily="34" charset="-120"/>
                <a:ea typeface="微軟正黑體" panose="020B0604030504040204" pitchFamily="34" charset="-120"/>
              </a:rPr>
              <a:t>第一次</a:t>
            </a:r>
            <a:r>
              <a:rPr lang="zh-TW" altLang="en-US" sz="1800" b="1">
                <a:solidFill>
                  <a:srgbClr val="000000"/>
                </a:solidFill>
                <a:latin typeface="微軟正黑體" panose="020B0604030504040204" pitchFamily="34" charset="-120"/>
                <a:ea typeface="微軟正黑體" panose="020B0604030504040204" pitchFamily="34" charset="-120"/>
              </a:rPr>
              <a:t>免試入學</a:t>
            </a:r>
            <a:r>
              <a:rPr lang="zh-TW" altLang="en-US" sz="1800" b="1">
                <a:solidFill>
                  <a:srgbClr val="FF0000"/>
                </a:solidFill>
                <a:latin typeface="微軟正黑體" panose="020B0604030504040204" pitchFamily="34" charset="-120"/>
                <a:ea typeface="微軟正黑體" panose="020B0604030504040204" pitchFamily="34" charset="-120"/>
              </a:rPr>
              <a:t>個別序位</a:t>
            </a:r>
            <a:r>
              <a:rPr lang="zh-TW" altLang="en-US" sz="1800" b="1">
                <a:solidFill>
                  <a:srgbClr val="000000"/>
                </a:solidFill>
                <a:latin typeface="微軟正黑體" panose="020B0604030504040204" pitchFamily="34" charset="-120"/>
                <a:ea typeface="微軟正黑體" panose="020B0604030504040204" pitchFamily="34" charset="-120"/>
              </a:rPr>
              <a:t>表</a:t>
            </a:r>
          </a:p>
        </p:txBody>
      </p:sp>
      <p:sp>
        <p:nvSpPr>
          <p:cNvPr id="6" name="投影片編號版面配置區 1"/>
          <p:cNvSpPr>
            <a:spLocks noGrp="1"/>
          </p:cNvSpPr>
          <p:nvPr>
            <p:ph type="sldNum" sz="quarter" idx="12"/>
          </p:nvPr>
        </p:nvSpPr>
        <p:spPr>
          <a:xfrm>
            <a:off x="531813" y="787400"/>
            <a:ext cx="779462" cy="365125"/>
          </a:xfrm>
        </p:spPr>
        <p:txBody>
          <a:bodyPr/>
          <a:lstStyle/>
          <a:p>
            <a:pPr>
              <a:defRPr/>
            </a:pPr>
            <a:r>
              <a:rPr lang="en-US" altLang="zh-TW" dirty="0" smtClean="0"/>
              <a:t>105</a:t>
            </a:r>
            <a:endParaRPr lang="zh-TW"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p:nvPr>
        </p:nvSpPr>
        <p:spPr>
          <a:xfrm>
            <a:off x="1452563" y="1833563"/>
            <a:ext cx="9872662" cy="1143000"/>
          </a:xfrm>
        </p:spPr>
        <p:txBody>
          <a:bodyPr/>
          <a:lstStyle/>
          <a:p>
            <a:pPr algn="ctr" eaLnBrk="1" hangingPunct="1"/>
            <a:r>
              <a:rPr lang="en-US" altLang="zh-TW" sz="5400" dirty="0" smtClean="0">
                <a:latin typeface="華康華綜體W5" panose="020B0509000000000000" pitchFamily="49" charset="-120"/>
                <a:ea typeface="華康華綜體W5" panose="020B0509000000000000" pitchFamily="49" charset="-120"/>
              </a:rPr>
              <a:t>105</a:t>
            </a:r>
            <a:r>
              <a:rPr lang="zh-TW" altLang="en-US" sz="5400" dirty="0" smtClean="0">
                <a:latin typeface="華康華綜體W5" panose="020B0509000000000000" pitchFamily="49" charset="-120"/>
                <a:ea typeface="華康華綜體W5" panose="020B0509000000000000" pitchFamily="49" charset="-120"/>
              </a:rPr>
              <a:t>學年度國中教育會考暨全國高級中等學校及五年制專科學校</a:t>
            </a:r>
            <a:r>
              <a:rPr lang="zh-TW" altLang="en-US" sz="5400" dirty="0" smtClean="0">
                <a:solidFill>
                  <a:srgbClr val="FF0000"/>
                </a:solidFill>
                <a:latin typeface="華康華綜體W5" panose="020B0509000000000000" pitchFamily="49" charset="-120"/>
                <a:ea typeface="華康華綜體W5" panose="020B0509000000000000" pitchFamily="49" charset="-120"/>
              </a:rPr>
              <a:t>適性入學重要日程表</a:t>
            </a:r>
            <a:endParaRPr lang="zh-TW" altLang="en-US" sz="5400" dirty="0" smtClean="0">
              <a:latin typeface="華康華綜體W5" panose="020B0509000000000000" pitchFamily="49" charset="-120"/>
              <a:ea typeface="華康華綜體W5" panose="020B0509000000000000" pitchFamily="49" charset="-120"/>
            </a:endParaRPr>
          </a:p>
        </p:txBody>
      </p:sp>
      <p:sp>
        <p:nvSpPr>
          <p:cNvPr id="4" name="投影片編號版面配置區 3"/>
          <p:cNvSpPr>
            <a:spLocks noGrp="1"/>
          </p:cNvSpPr>
          <p:nvPr>
            <p:ph type="sldNum" sz="quarter" idx="12"/>
          </p:nvPr>
        </p:nvSpPr>
        <p:spPr/>
        <p:txBody>
          <a:bodyPr/>
          <a:lstStyle/>
          <a:p>
            <a:pPr>
              <a:defRPr/>
            </a:pPr>
            <a:fld id="{7BA7E742-255E-4CA6-9635-4274683A1716}" type="slidenum">
              <a:rPr lang="zh-TW" altLang="en-US" smtClean="0"/>
              <a:pPr>
                <a:defRPr/>
              </a:pPr>
              <a:t>12</a:t>
            </a:fld>
            <a:endParaRPr lang="zh-TW" alt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標題 1"/>
          <p:cNvSpPr>
            <a:spLocks noGrp="1"/>
          </p:cNvSpPr>
          <p:nvPr>
            <p:ph type="title"/>
          </p:nvPr>
        </p:nvSpPr>
        <p:spPr/>
        <p:txBody>
          <a:bodyPr/>
          <a:lstStyle/>
          <a:p>
            <a:r>
              <a:rPr lang="zh-TW" altLang="en-US" smtClean="0"/>
              <a:t>個別序位分數</a:t>
            </a:r>
            <a:r>
              <a:rPr lang="en-US" altLang="zh-TW" smtClean="0"/>
              <a:t>(</a:t>
            </a:r>
            <a:r>
              <a:rPr lang="zh-TW" altLang="en-US" smtClean="0"/>
              <a:t>帶過定義即可</a:t>
            </a:r>
            <a:r>
              <a:rPr lang="en-US" altLang="zh-TW" smtClean="0"/>
              <a:t>)</a:t>
            </a:r>
            <a:endParaRPr lang="zh-TW" altLang="en-US" smtClean="0"/>
          </a:p>
        </p:txBody>
      </p:sp>
      <p:sp>
        <p:nvSpPr>
          <p:cNvPr id="2" name="內容版面配置區 1"/>
          <p:cNvSpPr>
            <a:spLocks noGrp="1"/>
          </p:cNvSpPr>
          <p:nvPr>
            <p:ph idx="1"/>
          </p:nvPr>
        </p:nvSpPr>
        <p:spPr/>
        <p:txBody>
          <a:bodyPr/>
          <a:lstStyle/>
          <a:p>
            <a:endParaRPr lang="zh-TW" altLang="en-US"/>
          </a:p>
        </p:txBody>
      </p:sp>
      <p:graphicFrame>
        <p:nvGraphicFramePr>
          <p:cNvPr id="3" name="表格 2"/>
          <p:cNvGraphicFramePr>
            <a:graphicFrameLocks noGrp="1"/>
          </p:cNvGraphicFramePr>
          <p:nvPr/>
        </p:nvGraphicFramePr>
        <p:xfrm>
          <a:off x="1981200" y="1628775"/>
          <a:ext cx="8229600" cy="4926011"/>
        </p:xfrm>
        <a:graphic>
          <a:graphicData uri="http://schemas.openxmlformats.org/drawingml/2006/table">
            <a:tbl>
              <a:tblPr>
                <a:tableStyleId>{5C22544A-7EE6-4342-B048-85BDC9FD1C3A}</a:tableStyleId>
              </a:tblPr>
              <a:tblGrid>
                <a:gridCol w="2332715">
                  <a:extLst>
                    <a:ext uri="{9D8B030D-6E8A-4147-A177-3AD203B41FA5}">
                      <a16:colId xmlns:a16="http://schemas.microsoft.com/office/drawing/2014/main" xmlns="" val="20000"/>
                    </a:ext>
                  </a:extLst>
                </a:gridCol>
                <a:gridCol w="2332715">
                  <a:extLst>
                    <a:ext uri="{9D8B030D-6E8A-4147-A177-3AD203B41FA5}">
                      <a16:colId xmlns:a16="http://schemas.microsoft.com/office/drawing/2014/main" xmlns="" val="20001"/>
                    </a:ext>
                  </a:extLst>
                </a:gridCol>
                <a:gridCol w="1782085">
                  <a:extLst>
                    <a:ext uri="{9D8B030D-6E8A-4147-A177-3AD203B41FA5}">
                      <a16:colId xmlns:a16="http://schemas.microsoft.com/office/drawing/2014/main" xmlns="" val="20002"/>
                    </a:ext>
                  </a:extLst>
                </a:gridCol>
                <a:gridCol w="1782085">
                  <a:extLst>
                    <a:ext uri="{9D8B030D-6E8A-4147-A177-3AD203B41FA5}">
                      <a16:colId xmlns:a16="http://schemas.microsoft.com/office/drawing/2014/main" xmlns="" val="20003"/>
                    </a:ext>
                  </a:extLst>
                </a:gridCol>
              </a:tblGrid>
              <a:tr h="280035">
                <a:tc gridSpan="2">
                  <a:txBody>
                    <a:bodyPr/>
                    <a:lstStyle/>
                    <a:p>
                      <a:pPr algn="ctr">
                        <a:lnSpc>
                          <a:spcPts val="1500"/>
                        </a:lnSpc>
                        <a:spcAft>
                          <a:spcPts val="0"/>
                        </a:spcAft>
                        <a:tabLst>
                          <a:tab pos="90170" algn="l"/>
                        </a:tabLst>
                      </a:pPr>
                      <a:r>
                        <a:rPr lang="zh-TW" sz="1600" kern="0" dirty="0">
                          <a:effectLst/>
                        </a:rPr>
                        <a:t>比序</a:t>
                      </a:r>
                      <a:r>
                        <a:rPr lang="zh-TW" sz="1600" kern="100" dirty="0">
                          <a:effectLst/>
                        </a:rPr>
                        <a:t>項目</a:t>
                      </a:r>
                      <a:endParaRPr lang="zh-TW" sz="1600" kern="100" dirty="0">
                        <a:effectLst/>
                        <a:latin typeface="Times New Roman" panose="02020603050405020304" pitchFamily="18" charset="0"/>
                        <a:ea typeface="標楷體" panose="03000509000000000000" pitchFamily="65" charset="-120"/>
                      </a:endParaRPr>
                    </a:p>
                  </a:txBody>
                  <a:tcPr marL="17780" marR="17780" marT="0" marB="0" anchor="ctr">
                    <a:solidFill>
                      <a:schemeClr val="accent6"/>
                    </a:solidFill>
                  </a:tcPr>
                </a:tc>
                <a:tc hMerge="1">
                  <a:txBody>
                    <a:bodyPr/>
                    <a:lstStyle/>
                    <a:p>
                      <a:endParaRPr lang="zh-TW" altLang="en-US"/>
                    </a:p>
                  </a:txBody>
                  <a:tcPr/>
                </a:tc>
                <a:tc>
                  <a:txBody>
                    <a:bodyPr/>
                    <a:lstStyle/>
                    <a:p>
                      <a:pPr algn="ctr">
                        <a:lnSpc>
                          <a:spcPts val="1500"/>
                        </a:lnSpc>
                        <a:spcAft>
                          <a:spcPts val="0"/>
                        </a:spcAft>
                      </a:pPr>
                      <a:r>
                        <a:rPr lang="zh-TW" sz="1400" kern="0" dirty="0">
                          <a:effectLst/>
                        </a:rPr>
                        <a:t>個別序位表</a:t>
                      </a:r>
                      <a:endParaRPr lang="zh-TW" sz="1600" kern="100" dirty="0">
                        <a:effectLst/>
                        <a:latin typeface="Times New Roman" panose="02020603050405020304" pitchFamily="18" charset="0"/>
                        <a:ea typeface="標楷體" panose="03000509000000000000" pitchFamily="65" charset="-120"/>
                      </a:endParaRPr>
                    </a:p>
                  </a:txBody>
                  <a:tcPr marL="17780" marR="17780" marT="0" marB="0" anchor="ctr">
                    <a:solidFill>
                      <a:schemeClr val="accent6"/>
                    </a:solidFill>
                  </a:tcPr>
                </a:tc>
                <a:tc>
                  <a:txBody>
                    <a:bodyPr/>
                    <a:lstStyle/>
                    <a:p>
                      <a:pPr algn="ctr">
                        <a:lnSpc>
                          <a:spcPts val="1500"/>
                        </a:lnSpc>
                        <a:spcAft>
                          <a:spcPts val="0"/>
                        </a:spcAft>
                      </a:pPr>
                      <a:r>
                        <a:rPr lang="zh-TW" sz="1400" kern="0" dirty="0">
                          <a:effectLst/>
                        </a:rPr>
                        <a:t>選填志願時出現</a:t>
                      </a:r>
                      <a:endParaRPr lang="zh-TW" sz="1600" kern="100" dirty="0">
                        <a:effectLst/>
                        <a:latin typeface="Times New Roman" panose="02020603050405020304" pitchFamily="18" charset="0"/>
                        <a:ea typeface="標楷體" panose="03000509000000000000" pitchFamily="65" charset="-120"/>
                      </a:endParaRPr>
                    </a:p>
                  </a:txBody>
                  <a:tcPr marL="17780" marR="17780" marT="0" marB="0" anchor="ctr">
                    <a:solidFill>
                      <a:schemeClr val="accent6"/>
                    </a:solidFill>
                  </a:tcPr>
                </a:tc>
                <a:extLst>
                  <a:ext uri="{0D108BD9-81ED-4DB2-BD59-A6C34878D82A}">
                    <a16:rowId xmlns:a16="http://schemas.microsoft.com/office/drawing/2014/main" xmlns="" val="10000"/>
                  </a:ext>
                </a:extLst>
              </a:tr>
              <a:tr h="280035">
                <a:tc rowSpan="2">
                  <a:txBody>
                    <a:bodyPr/>
                    <a:lstStyle/>
                    <a:p>
                      <a:pPr algn="l">
                        <a:lnSpc>
                          <a:spcPts val="1500"/>
                        </a:lnSpc>
                        <a:spcAft>
                          <a:spcPts val="0"/>
                        </a:spcAft>
                      </a:pPr>
                      <a:r>
                        <a:rPr lang="zh-TW" sz="1600" kern="0" dirty="0">
                          <a:solidFill>
                            <a:srgbClr val="FF0000"/>
                          </a:solidFill>
                          <a:effectLst/>
                        </a:rPr>
                        <a:t>1.志願序</a:t>
                      </a:r>
                      <a:endParaRPr lang="zh-TW" sz="1600" kern="100" dirty="0">
                        <a:solidFill>
                          <a:srgbClr val="FF0000"/>
                        </a:solidFill>
                        <a:effectLst/>
                        <a:latin typeface="Times New Roman" panose="02020603050405020304" pitchFamily="18" charset="0"/>
                        <a:ea typeface="標楷體" panose="03000509000000000000" pitchFamily="65" charset="-120"/>
                      </a:endParaRPr>
                    </a:p>
                  </a:txBody>
                  <a:tcPr marL="17780" marR="17780" marT="0" marB="0" anchor="ctr"/>
                </a:tc>
                <a:tc>
                  <a:txBody>
                    <a:bodyPr/>
                    <a:lstStyle/>
                    <a:p>
                      <a:pPr algn="l">
                        <a:lnSpc>
                          <a:spcPts val="1500"/>
                        </a:lnSpc>
                        <a:spcAft>
                          <a:spcPts val="0"/>
                        </a:spcAft>
                      </a:pPr>
                      <a:r>
                        <a:rPr lang="zh-TW" sz="1600" kern="0" dirty="0">
                          <a:solidFill>
                            <a:srgbClr val="FF0000"/>
                          </a:solidFill>
                          <a:effectLst/>
                        </a:rPr>
                        <a:t>志願序</a:t>
                      </a:r>
                      <a:endParaRPr lang="zh-TW" sz="1600" kern="100" dirty="0">
                        <a:solidFill>
                          <a:srgbClr val="FF0000"/>
                        </a:solidFill>
                        <a:effectLst/>
                        <a:latin typeface="Times New Roman" panose="02020603050405020304" pitchFamily="18" charset="0"/>
                        <a:ea typeface="標楷體" panose="03000509000000000000" pitchFamily="65" charset="-120"/>
                      </a:endParaRPr>
                    </a:p>
                  </a:txBody>
                  <a:tcPr marL="17780" marR="17780" marT="0" marB="0" anchor="ctr"/>
                </a:tc>
                <a:tc>
                  <a:txBody>
                    <a:bodyPr/>
                    <a:lstStyle/>
                    <a:p>
                      <a:pPr algn="ctr">
                        <a:lnSpc>
                          <a:spcPts val="1500"/>
                        </a:lnSpc>
                        <a:spcAft>
                          <a:spcPts val="0"/>
                        </a:spcAft>
                      </a:pPr>
                      <a:r>
                        <a:rPr lang="en-US" sz="1600" kern="0" dirty="0">
                          <a:solidFill>
                            <a:srgbClr val="FF0000"/>
                          </a:solidFill>
                          <a:effectLst/>
                        </a:rPr>
                        <a:t> </a:t>
                      </a:r>
                      <a:endParaRPr lang="zh-TW" sz="1600" kern="100" dirty="0">
                        <a:solidFill>
                          <a:srgbClr val="FF0000"/>
                        </a:solidFill>
                        <a:effectLst/>
                        <a:latin typeface="Times New Roman" panose="02020603050405020304" pitchFamily="18" charset="0"/>
                        <a:ea typeface="標楷體" panose="03000509000000000000" pitchFamily="65" charset="-120"/>
                      </a:endParaRPr>
                    </a:p>
                  </a:txBody>
                  <a:tcPr marL="17780" marR="17780" marT="0" marB="0" anchor="ctr"/>
                </a:tc>
                <a:tc>
                  <a:txBody>
                    <a:bodyPr/>
                    <a:lstStyle/>
                    <a:p>
                      <a:pPr algn="ctr">
                        <a:lnSpc>
                          <a:spcPts val="1500"/>
                        </a:lnSpc>
                        <a:spcAft>
                          <a:spcPts val="0"/>
                        </a:spcAft>
                      </a:pPr>
                      <a:r>
                        <a:rPr lang="en-US" altLang="zh-TW" sz="1600" kern="0" dirty="0" smtClean="0">
                          <a:solidFill>
                            <a:srgbClr val="FF0000"/>
                          </a:solidFill>
                          <a:effectLst/>
                        </a:rPr>
                        <a:t>10</a:t>
                      </a:r>
                      <a:endParaRPr lang="zh-TW" sz="1600" kern="100" dirty="0">
                        <a:solidFill>
                          <a:srgbClr val="FF0000"/>
                        </a:solidFill>
                        <a:effectLst/>
                        <a:latin typeface="Times New Roman" panose="02020603050405020304" pitchFamily="18" charset="0"/>
                        <a:ea typeface="標楷體" panose="03000509000000000000" pitchFamily="65" charset="-120"/>
                      </a:endParaRPr>
                    </a:p>
                  </a:txBody>
                  <a:tcPr marL="17780" marR="17780" marT="0" marB="0" anchor="ctr"/>
                </a:tc>
                <a:extLst>
                  <a:ext uri="{0D108BD9-81ED-4DB2-BD59-A6C34878D82A}">
                    <a16:rowId xmlns:a16="http://schemas.microsoft.com/office/drawing/2014/main" xmlns="" val="10001"/>
                  </a:ext>
                </a:extLst>
              </a:tr>
              <a:tr h="280035">
                <a:tc vMerge="1">
                  <a:txBody>
                    <a:bodyPr/>
                    <a:lstStyle/>
                    <a:p>
                      <a:endParaRPr lang="zh-TW" altLang="en-US"/>
                    </a:p>
                  </a:txBody>
                  <a:tcPr/>
                </a:tc>
                <a:tc>
                  <a:txBody>
                    <a:bodyPr/>
                    <a:lstStyle/>
                    <a:p>
                      <a:pPr algn="l">
                        <a:lnSpc>
                          <a:spcPts val="1500"/>
                        </a:lnSpc>
                        <a:spcAft>
                          <a:spcPts val="0"/>
                        </a:spcAft>
                      </a:pPr>
                      <a:endParaRPr lang="zh-TW" sz="1600" kern="100" dirty="0">
                        <a:solidFill>
                          <a:srgbClr val="FF0000"/>
                        </a:solidFill>
                        <a:effectLst/>
                        <a:latin typeface="Times New Roman" panose="02020603050405020304" pitchFamily="18" charset="0"/>
                        <a:ea typeface="標楷體" panose="03000509000000000000" pitchFamily="65" charset="-120"/>
                      </a:endParaRPr>
                    </a:p>
                  </a:txBody>
                  <a:tcPr marL="17780" marR="17780" marT="0" marB="0" anchor="ctr"/>
                </a:tc>
                <a:tc>
                  <a:txBody>
                    <a:bodyPr/>
                    <a:lstStyle/>
                    <a:p>
                      <a:pPr algn="ctr">
                        <a:lnSpc>
                          <a:spcPts val="1500"/>
                        </a:lnSpc>
                        <a:spcAft>
                          <a:spcPts val="0"/>
                        </a:spcAft>
                      </a:pPr>
                      <a:r>
                        <a:rPr lang="zh-TW" sz="1400" kern="0" dirty="0">
                          <a:solidFill>
                            <a:srgbClr val="FF0000"/>
                          </a:solidFill>
                          <a:effectLst/>
                        </a:rPr>
                        <a:t> </a:t>
                      </a:r>
                      <a:endParaRPr lang="zh-TW" sz="1600" kern="100" dirty="0">
                        <a:solidFill>
                          <a:srgbClr val="FF0000"/>
                        </a:solidFill>
                        <a:effectLst/>
                        <a:latin typeface="Times New Roman" panose="02020603050405020304" pitchFamily="18" charset="0"/>
                        <a:ea typeface="標楷體" panose="03000509000000000000" pitchFamily="65" charset="-120"/>
                      </a:endParaRPr>
                    </a:p>
                  </a:txBody>
                  <a:tcPr marL="17780" marR="17780" marT="0" marB="0" anchor="ctr"/>
                </a:tc>
                <a:tc>
                  <a:txBody>
                    <a:bodyPr/>
                    <a:lstStyle/>
                    <a:p>
                      <a:pPr algn="ctr">
                        <a:lnSpc>
                          <a:spcPts val="1500"/>
                        </a:lnSpc>
                        <a:spcAft>
                          <a:spcPts val="0"/>
                        </a:spcAft>
                      </a:pPr>
                      <a:endParaRPr lang="zh-TW" sz="1600" kern="100" dirty="0">
                        <a:solidFill>
                          <a:srgbClr val="FF0000"/>
                        </a:solidFill>
                        <a:effectLst/>
                        <a:latin typeface="Times New Roman" panose="02020603050405020304" pitchFamily="18" charset="0"/>
                        <a:ea typeface="標楷體" panose="03000509000000000000" pitchFamily="65" charset="-120"/>
                      </a:endParaRPr>
                    </a:p>
                  </a:txBody>
                  <a:tcPr marL="17780" marR="17780" marT="0" marB="0" anchor="ctr"/>
                </a:tc>
                <a:extLst>
                  <a:ext uri="{0D108BD9-81ED-4DB2-BD59-A6C34878D82A}">
                    <a16:rowId xmlns:a16="http://schemas.microsoft.com/office/drawing/2014/main" xmlns="" val="10002"/>
                  </a:ext>
                </a:extLst>
              </a:tr>
              <a:tr h="853172">
                <a:tc rowSpan="7">
                  <a:txBody>
                    <a:bodyPr/>
                    <a:lstStyle/>
                    <a:p>
                      <a:pPr algn="l">
                        <a:lnSpc>
                          <a:spcPts val="1500"/>
                        </a:lnSpc>
                        <a:spcAft>
                          <a:spcPts val="0"/>
                        </a:spcAft>
                      </a:pPr>
                      <a:r>
                        <a:rPr lang="zh-TW" sz="1600" kern="0" dirty="0">
                          <a:effectLst/>
                          <a:latin typeface="標楷體" panose="03000509000000000000" pitchFamily="65" charset="-120"/>
                          <a:ea typeface="標楷體" panose="03000509000000000000" pitchFamily="65" charset="-120"/>
                        </a:rPr>
                        <a:t>2.多元學習表現</a:t>
                      </a:r>
                      <a:endParaRPr lang="zh-TW" sz="1600" kern="100" dirty="0">
                        <a:effectLst/>
                        <a:latin typeface="標楷體" panose="03000509000000000000" pitchFamily="65" charset="-120"/>
                        <a:ea typeface="標楷體" panose="03000509000000000000" pitchFamily="65" charset="-120"/>
                      </a:endParaRPr>
                    </a:p>
                  </a:txBody>
                  <a:tcPr marL="17780" marR="17780" marT="0" marB="0" anchor="ctr">
                    <a:solidFill>
                      <a:schemeClr val="accent6">
                        <a:lumMod val="20000"/>
                        <a:lumOff val="80000"/>
                      </a:schemeClr>
                    </a:solidFill>
                  </a:tcPr>
                </a:tc>
                <a:tc>
                  <a:txBody>
                    <a:bodyPr/>
                    <a:lstStyle/>
                    <a:p>
                      <a:pPr algn="l">
                        <a:lnSpc>
                          <a:spcPts val="1500"/>
                        </a:lnSpc>
                        <a:spcAft>
                          <a:spcPts val="0"/>
                        </a:spcAft>
                      </a:pPr>
                      <a:r>
                        <a:rPr lang="zh-TW" sz="1600" kern="0" dirty="0">
                          <a:effectLst/>
                          <a:latin typeface="標楷體" panose="03000509000000000000" pitchFamily="65" charset="-120"/>
                          <a:ea typeface="標楷體" panose="03000509000000000000" pitchFamily="65" charset="-120"/>
                        </a:rPr>
                        <a:t>競賽成績</a:t>
                      </a:r>
                      <a:endParaRPr lang="zh-TW" sz="1600" kern="100" dirty="0">
                        <a:effectLst/>
                        <a:latin typeface="標楷體" panose="03000509000000000000" pitchFamily="65" charset="-120"/>
                        <a:ea typeface="標楷體" panose="03000509000000000000" pitchFamily="65" charset="-120"/>
                      </a:endParaRPr>
                    </a:p>
                  </a:txBody>
                  <a:tcPr marL="17780" marR="17780" marT="0" marB="0" anchor="ctr">
                    <a:solidFill>
                      <a:schemeClr val="accent6">
                        <a:lumMod val="20000"/>
                        <a:lumOff val="80000"/>
                      </a:schemeClr>
                    </a:solidFill>
                  </a:tcPr>
                </a:tc>
                <a:tc rowSpan="7">
                  <a:txBody>
                    <a:bodyPr/>
                    <a:lstStyle/>
                    <a:p>
                      <a:pPr algn="ctr">
                        <a:lnSpc>
                          <a:spcPts val="1500"/>
                        </a:lnSpc>
                        <a:spcAft>
                          <a:spcPts val="0"/>
                        </a:spcAft>
                      </a:pPr>
                      <a:r>
                        <a:rPr lang="en-US" sz="1600" kern="0" dirty="0">
                          <a:effectLst/>
                          <a:latin typeface="標楷體" panose="03000509000000000000" pitchFamily="65" charset="-120"/>
                          <a:ea typeface="標楷體" panose="03000509000000000000" pitchFamily="65" charset="-120"/>
                        </a:rPr>
                        <a:t>50</a:t>
                      </a:r>
                      <a:endParaRPr lang="zh-TW" sz="1600" kern="100" dirty="0">
                        <a:effectLst/>
                        <a:latin typeface="標楷體" panose="03000509000000000000" pitchFamily="65" charset="-120"/>
                        <a:ea typeface="標楷體" panose="03000509000000000000" pitchFamily="65" charset="-120"/>
                      </a:endParaRPr>
                    </a:p>
                  </a:txBody>
                  <a:tcPr marL="17780" marR="17780" marT="0" marB="0" anchor="ctr">
                    <a:solidFill>
                      <a:schemeClr val="accent6">
                        <a:lumMod val="20000"/>
                        <a:lumOff val="80000"/>
                      </a:schemeClr>
                    </a:solidFill>
                  </a:tcPr>
                </a:tc>
                <a:tc rowSpan="7">
                  <a:txBody>
                    <a:bodyPr/>
                    <a:lstStyle/>
                    <a:p>
                      <a:pPr algn="ctr">
                        <a:lnSpc>
                          <a:spcPts val="1500"/>
                        </a:lnSpc>
                        <a:spcAft>
                          <a:spcPts val="0"/>
                        </a:spcAft>
                        <a:tabLst>
                          <a:tab pos="221615" algn="l"/>
                        </a:tabLst>
                      </a:pPr>
                      <a:r>
                        <a:rPr lang="zh-TW" sz="1400" u="none" strike="noStrike" kern="0" dirty="0">
                          <a:effectLst/>
                          <a:latin typeface="標楷體" panose="03000509000000000000" pitchFamily="65" charset="-120"/>
                          <a:ea typeface="標楷體" panose="03000509000000000000" pitchFamily="65" charset="-120"/>
                        </a:rPr>
                        <a:t> </a:t>
                      </a:r>
                      <a:endParaRPr lang="zh-TW" sz="1600" kern="100" dirty="0">
                        <a:effectLst/>
                        <a:latin typeface="標楷體" panose="03000509000000000000" pitchFamily="65" charset="-120"/>
                        <a:ea typeface="標楷體" panose="03000509000000000000" pitchFamily="65" charset="-120"/>
                      </a:endParaRPr>
                    </a:p>
                  </a:txBody>
                  <a:tcPr marL="17780" marR="17780" marT="0" marB="0" anchor="ctr">
                    <a:solidFill>
                      <a:schemeClr val="accent6">
                        <a:lumMod val="20000"/>
                        <a:lumOff val="80000"/>
                      </a:schemeClr>
                    </a:solidFill>
                  </a:tcPr>
                </a:tc>
                <a:extLst>
                  <a:ext uri="{0D108BD9-81ED-4DB2-BD59-A6C34878D82A}">
                    <a16:rowId xmlns:a16="http://schemas.microsoft.com/office/drawing/2014/main" xmlns="" val="10003"/>
                  </a:ext>
                </a:extLst>
              </a:tr>
              <a:tr h="280035">
                <a:tc vMerge="1">
                  <a:txBody>
                    <a:bodyPr/>
                    <a:lstStyle/>
                    <a:p>
                      <a:endParaRPr lang="zh-TW" altLang="en-US"/>
                    </a:p>
                  </a:txBody>
                  <a:tcPr/>
                </a:tc>
                <a:tc>
                  <a:txBody>
                    <a:bodyPr/>
                    <a:lstStyle/>
                    <a:p>
                      <a:pPr algn="l">
                        <a:lnSpc>
                          <a:spcPts val="1500"/>
                        </a:lnSpc>
                        <a:spcAft>
                          <a:spcPts val="0"/>
                        </a:spcAft>
                      </a:pPr>
                      <a:r>
                        <a:rPr lang="zh-TW" sz="1600" kern="0" dirty="0">
                          <a:effectLst/>
                          <a:latin typeface="標楷體" panose="03000509000000000000" pitchFamily="65" charset="-120"/>
                          <a:ea typeface="標楷體" panose="03000509000000000000" pitchFamily="65" charset="-120"/>
                        </a:rPr>
                        <a:t>獎勵紀錄</a:t>
                      </a:r>
                      <a:endParaRPr lang="zh-TW" sz="1600" kern="100" dirty="0">
                        <a:effectLst/>
                        <a:latin typeface="標楷體" panose="03000509000000000000" pitchFamily="65" charset="-120"/>
                        <a:ea typeface="標楷體" panose="03000509000000000000" pitchFamily="65" charset="-120"/>
                      </a:endParaRPr>
                    </a:p>
                  </a:txBody>
                  <a:tcPr marL="17780" marR="17780" marT="0" marB="0" anchor="ctr">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4"/>
                  </a:ext>
                </a:extLst>
              </a:tr>
              <a:tr h="280035">
                <a:tc vMerge="1">
                  <a:txBody>
                    <a:bodyPr/>
                    <a:lstStyle/>
                    <a:p>
                      <a:endParaRPr lang="zh-TW" altLang="en-US"/>
                    </a:p>
                  </a:txBody>
                  <a:tcPr/>
                </a:tc>
                <a:tc>
                  <a:txBody>
                    <a:bodyPr/>
                    <a:lstStyle/>
                    <a:p>
                      <a:pPr algn="l">
                        <a:lnSpc>
                          <a:spcPts val="1500"/>
                        </a:lnSpc>
                        <a:spcAft>
                          <a:spcPts val="0"/>
                        </a:spcAft>
                      </a:pPr>
                      <a:r>
                        <a:rPr lang="zh-TW" sz="1600" kern="0" dirty="0">
                          <a:effectLst/>
                          <a:latin typeface="標楷體" panose="03000509000000000000" pitchFamily="65" charset="-120"/>
                          <a:ea typeface="標楷體" panose="03000509000000000000" pitchFamily="65" charset="-120"/>
                        </a:rPr>
                        <a:t>幹部任期</a:t>
                      </a:r>
                      <a:endParaRPr lang="zh-TW" sz="1600" kern="100" dirty="0">
                        <a:effectLst/>
                        <a:latin typeface="標楷體" panose="03000509000000000000" pitchFamily="65" charset="-120"/>
                        <a:ea typeface="標楷體" panose="03000509000000000000" pitchFamily="65" charset="-120"/>
                      </a:endParaRPr>
                    </a:p>
                  </a:txBody>
                  <a:tcPr marL="17780" marR="17780" marT="0" marB="0" anchor="ctr">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5"/>
                  </a:ext>
                </a:extLst>
              </a:tr>
              <a:tr h="280035">
                <a:tc vMerge="1">
                  <a:txBody>
                    <a:bodyPr/>
                    <a:lstStyle/>
                    <a:p>
                      <a:endParaRPr lang="zh-TW" altLang="en-US"/>
                    </a:p>
                  </a:txBody>
                  <a:tcPr/>
                </a:tc>
                <a:tc>
                  <a:txBody>
                    <a:bodyPr/>
                    <a:lstStyle/>
                    <a:p>
                      <a:pPr algn="l">
                        <a:lnSpc>
                          <a:spcPts val="1500"/>
                        </a:lnSpc>
                        <a:spcAft>
                          <a:spcPts val="0"/>
                        </a:spcAft>
                      </a:pPr>
                      <a:r>
                        <a:rPr lang="zh-TW" sz="1600" kern="0" dirty="0">
                          <a:effectLst/>
                          <a:latin typeface="標楷體" panose="03000509000000000000" pitchFamily="65" charset="-120"/>
                          <a:ea typeface="標楷體" panose="03000509000000000000" pitchFamily="65" charset="-120"/>
                        </a:rPr>
                        <a:t>社團參與</a:t>
                      </a:r>
                      <a:endParaRPr lang="zh-TW" sz="1600" kern="100" dirty="0">
                        <a:effectLst/>
                        <a:latin typeface="標楷體" panose="03000509000000000000" pitchFamily="65" charset="-120"/>
                        <a:ea typeface="標楷體" panose="03000509000000000000" pitchFamily="65" charset="-120"/>
                      </a:endParaRPr>
                    </a:p>
                  </a:txBody>
                  <a:tcPr marL="17780" marR="17780" marT="0" marB="0" anchor="ctr">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6"/>
                  </a:ext>
                </a:extLst>
              </a:tr>
              <a:tr h="280035">
                <a:tc vMerge="1">
                  <a:txBody>
                    <a:bodyPr/>
                    <a:lstStyle/>
                    <a:p>
                      <a:endParaRPr lang="zh-TW" altLang="en-US"/>
                    </a:p>
                  </a:txBody>
                  <a:tcPr/>
                </a:tc>
                <a:tc>
                  <a:txBody>
                    <a:bodyPr/>
                    <a:lstStyle/>
                    <a:p>
                      <a:pPr algn="l">
                        <a:lnSpc>
                          <a:spcPts val="1500"/>
                        </a:lnSpc>
                        <a:spcAft>
                          <a:spcPts val="0"/>
                        </a:spcAft>
                      </a:pPr>
                      <a:r>
                        <a:rPr lang="zh-TW" sz="1600" kern="0" dirty="0">
                          <a:effectLst/>
                          <a:latin typeface="標楷體" panose="03000509000000000000" pitchFamily="65" charset="-120"/>
                          <a:ea typeface="標楷體" panose="03000509000000000000" pitchFamily="65" charset="-120"/>
                        </a:rPr>
                        <a:t>服務學習</a:t>
                      </a:r>
                      <a:endParaRPr lang="zh-TW" sz="1600" kern="100" dirty="0">
                        <a:effectLst/>
                        <a:latin typeface="標楷體" panose="03000509000000000000" pitchFamily="65" charset="-120"/>
                        <a:ea typeface="標楷體" panose="03000509000000000000" pitchFamily="65" charset="-120"/>
                      </a:endParaRPr>
                    </a:p>
                  </a:txBody>
                  <a:tcPr marL="17780" marR="17780" marT="0" marB="0" anchor="ctr">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7"/>
                  </a:ext>
                </a:extLst>
              </a:tr>
              <a:tr h="280035">
                <a:tc vMerge="1">
                  <a:txBody>
                    <a:bodyPr/>
                    <a:lstStyle/>
                    <a:p>
                      <a:endParaRPr lang="zh-TW" altLang="en-US"/>
                    </a:p>
                  </a:txBody>
                  <a:tcPr/>
                </a:tc>
                <a:tc>
                  <a:txBody>
                    <a:bodyPr/>
                    <a:lstStyle/>
                    <a:p>
                      <a:pPr algn="l">
                        <a:lnSpc>
                          <a:spcPts val="1500"/>
                        </a:lnSpc>
                        <a:spcAft>
                          <a:spcPts val="0"/>
                        </a:spcAft>
                      </a:pPr>
                      <a:r>
                        <a:rPr lang="zh-TW" sz="1600" kern="0" dirty="0">
                          <a:effectLst/>
                          <a:latin typeface="標楷體" panose="03000509000000000000" pitchFamily="65" charset="-120"/>
                          <a:ea typeface="標楷體" panose="03000509000000000000" pitchFamily="65" charset="-120"/>
                        </a:rPr>
                        <a:t>體適能</a:t>
                      </a:r>
                      <a:endParaRPr lang="zh-TW" sz="1600" kern="100" dirty="0">
                        <a:effectLst/>
                        <a:latin typeface="標楷體" panose="03000509000000000000" pitchFamily="65" charset="-120"/>
                        <a:ea typeface="標楷體" panose="03000509000000000000" pitchFamily="65" charset="-120"/>
                      </a:endParaRPr>
                    </a:p>
                  </a:txBody>
                  <a:tcPr marL="17780" marR="17780" marT="0" marB="0" anchor="ctr">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8"/>
                  </a:ext>
                </a:extLst>
              </a:tr>
              <a:tr h="560069">
                <a:tc vMerge="1">
                  <a:txBody>
                    <a:bodyPr/>
                    <a:lstStyle/>
                    <a:p>
                      <a:endParaRPr lang="zh-TW" altLang="en-US"/>
                    </a:p>
                  </a:txBody>
                  <a:tcPr/>
                </a:tc>
                <a:tc>
                  <a:txBody>
                    <a:bodyPr/>
                    <a:lstStyle/>
                    <a:p>
                      <a:pPr algn="l">
                        <a:lnSpc>
                          <a:spcPts val="1500"/>
                        </a:lnSpc>
                        <a:spcAft>
                          <a:spcPts val="0"/>
                        </a:spcAft>
                      </a:pPr>
                      <a:endParaRPr lang="zh-TW" sz="1600" kern="100" dirty="0">
                        <a:effectLst/>
                        <a:latin typeface="標楷體" panose="03000509000000000000" pitchFamily="65" charset="-120"/>
                        <a:ea typeface="標楷體" panose="03000509000000000000" pitchFamily="65" charset="-120"/>
                      </a:endParaRPr>
                    </a:p>
                  </a:txBody>
                  <a:tcPr marL="17780" marR="17780" marT="0" marB="0" anchor="ctr">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9"/>
                  </a:ext>
                </a:extLst>
              </a:tr>
              <a:tr h="381046">
                <a:tc gridSpan="2">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US" altLang="zh-TW" sz="1600" b="0" i="0" u="none" strike="noStrike" kern="0" cap="none" spc="0" normalizeH="0" baseline="0" noProof="0" dirty="0" smtClean="0">
                          <a:ln>
                            <a:noFill/>
                          </a:ln>
                          <a:solidFill>
                            <a:srgbClr val="FF0000"/>
                          </a:solidFill>
                          <a:effectLst/>
                          <a:uLnTx/>
                          <a:uFillTx/>
                          <a:latin typeface="+mn-lt"/>
                          <a:ea typeface="+mn-ea"/>
                          <a:cs typeface="+mn-cs"/>
                        </a:rPr>
                        <a:t>3.</a:t>
                      </a:r>
                      <a:r>
                        <a:rPr kumimoji="0" lang="zh-TW" altLang="en-US" sz="1600" b="0" i="0" u="none" strike="noStrike" kern="0" cap="none" spc="0" normalizeH="0" baseline="0" noProof="0" dirty="0" smtClean="0">
                          <a:ln>
                            <a:noFill/>
                          </a:ln>
                          <a:solidFill>
                            <a:srgbClr val="FF0000"/>
                          </a:solidFill>
                          <a:effectLst/>
                          <a:uLnTx/>
                          <a:uFillTx/>
                          <a:latin typeface="+mn-lt"/>
                          <a:ea typeface="+mn-ea"/>
                          <a:cs typeface="+mn-cs"/>
                        </a:rPr>
                        <a:t>就近入學</a:t>
                      </a:r>
                      <a:endParaRPr kumimoji="0" lang="zh-TW" altLang="en-US" sz="1600" b="0" i="0" u="none" strike="noStrike" kern="100" cap="none" spc="0" normalizeH="0" baseline="0" noProof="0" dirty="0" smtClean="0">
                        <a:ln>
                          <a:noFill/>
                        </a:ln>
                        <a:solidFill>
                          <a:srgbClr val="FF0000"/>
                        </a:solidFill>
                        <a:effectLst/>
                        <a:uLnTx/>
                        <a:uFillTx/>
                        <a:latin typeface="Times New Roman" panose="02020603050405020304" pitchFamily="18" charset="0"/>
                        <a:ea typeface="標楷體" panose="03000509000000000000" pitchFamily="65" charset="-120"/>
                        <a:cs typeface="+mn-cs"/>
                      </a:endParaRPr>
                    </a:p>
                    <a:p>
                      <a:pPr algn="l">
                        <a:lnSpc>
                          <a:spcPts val="1500"/>
                        </a:lnSpc>
                        <a:spcAft>
                          <a:spcPts val="0"/>
                        </a:spcAft>
                      </a:pPr>
                      <a:endParaRPr lang="zh-TW" sz="1600" kern="100" dirty="0">
                        <a:effectLst/>
                        <a:latin typeface="標楷體" panose="03000509000000000000" pitchFamily="65" charset="-120"/>
                        <a:ea typeface="標楷體" panose="03000509000000000000" pitchFamily="65" charset="-120"/>
                      </a:endParaRPr>
                    </a:p>
                  </a:txBody>
                  <a:tcPr marL="17780" marR="17780" marT="0" marB="0" anchor="ctr">
                    <a:solidFill>
                      <a:schemeClr val="accent6">
                        <a:lumMod val="20000"/>
                        <a:lumOff val="80000"/>
                      </a:schemeClr>
                    </a:solidFill>
                  </a:tcPr>
                </a:tc>
                <a:tc hMerge="1">
                  <a:txBody>
                    <a:bodyPr/>
                    <a:lstStyle/>
                    <a:p>
                      <a:endParaRPr lang="zh-TW" altLang="en-US"/>
                    </a:p>
                  </a:txBody>
                  <a:tcPr/>
                </a:tc>
                <a:tc>
                  <a:txBody>
                    <a:bodyPr/>
                    <a:lstStyle/>
                    <a:p>
                      <a:pPr algn="ctr">
                        <a:lnSpc>
                          <a:spcPts val="1500"/>
                        </a:lnSpc>
                        <a:spcAft>
                          <a:spcPts val="0"/>
                        </a:spcAft>
                      </a:pPr>
                      <a:endParaRPr lang="zh-TW" sz="1600" kern="100" dirty="0">
                        <a:effectLst/>
                        <a:latin typeface="標楷體" panose="03000509000000000000" pitchFamily="65" charset="-120"/>
                        <a:ea typeface="標楷體" panose="03000509000000000000" pitchFamily="65" charset="-120"/>
                      </a:endParaRPr>
                    </a:p>
                  </a:txBody>
                  <a:tcPr marL="17780" marR="17780" marT="0" marB="0" anchor="ctr">
                    <a:solidFill>
                      <a:schemeClr val="accent6">
                        <a:lumMod val="20000"/>
                        <a:lumOff val="80000"/>
                      </a:schemeClr>
                    </a:solidFill>
                  </a:tcPr>
                </a:tc>
                <a:tc>
                  <a:txBody>
                    <a:bodyPr/>
                    <a:lstStyle/>
                    <a:p>
                      <a:pPr algn="ctr">
                        <a:lnSpc>
                          <a:spcPts val="1500"/>
                        </a:lnSpc>
                        <a:spcAft>
                          <a:spcPts val="0"/>
                        </a:spcAft>
                      </a:pPr>
                      <a:r>
                        <a:rPr lang="en-US" altLang="zh-TW" sz="1600" kern="100" dirty="0" smtClean="0">
                          <a:solidFill>
                            <a:srgbClr val="FF0000"/>
                          </a:solidFill>
                          <a:effectLst/>
                          <a:latin typeface="標楷體" panose="03000509000000000000" pitchFamily="65" charset="-120"/>
                          <a:ea typeface="標楷體" panose="03000509000000000000" pitchFamily="65" charset="-120"/>
                        </a:rPr>
                        <a:t>10</a:t>
                      </a:r>
                      <a:endParaRPr lang="zh-TW" sz="1600" kern="100" dirty="0">
                        <a:solidFill>
                          <a:srgbClr val="FF0000"/>
                        </a:solidFill>
                        <a:effectLst/>
                        <a:latin typeface="標楷體" panose="03000509000000000000" pitchFamily="65" charset="-120"/>
                        <a:ea typeface="標楷體" panose="03000509000000000000" pitchFamily="65" charset="-120"/>
                      </a:endParaRPr>
                    </a:p>
                  </a:txBody>
                  <a:tcPr marL="17780" marR="17780" marT="0" marB="0" anchor="ctr">
                    <a:solidFill>
                      <a:schemeClr val="accent6">
                        <a:lumMod val="20000"/>
                        <a:lumOff val="80000"/>
                      </a:schemeClr>
                    </a:solidFill>
                  </a:tcPr>
                </a:tc>
                <a:extLst>
                  <a:ext uri="{0D108BD9-81ED-4DB2-BD59-A6C34878D82A}">
                    <a16:rowId xmlns:a16="http://schemas.microsoft.com/office/drawing/2014/main" xmlns="" val="10010"/>
                  </a:ext>
                </a:extLst>
              </a:tr>
              <a:tr h="280035">
                <a:tc gridSpan="2">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US" altLang="zh-TW" sz="16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4.</a:t>
                      </a:r>
                      <a:r>
                        <a:rPr kumimoji="0" lang="zh-TW" altLang="en-US" sz="1600" b="0" i="0" u="none" strike="noStrike" kern="1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國中</a:t>
                      </a:r>
                      <a:r>
                        <a:rPr kumimoji="0" lang="zh-TW" altLang="en-US" sz="16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教育會考</a:t>
                      </a:r>
                      <a:endParaRPr lang="zh-TW" sz="1600" kern="100" dirty="0">
                        <a:solidFill>
                          <a:srgbClr val="FF0000"/>
                        </a:solidFill>
                        <a:effectLst/>
                        <a:latin typeface="Times New Roman" panose="02020603050405020304" pitchFamily="18" charset="0"/>
                        <a:ea typeface="標楷體" panose="03000509000000000000" pitchFamily="65" charset="-120"/>
                      </a:endParaRPr>
                    </a:p>
                  </a:txBody>
                  <a:tcPr marL="17780" marR="17780" marT="0" marB="0" anchor="ctr"/>
                </a:tc>
                <a:tc hMerge="1">
                  <a:txBody>
                    <a:bodyPr/>
                    <a:lstStyle/>
                    <a:p>
                      <a:endParaRPr lang="zh-TW" altLang="en-US"/>
                    </a:p>
                  </a:txBody>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US" altLang="zh-TW" sz="16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30</a:t>
                      </a:r>
                      <a:r>
                        <a:rPr lang="zh-TW" sz="1600" kern="0" dirty="0">
                          <a:solidFill>
                            <a:srgbClr val="FF0000"/>
                          </a:solidFill>
                          <a:effectLst/>
                        </a:rPr>
                        <a:t> </a:t>
                      </a:r>
                      <a:endParaRPr lang="zh-TW" sz="1600" kern="100" dirty="0">
                        <a:solidFill>
                          <a:srgbClr val="FF0000"/>
                        </a:solidFill>
                        <a:effectLst/>
                        <a:latin typeface="Times New Roman" panose="02020603050405020304" pitchFamily="18" charset="0"/>
                        <a:ea typeface="標楷體" panose="03000509000000000000" pitchFamily="65" charset="-120"/>
                      </a:endParaRPr>
                    </a:p>
                  </a:txBody>
                  <a:tcPr marL="17780" marR="17780" marT="0" marB="0" anchor="ctr"/>
                </a:tc>
                <a:tc>
                  <a:txBody>
                    <a:bodyPr/>
                    <a:lstStyle/>
                    <a:p>
                      <a:pPr algn="ctr">
                        <a:lnSpc>
                          <a:spcPts val="1500"/>
                        </a:lnSpc>
                        <a:spcAft>
                          <a:spcPts val="0"/>
                        </a:spcAft>
                      </a:pPr>
                      <a:endParaRPr lang="zh-TW" sz="1600" kern="100" dirty="0">
                        <a:solidFill>
                          <a:srgbClr val="FF0000"/>
                        </a:solidFill>
                        <a:effectLst/>
                        <a:latin typeface="Times New Roman" panose="02020603050405020304" pitchFamily="18" charset="0"/>
                        <a:ea typeface="標楷體" panose="03000509000000000000" pitchFamily="65" charset="-120"/>
                      </a:endParaRPr>
                    </a:p>
                  </a:txBody>
                  <a:tcPr marL="17780" marR="17780" marT="0" marB="0" anchor="ctr"/>
                </a:tc>
                <a:extLst>
                  <a:ext uri="{0D108BD9-81ED-4DB2-BD59-A6C34878D82A}">
                    <a16:rowId xmlns:a16="http://schemas.microsoft.com/office/drawing/2014/main" xmlns="" val="10011"/>
                  </a:ext>
                </a:extLst>
              </a:tr>
              <a:tr h="280035">
                <a:tc gridSpan="2">
                  <a:txBody>
                    <a:bodyPr/>
                    <a:lstStyle/>
                    <a:p>
                      <a:pPr algn="l">
                        <a:lnSpc>
                          <a:spcPts val="1500"/>
                        </a:lnSpc>
                        <a:spcAft>
                          <a:spcPts val="0"/>
                        </a:spcAft>
                      </a:pPr>
                      <a:endParaRPr lang="zh-TW" sz="1600" kern="100" dirty="0">
                        <a:effectLst/>
                        <a:latin typeface="標楷體" panose="03000509000000000000" pitchFamily="65" charset="-120"/>
                        <a:ea typeface="標楷體" panose="03000509000000000000" pitchFamily="65" charset="-120"/>
                      </a:endParaRPr>
                    </a:p>
                  </a:txBody>
                  <a:tcPr marL="17780" marR="17780" marT="0" marB="0" anchor="ctr">
                    <a:solidFill>
                      <a:schemeClr val="accent6">
                        <a:lumMod val="20000"/>
                        <a:lumOff val="80000"/>
                      </a:schemeClr>
                    </a:solidFill>
                  </a:tcPr>
                </a:tc>
                <a:tc hMerge="1">
                  <a:txBody>
                    <a:bodyPr/>
                    <a:lstStyle/>
                    <a:p>
                      <a:endParaRPr lang="zh-TW" altLang="en-US"/>
                    </a:p>
                  </a:txBody>
                  <a:tcPr/>
                </a:tc>
                <a:tc>
                  <a:txBody>
                    <a:bodyPr/>
                    <a:lstStyle/>
                    <a:p>
                      <a:pPr algn="ctr">
                        <a:lnSpc>
                          <a:spcPts val="1500"/>
                        </a:lnSpc>
                        <a:spcAft>
                          <a:spcPts val="0"/>
                        </a:spcAft>
                      </a:pPr>
                      <a:endParaRPr lang="zh-TW" sz="1600" kern="100" dirty="0">
                        <a:effectLst/>
                        <a:latin typeface="標楷體" panose="03000509000000000000" pitchFamily="65" charset="-120"/>
                        <a:ea typeface="標楷體" panose="03000509000000000000" pitchFamily="65" charset="-120"/>
                      </a:endParaRPr>
                    </a:p>
                  </a:txBody>
                  <a:tcPr marL="17780" marR="17780" marT="0" marB="0" anchor="ctr">
                    <a:solidFill>
                      <a:schemeClr val="accent6">
                        <a:lumMod val="20000"/>
                        <a:lumOff val="80000"/>
                      </a:schemeClr>
                    </a:solidFill>
                  </a:tcPr>
                </a:tc>
                <a:tc>
                  <a:txBody>
                    <a:bodyPr/>
                    <a:lstStyle/>
                    <a:p>
                      <a:pPr algn="ctr">
                        <a:lnSpc>
                          <a:spcPts val="1500"/>
                        </a:lnSpc>
                        <a:spcAft>
                          <a:spcPts val="0"/>
                        </a:spcAft>
                      </a:pPr>
                      <a:r>
                        <a:rPr lang="zh-TW" sz="1600" kern="0" dirty="0">
                          <a:effectLst/>
                          <a:latin typeface="標楷體" panose="03000509000000000000" pitchFamily="65" charset="-120"/>
                          <a:ea typeface="標楷體" panose="03000509000000000000" pitchFamily="65" charset="-120"/>
                        </a:rPr>
                        <a:t> </a:t>
                      </a:r>
                      <a:endParaRPr lang="zh-TW" sz="1600" kern="100" dirty="0">
                        <a:effectLst/>
                        <a:latin typeface="標楷體" panose="03000509000000000000" pitchFamily="65" charset="-120"/>
                        <a:ea typeface="標楷體" panose="03000509000000000000" pitchFamily="65" charset="-120"/>
                      </a:endParaRPr>
                    </a:p>
                  </a:txBody>
                  <a:tcPr marL="17780" marR="17780" marT="0" marB="0" anchor="ctr">
                    <a:solidFill>
                      <a:schemeClr val="accent6">
                        <a:lumMod val="20000"/>
                        <a:lumOff val="80000"/>
                      </a:schemeClr>
                    </a:solidFill>
                  </a:tcPr>
                </a:tc>
                <a:extLst>
                  <a:ext uri="{0D108BD9-81ED-4DB2-BD59-A6C34878D82A}">
                    <a16:rowId xmlns:a16="http://schemas.microsoft.com/office/drawing/2014/main" xmlns="" val="10012"/>
                  </a:ext>
                </a:extLst>
              </a:tr>
              <a:tr h="331374">
                <a:tc gridSpan="2">
                  <a:txBody>
                    <a:bodyPr/>
                    <a:lstStyle/>
                    <a:p>
                      <a:pPr algn="ctr">
                        <a:lnSpc>
                          <a:spcPts val="1500"/>
                        </a:lnSpc>
                        <a:spcAft>
                          <a:spcPts val="0"/>
                        </a:spcAft>
                      </a:pPr>
                      <a:r>
                        <a:rPr lang="zh-TW" sz="1600" kern="0">
                          <a:effectLst/>
                        </a:rPr>
                        <a:t>總分：100分</a:t>
                      </a:r>
                      <a:endParaRPr lang="zh-TW" sz="1600" kern="100">
                        <a:effectLst/>
                        <a:latin typeface="Times New Roman" panose="02020603050405020304" pitchFamily="18" charset="0"/>
                        <a:ea typeface="標楷體" panose="03000509000000000000" pitchFamily="65" charset="-120"/>
                      </a:endParaRPr>
                    </a:p>
                  </a:txBody>
                  <a:tcPr marL="17780" marR="17780" marT="0" marB="0" anchor="ctr"/>
                </a:tc>
                <a:tc hMerge="1">
                  <a:txBody>
                    <a:bodyPr/>
                    <a:lstStyle/>
                    <a:p>
                      <a:endParaRPr lang="zh-TW" altLang="en-US"/>
                    </a:p>
                  </a:txBody>
                  <a:tcPr/>
                </a:tc>
                <a:tc>
                  <a:txBody>
                    <a:bodyPr/>
                    <a:lstStyle/>
                    <a:p>
                      <a:pPr algn="ctr">
                        <a:lnSpc>
                          <a:spcPts val="1500"/>
                        </a:lnSpc>
                        <a:spcAft>
                          <a:spcPts val="0"/>
                        </a:spcAft>
                      </a:pPr>
                      <a:r>
                        <a:rPr lang="en-US" altLang="zh-TW" sz="1600" kern="0" dirty="0" smtClean="0">
                          <a:effectLst/>
                        </a:rPr>
                        <a:t>80</a:t>
                      </a:r>
                      <a:endParaRPr lang="zh-TW" sz="1600" kern="100" dirty="0">
                        <a:effectLst/>
                        <a:latin typeface="Times New Roman" panose="02020603050405020304" pitchFamily="18" charset="0"/>
                        <a:ea typeface="標楷體" panose="03000509000000000000" pitchFamily="65" charset="-120"/>
                      </a:endParaRPr>
                    </a:p>
                  </a:txBody>
                  <a:tcPr marL="17780" marR="17780" marT="0" marB="0" anchor="ctr"/>
                </a:tc>
                <a:tc>
                  <a:txBody>
                    <a:bodyPr/>
                    <a:lstStyle/>
                    <a:p>
                      <a:pPr algn="ctr">
                        <a:lnSpc>
                          <a:spcPts val="1500"/>
                        </a:lnSpc>
                        <a:spcAft>
                          <a:spcPts val="0"/>
                        </a:spcAft>
                      </a:pPr>
                      <a:r>
                        <a:rPr lang="en-US" altLang="zh-TW" sz="1600" kern="0" dirty="0" smtClean="0">
                          <a:solidFill>
                            <a:srgbClr val="FF0000"/>
                          </a:solidFill>
                          <a:effectLst/>
                        </a:rPr>
                        <a:t>20</a:t>
                      </a:r>
                      <a:endParaRPr lang="zh-TW" sz="1600" kern="100" dirty="0">
                        <a:solidFill>
                          <a:srgbClr val="FF0000"/>
                        </a:solidFill>
                        <a:effectLst/>
                        <a:latin typeface="Times New Roman" panose="02020603050405020304" pitchFamily="18" charset="0"/>
                        <a:ea typeface="標楷體" panose="03000509000000000000" pitchFamily="65" charset="-120"/>
                      </a:endParaRPr>
                    </a:p>
                  </a:txBody>
                  <a:tcPr marL="17780" marR="17780" marT="0" marB="0" anchor="ctr"/>
                </a:tc>
                <a:extLst>
                  <a:ext uri="{0D108BD9-81ED-4DB2-BD59-A6C34878D82A}">
                    <a16:rowId xmlns:a16="http://schemas.microsoft.com/office/drawing/2014/main" xmlns="" val="10013"/>
                  </a:ext>
                </a:extLst>
              </a:tr>
            </a:tbl>
          </a:graphicData>
        </a:graphic>
      </p:graphicFrame>
      <p:sp>
        <p:nvSpPr>
          <p:cNvPr id="4" name="矩形 3"/>
          <p:cNvSpPr/>
          <p:nvPr/>
        </p:nvSpPr>
        <p:spPr>
          <a:xfrm>
            <a:off x="6672263" y="1628775"/>
            <a:ext cx="1800225" cy="50006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投影片編號版面配置區 1"/>
          <p:cNvSpPr>
            <a:spLocks noGrp="1"/>
          </p:cNvSpPr>
          <p:nvPr>
            <p:ph type="sldNum" sz="quarter" idx="12"/>
          </p:nvPr>
        </p:nvSpPr>
        <p:spPr>
          <a:xfrm>
            <a:off x="531813" y="787400"/>
            <a:ext cx="779462" cy="365125"/>
          </a:xfrm>
        </p:spPr>
        <p:txBody>
          <a:bodyPr/>
          <a:lstStyle/>
          <a:p>
            <a:pPr>
              <a:defRPr/>
            </a:pPr>
            <a:r>
              <a:rPr lang="en-US" altLang="zh-TW" dirty="0" smtClean="0"/>
              <a:t>106</a:t>
            </a:r>
            <a:endParaRPr lang="zh-TW" alt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內容版面配置區 6"/>
          <p:cNvSpPr>
            <a:spLocks noGrp="1"/>
          </p:cNvSpPr>
          <p:nvPr>
            <p:ph idx="1"/>
          </p:nvPr>
        </p:nvSpPr>
        <p:spPr/>
        <p:txBody>
          <a:bodyPr/>
          <a:lstStyle/>
          <a:p>
            <a:pPr>
              <a:buFontTx/>
              <a:buBlip>
                <a:blip r:embed="rId3"/>
              </a:buBlip>
            </a:pPr>
            <a:r>
              <a:rPr lang="zh-TW" altLang="en-US" sz="2400" smtClean="0"/>
              <a:t>登入志願選填系統時可以看到此一資訊</a:t>
            </a:r>
            <a:r>
              <a:rPr lang="en-US" altLang="zh-TW" smtClean="0"/>
              <a:t/>
            </a:r>
            <a:br>
              <a:rPr lang="en-US" altLang="zh-TW" smtClean="0"/>
            </a:br>
            <a:endParaRPr lang="en-US" altLang="zh-TW" smtClean="0"/>
          </a:p>
        </p:txBody>
      </p:sp>
      <p:sp>
        <p:nvSpPr>
          <p:cNvPr id="2" name="按鈕形 1"/>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83300" name="矩形 4"/>
          <p:cNvSpPr>
            <a:spLocks noChangeArrowheads="1"/>
          </p:cNvSpPr>
          <p:nvPr/>
        </p:nvSpPr>
        <p:spPr bwMode="auto">
          <a:xfrm>
            <a:off x="1706772" y="682626"/>
            <a:ext cx="102024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2800" b="1" dirty="0">
                <a:solidFill>
                  <a:srgbClr val="000000"/>
                </a:solidFill>
                <a:latin typeface="微軟正黑體" panose="020B0604030504040204" pitchFamily="34" charset="-120"/>
                <a:ea typeface="微軟正黑體" panose="020B0604030504040204" pitchFamily="34" charset="-120"/>
              </a:rPr>
              <a:t>表三：</a:t>
            </a:r>
            <a:r>
              <a:rPr lang="en-US" altLang="zh-TW" sz="2800" b="1" dirty="0">
                <a:solidFill>
                  <a:srgbClr val="000000"/>
                </a:solidFill>
                <a:latin typeface="微軟正黑體" panose="020B0604030504040204" pitchFamily="34" charset="-120"/>
                <a:ea typeface="微軟正黑體" panose="020B0604030504040204" pitchFamily="34" charset="-120"/>
              </a:rPr>
              <a:t>103</a:t>
            </a:r>
            <a:r>
              <a:rPr lang="zh-TW" altLang="en-US" sz="2800" b="1" dirty="0">
                <a:solidFill>
                  <a:srgbClr val="000000"/>
                </a:solidFill>
                <a:latin typeface="微軟正黑體" panose="020B0604030504040204" pitchFamily="34" charset="-120"/>
                <a:ea typeface="微軟正黑體" panose="020B0604030504040204" pitchFamily="34" charset="-120"/>
              </a:rPr>
              <a:t>學年度</a:t>
            </a:r>
            <a:r>
              <a:rPr lang="zh-TW" altLang="en-US" b="1" dirty="0">
                <a:solidFill>
                  <a:srgbClr val="FF0000"/>
                </a:solidFill>
                <a:latin typeface="微軟正黑體" panose="020B0604030504040204" pitchFamily="34" charset="-120"/>
                <a:ea typeface="微軟正黑體" panose="020B0604030504040204" pitchFamily="34" charset="-120"/>
              </a:rPr>
              <a:t>臺南就學區</a:t>
            </a:r>
            <a:r>
              <a:rPr lang="zh-TW" altLang="en-US" sz="2800" b="1" dirty="0">
                <a:solidFill>
                  <a:srgbClr val="000000"/>
                </a:solidFill>
                <a:latin typeface="微軟正黑體" panose="020B0604030504040204" pitchFamily="34" charset="-120"/>
                <a:ea typeface="微軟正黑體" panose="020B0604030504040204" pitchFamily="34" charset="-120"/>
              </a:rPr>
              <a:t>學生第一次免試入學</a:t>
            </a:r>
            <a:r>
              <a:rPr lang="zh-TW" altLang="en-US" sz="2800" b="1" dirty="0">
                <a:solidFill>
                  <a:srgbClr val="FF0000"/>
                </a:solidFill>
                <a:latin typeface="微軟正黑體" panose="020B0604030504040204" pitchFamily="34" charset="-120"/>
                <a:ea typeface="微軟正黑體" panose="020B0604030504040204" pitchFamily="34" charset="-120"/>
              </a:rPr>
              <a:t>個別序位</a:t>
            </a:r>
            <a:r>
              <a:rPr lang="zh-TW" altLang="en-US" sz="2800" b="1" dirty="0">
                <a:solidFill>
                  <a:srgbClr val="000000"/>
                </a:solidFill>
                <a:latin typeface="微軟正黑體" panose="020B0604030504040204" pitchFamily="34" charset="-120"/>
                <a:ea typeface="微軟正黑體" panose="020B0604030504040204" pitchFamily="34" charset="-120"/>
              </a:rPr>
              <a:t>表</a:t>
            </a:r>
          </a:p>
        </p:txBody>
      </p:sp>
      <p:sp>
        <p:nvSpPr>
          <p:cNvPr id="183301" name="文字方塊 5"/>
          <p:cNvSpPr txBox="1">
            <a:spLocks noChangeArrowheads="1"/>
          </p:cNvSpPr>
          <p:nvPr/>
        </p:nvSpPr>
        <p:spPr bwMode="auto">
          <a:xfrm>
            <a:off x="1914525" y="4443413"/>
            <a:ext cx="83629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dirty="0">
                <a:solidFill>
                  <a:srgbClr val="000000"/>
                </a:solidFill>
                <a:latin typeface="Arial" panose="020B0604020202020204" pitchFamily="34" charset="0"/>
              </a:rPr>
              <a:t>1.</a:t>
            </a:r>
            <a:r>
              <a:rPr lang="zh-TW" altLang="en-US" sz="2400" dirty="0">
                <a:solidFill>
                  <a:srgbClr val="000000"/>
                </a:solidFill>
                <a:latin typeface="Arial" panose="020B0604020202020204" pitchFamily="34" charset="0"/>
              </a:rPr>
              <a:t>在</a:t>
            </a:r>
            <a:r>
              <a:rPr lang="en-US" altLang="zh-TW" sz="2400" dirty="0">
                <a:solidFill>
                  <a:srgbClr val="FF0000"/>
                </a:solidFill>
                <a:latin typeface="Arial" panose="020B0604020202020204" pitchFamily="34" charset="0"/>
              </a:rPr>
              <a:t>77</a:t>
            </a:r>
            <a:r>
              <a:rPr lang="zh-TW" altLang="en-US" sz="2400" dirty="0">
                <a:solidFill>
                  <a:srgbClr val="FF0000"/>
                </a:solidFill>
                <a:latin typeface="Arial" panose="020B0604020202020204" pitchFamily="34" charset="0"/>
              </a:rPr>
              <a:t>分</a:t>
            </a:r>
            <a:r>
              <a:rPr lang="zh-TW" altLang="en-US" sz="2400" dirty="0">
                <a:solidFill>
                  <a:srgbClr val="000000"/>
                </a:solidFill>
                <a:latin typeface="Arial" panose="020B0604020202020204" pitchFamily="34" charset="0"/>
              </a:rPr>
              <a:t>中，目前學生在臺南區的分數排序為</a:t>
            </a:r>
            <a:r>
              <a:rPr lang="en-US" altLang="zh-TW" sz="2400" dirty="0">
                <a:solidFill>
                  <a:srgbClr val="000000"/>
                </a:solidFill>
                <a:latin typeface="Arial" panose="020B0604020202020204" pitchFamily="34" charset="0"/>
              </a:rPr>
              <a:t>2.36</a:t>
            </a:r>
            <a:r>
              <a:rPr lang="zh-TW" altLang="en-US" sz="2400" dirty="0">
                <a:solidFill>
                  <a:srgbClr val="000000"/>
                </a:solidFill>
                <a:latin typeface="Arial" panose="020B0604020202020204" pitchFamily="34" charset="0"/>
              </a:rPr>
              <a:t>％</a:t>
            </a:r>
            <a:r>
              <a:rPr lang="en-US" altLang="zh-TW" sz="2400" dirty="0">
                <a:solidFill>
                  <a:srgbClr val="000000"/>
                </a:solidFill>
                <a:latin typeface="Arial" panose="020B0604020202020204" pitchFamily="34" charset="0"/>
              </a:rPr>
              <a:t>-3.37</a:t>
            </a:r>
            <a:r>
              <a:rPr lang="zh-TW" altLang="en-US" sz="2400" dirty="0">
                <a:solidFill>
                  <a:srgbClr val="000000"/>
                </a:solidFill>
                <a:latin typeface="Arial" panose="020B0604020202020204" pitchFamily="34" charset="0"/>
              </a:rPr>
              <a:t>％中。學生在台南市排名在</a:t>
            </a:r>
            <a:r>
              <a:rPr lang="en-US" altLang="zh-TW" sz="2400" dirty="0">
                <a:solidFill>
                  <a:srgbClr val="000000"/>
                </a:solidFill>
                <a:latin typeface="Arial" panose="020B0604020202020204" pitchFamily="34" charset="0"/>
              </a:rPr>
              <a:t>236-337</a:t>
            </a:r>
            <a:r>
              <a:rPr lang="zh-TW" altLang="en-US" sz="2400" dirty="0">
                <a:solidFill>
                  <a:srgbClr val="000000"/>
                </a:solidFill>
                <a:latin typeface="Arial" panose="020B0604020202020204" pitchFamily="34" charset="0"/>
              </a:rPr>
              <a:t>中。代表學生目前的分數（扣掉三項目）最多輸給</a:t>
            </a:r>
            <a:r>
              <a:rPr lang="en-US" altLang="zh-TW" sz="2400" dirty="0">
                <a:solidFill>
                  <a:srgbClr val="000000"/>
                </a:solidFill>
                <a:latin typeface="Arial" panose="020B0604020202020204" pitchFamily="34" charset="0"/>
              </a:rPr>
              <a:t>336</a:t>
            </a:r>
            <a:r>
              <a:rPr lang="zh-TW" altLang="en-US" sz="2400" dirty="0">
                <a:solidFill>
                  <a:srgbClr val="000000"/>
                </a:solidFill>
                <a:latin typeface="Arial" panose="020B0604020202020204" pitchFamily="34" charset="0"/>
              </a:rPr>
              <a:t>人。</a:t>
            </a:r>
            <a:endParaRPr lang="en-US" altLang="zh-TW" sz="2400" dirty="0">
              <a:solidFill>
                <a:srgbClr val="000000"/>
              </a:solidFill>
              <a:latin typeface="Arial" panose="020B0604020202020204" pitchFamily="34" charset="0"/>
            </a:endParaRPr>
          </a:p>
          <a:p>
            <a:pPr>
              <a:spcBef>
                <a:spcPct val="0"/>
              </a:spcBef>
              <a:buFontTx/>
              <a:buNone/>
            </a:pPr>
            <a:r>
              <a:rPr lang="en-US" altLang="zh-TW" sz="2400" dirty="0">
                <a:solidFill>
                  <a:srgbClr val="000000"/>
                </a:solidFill>
                <a:latin typeface="Arial" panose="020B0604020202020204" pitchFamily="34" charset="0"/>
              </a:rPr>
              <a:t>2.</a:t>
            </a:r>
            <a:r>
              <a:rPr lang="zh-TW" altLang="en-US" sz="2400" dirty="0">
                <a:solidFill>
                  <a:srgbClr val="000000"/>
                </a:solidFill>
                <a:latin typeface="Arial" panose="020B0604020202020204" pitchFamily="34" charset="0"/>
              </a:rPr>
              <a:t>若學生要追求明星志願，則可參考各明星志願之錄取人數，衡量自己其他項目的分數後，就可以推估錄取機率之高低。</a:t>
            </a:r>
          </a:p>
        </p:txBody>
      </p:sp>
      <p:sp>
        <p:nvSpPr>
          <p:cNvPr id="8" name="投影片編號版面配置區 1"/>
          <p:cNvSpPr>
            <a:spLocks noGrp="1"/>
          </p:cNvSpPr>
          <p:nvPr>
            <p:ph type="sldNum" sz="quarter" idx="12"/>
          </p:nvPr>
        </p:nvSpPr>
        <p:spPr>
          <a:xfrm>
            <a:off x="531813" y="787400"/>
            <a:ext cx="779462" cy="365125"/>
          </a:xfrm>
        </p:spPr>
        <p:txBody>
          <a:bodyPr/>
          <a:lstStyle/>
          <a:p>
            <a:pPr>
              <a:defRPr/>
            </a:pPr>
            <a:r>
              <a:rPr lang="en-US" altLang="zh-TW" dirty="0" smtClean="0"/>
              <a:t>107</a:t>
            </a:r>
            <a:endParaRPr lang="zh-TW" altLang="en-US" dirty="0"/>
          </a:p>
        </p:txBody>
      </p:sp>
    </p:spTree>
  </p:cSld>
  <p:clrMapOvr>
    <a:masterClrMapping/>
  </p:clrMapOvr>
  <p:transition spd="slow">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60771" name="標題 3"/>
          <p:cNvSpPr>
            <a:spLocks noGrp="1"/>
          </p:cNvSpPr>
          <p:nvPr>
            <p:ph type="title"/>
          </p:nvPr>
        </p:nvSpPr>
        <p:spPr>
          <a:xfrm>
            <a:off x="3375025" y="3041650"/>
            <a:ext cx="5829300" cy="692150"/>
          </a:xfrm>
        </p:spPr>
        <p:txBody>
          <a:bodyPr/>
          <a:lstStyle/>
          <a:p>
            <a:pPr eaLnBrk="1" hangingPunct="1"/>
            <a:r>
              <a:rPr lang="zh-TW" altLang="en-US" sz="4500" dirty="0">
                <a:solidFill>
                  <a:schemeClr val="bg1"/>
                </a:solidFill>
                <a:latin typeface="華康華綜體W5" panose="020B0509000000000000" pitchFamily="49" charset="-120"/>
                <a:ea typeface="華康華綜體W5" panose="020B0509000000000000" pitchFamily="49" charset="-120"/>
              </a:rPr>
              <a:t>五專招生管道簡介</a:t>
            </a:r>
            <a:endParaRPr lang="zh-TW" altLang="en-US" sz="4500" dirty="0" smtClean="0">
              <a:solidFill>
                <a:schemeClr val="bg1"/>
              </a:solidFill>
              <a:latin typeface="華康華綜體W5" panose="020B0509000000000000" pitchFamily="49" charset="-120"/>
              <a:ea typeface="華康華綜體W5" panose="020B0509000000000000" pitchFamily="49" charset="-120"/>
            </a:endParaRPr>
          </a:p>
        </p:txBody>
      </p:sp>
      <p:pic>
        <p:nvPicPr>
          <p:cNvPr id="16077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投影片編號版面配置區 6"/>
          <p:cNvSpPr>
            <a:spLocks noGrp="1"/>
          </p:cNvSpPr>
          <p:nvPr>
            <p:ph type="sldNum" sz="quarter" idx="12"/>
          </p:nvPr>
        </p:nvSpPr>
        <p:spPr/>
        <p:txBody>
          <a:bodyPr/>
          <a:lstStyle/>
          <a:p>
            <a:pPr>
              <a:defRPr/>
            </a:pPr>
            <a:r>
              <a:rPr lang="en-US" altLang="zh-TW" sz="2000" dirty="0" smtClean="0"/>
              <a:t>108</a:t>
            </a:r>
            <a:endParaRPr lang="zh-TW" altLang="en-US" sz="2000" dirty="0"/>
          </a:p>
        </p:txBody>
      </p:sp>
    </p:spTree>
    <p:extLst>
      <p:ext uri="{BB962C8B-B14F-4D97-AF65-F5344CB8AC3E}">
        <p14:creationId xmlns:p14="http://schemas.microsoft.com/office/powerpoint/2010/main" val="2924060263"/>
      </p:ext>
    </p:extLst>
  </p:cSld>
  <p:clrMapOvr>
    <a:masterClrMapping/>
  </p:clrMapOvr>
  <p:transition spd="slow">
    <p:wipe dir="d"/>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66661" y="690211"/>
            <a:ext cx="8911687" cy="1280890"/>
          </a:xfrm>
        </p:spPr>
        <p:txBody>
          <a:bodyPr/>
          <a:lstStyle/>
          <a:p>
            <a:r>
              <a:rPr lang="zh-TW" altLang="en-US" sz="4000" dirty="0" smtClean="0"/>
              <a:t>重要</a:t>
            </a:r>
            <a:r>
              <a:rPr lang="zh-TW" altLang="en-US" sz="4000" dirty="0"/>
              <a:t>變革事項</a:t>
            </a:r>
          </a:p>
        </p:txBody>
      </p:sp>
      <p:sp>
        <p:nvSpPr>
          <p:cNvPr id="3" name="內容版面配置區 2"/>
          <p:cNvSpPr>
            <a:spLocks noGrp="1"/>
          </p:cNvSpPr>
          <p:nvPr>
            <p:ph idx="1"/>
          </p:nvPr>
        </p:nvSpPr>
        <p:spPr>
          <a:xfrm>
            <a:off x="1766661" y="1692924"/>
            <a:ext cx="8915400" cy="3777622"/>
          </a:xfrm>
        </p:spPr>
        <p:txBody>
          <a:bodyPr/>
          <a:lstStyle/>
          <a:p>
            <a:r>
              <a:rPr lang="en-US" altLang="zh-TW" sz="2400" dirty="0" smtClean="0"/>
              <a:t>105</a:t>
            </a:r>
            <a:r>
              <a:rPr lang="zh-TW" altLang="en-US" sz="2400" dirty="0"/>
              <a:t>學年度五專招生以「免試入學」為主要招生管道</a:t>
            </a:r>
            <a:r>
              <a:rPr lang="zh-TW" altLang="en-US" sz="2400" dirty="0" smtClean="0"/>
              <a:t>，七年</a:t>
            </a:r>
            <a:r>
              <a:rPr lang="zh-TW" altLang="en-US" sz="2400" dirty="0"/>
              <a:t>一貫制系組則採「特色招生甄選入學」辦理招生</a:t>
            </a:r>
            <a:r>
              <a:rPr lang="zh-TW" altLang="en-US" sz="2400" dirty="0" smtClean="0"/>
              <a:t>。</a:t>
            </a:r>
            <a:r>
              <a:rPr lang="en-US" altLang="zh-TW" sz="2400" dirty="0" smtClean="0"/>
              <a:t>105</a:t>
            </a:r>
            <a:r>
              <a:rPr lang="zh-TW" altLang="en-US" sz="2400" dirty="0"/>
              <a:t>學年度</a:t>
            </a:r>
            <a:r>
              <a:rPr lang="zh-TW" altLang="en-US" sz="2400" b="1" dirty="0">
                <a:solidFill>
                  <a:srgbClr val="FF0000"/>
                </a:solidFill>
              </a:rPr>
              <a:t>五專免試入學另有部分學校之招生名額</a:t>
            </a:r>
            <a:r>
              <a:rPr lang="zh-TW" altLang="en-US" sz="2400" b="1" dirty="0" smtClean="0">
                <a:solidFill>
                  <a:srgbClr val="FF0000"/>
                </a:solidFill>
              </a:rPr>
              <a:t>併入高中</a:t>
            </a:r>
            <a:r>
              <a:rPr lang="zh-TW" altLang="en-US" sz="2400" b="1" dirty="0">
                <a:solidFill>
                  <a:srgbClr val="FF0000"/>
                </a:solidFill>
              </a:rPr>
              <a:t>職免試就學區辦理招生</a:t>
            </a:r>
            <a:r>
              <a:rPr lang="zh-TW" altLang="en-US" sz="2400" dirty="0" smtClean="0"/>
              <a:t>，辦理之招生區分別為桃連區、竹苗區、中投區、彰化區、雲林區、嘉義區、臺南區、高雄區、屏東區、宜蘭區、花蓮區、臺東區、澎湖區及金門區等</a:t>
            </a:r>
            <a:r>
              <a:rPr lang="en-US" altLang="zh-TW" sz="2400" dirty="0" smtClean="0"/>
              <a:t>14</a:t>
            </a:r>
            <a:r>
              <a:rPr lang="zh-TW" altLang="en-US" sz="2400" dirty="0"/>
              <a:t>個就學區，因此報名前揭</a:t>
            </a:r>
            <a:r>
              <a:rPr lang="en-US" altLang="zh-TW" sz="2400" dirty="0"/>
              <a:t>14</a:t>
            </a:r>
            <a:r>
              <a:rPr lang="zh-TW" altLang="en-US" sz="2400" dirty="0"/>
              <a:t>個招生區</a:t>
            </a:r>
            <a:r>
              <a:rPr lang="zh-TW" altLang="en-US" sz="2400" dirty="0" smtClean="0"/>
              <a:t>之考生</a:t>
            </a:r>
            <a:r>
              <a:rPr lang="zh-TW" altLang="en-US" sz="2400" dirty="0"/>
              <a:t>，若對於五專招生科組有就讀意願者，可於志願</a:t>
            </a:r>
            <a:r>
              <a:rPr lang="zh-TW" altLang="en-US" sz="2400" dirty="0" smtClean="0"/>
              <a:t>選填</a:t>
            </a:r>
            <a:r>
              <a:rPr lang="zh-TW" altLang="en-US" sz="2400" dirty="0"/>
              <a:t>時同時選填五專之招生志願，惟其超額比</a:t>
            </a:r>
            <a:r>
              <a:rPr lang="zh-TW" altLang="en-US" sz="2400" dirty="0" smtClean="0"/>
              <a:t>序項目</a:t>
            </a:r>
            <a:r>
              <a:rPr lang="zh-TW" altLang="en-US" sz="2400" dirty="0"/>
              <a:t>及</a:t>
            </a:r>
            <a:r>
              <a:rPr lang="zh-TW" altLang="en-US" sz="2400" dirty="0" smtClean="0"/>
              <a:t>積分</a:t>
            </a:r>
            <a:r>
              <a:rPr lang="zh-TW" altLang="en-US" sz="2400" dirty="0"/>
              <a:t>計分方式，依該就學區之採計方式辦理。</a:t>
            </a:r>
          </a:p>
          <a:p>
            <a:r>
              <a:rPr lang="en-US" altLang="zh-TW" sz="2400" dirty="0" smtClean="0"/>
              <a:t>105</a:t>
            </a:r>
            <a:r>
              <a:rPr lang="zh-TW" altLang="en-US" sz="2400" dirty="0"/>
              <a:t>學年度各五專招生學校科組均於五專各區聯合</a:t>
            </a:r>
            <a:r>
              <a:rPr lang="zh-TW" altLang="en-US" sz="2400" dirty="0" smtClean="0"/>
              <a:t>免試入學</a:t>
            </a:r>
            <a:r>
              <a:rPr lang="zh-TW" altLang="en-US" sz="2400" dirty="0"/>
              <a:t>提撥招生名額辦理招生作業，請務必留意五專各</a:t>
            </a:r>
            <a:r>
              <a:rPr lang="zh-TW" altLang="en-US" sz="2400" dirty="0" smtClean="0"/>
              <a:t>區聯合</a:t>
            </a:r>
            <a:r>
              <a:rPr lang="zh-TW" altLang="en-US" sz="2400" dirty="0"/>
              <a:t>免試入學招生簡章及相關資訊。</a:t>
            </a:r>
          </a:p>
        </p:txBody>
      </p:sp>
      <p:sp>
        <p:nvSpPr>
          <p:cNvPr id="4" name="投影片編號版面配置區 3"/>
          <p:cNvSpPr>
            <a:spLocks noGrp="1"/>
          </p:cNvSpPr>
          <p:nvPr>
            <p:ph type="sldNum" sz="quarter" idx="12"/>
          </p:nvPr>
        </p:nvSpPr>
        <p:spPr/>
        <p:txBody>
          <a:bodyPr/>
          <a:lstStyle/>
          <a:p>
            <a:pPr>
              <a:defRPr/>
            </a:pPr>
            <a:r>
              <a:rPr lang="en-US" altLang="zh-TW" sz="2000" dirty="0" smtClean="0"/>
              <a:t>109</a:t>
            </a:r>
            <a:endParaRPr lang="zh-TW" altLang="en-US" sz="2000" dirty="0"/>
          </a:p>
        </p:txBody>
      </p:sp>
    </p:spTree>
    <p:extLst>
      <p:ext uri="{BB962C8B-B14F-4D97-AF65-F5344CB8AC3E}">
        <p14:creationId xmlns:p14="http://schemas.microsoft.com/office/powerpoint/2010/main" val="289079506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66661" y="690211"/>
            <a:ext cx="8911687" cy="1280890"/>
          </a:xfrm>
        </p:spPr>
        <p:txBody>
          <a:bodyPr/>
          <a:lstStyle/>
          <a:p>
            <a:r>
              <a:rPr lang="zh-TW" altLang="en-US" sz="4000" dirty="0" smtClean="0"/>
              <a:t>升學</a:t>
            </a:r>
            <a:r>
              <a:rPr lang="zh-TW" altLang="en-US" sz="4000" dirty="0"/>
              <a:t>管道規劃與說明</a:t>
            </a:r>
          </a:p>
        </p:txBody>
      </p:sp>
      <p:sp>
        <p:nvSpPr>
          <p:cNvPr id="3" name="內容版面配置區 2"/>
          <p:cNvSpPr>
            <a:spLocks noGrp="1"/>
          </p:cNvSpPr>
          <p:nvPr>
            <p:ph idx="1"/>
          </p:nvPr>
        </p:nvSpPr>
        <p:spPr>
          <a:xfrm>
            <a:off x="1766660" y="1692924"/>
            <a:ext cx="9922235" cy="3777622"/>
          </a:xfrm>
        </p:spPr>
        <p:txBody>
          <a:bodyPr/>
          <a:lstStyle/>
          <a:p>
            <a:r>
              <a:rPr lang="zh-TW" altLang="en-US" sz="3600" dirty="0" smtClean="0"/>
              <a:t>升學</a:t>
            </a:r>
            <a:r>
              <a:rPr lang="zh-TW" altLang="en-US" sz="3600" dirty="0"/>
              <a:t>管道規劃</a:t>
            </a:r>
          </a:p>
          <a:p>
            <a:pPr lvl="1"/>
            <a:r>
              <a:rPr lang="zh-TW" altLang="en-US" sz="2800" dirty="0" smtClean="0">
                <a:solidFill>
                  <a:srgbClr val="FF0000"/>
                </a:solidFill>
              </a:rPr>
              <a:t>特色</a:t>
            </a:r>
            <a:r>
              <a:rPr lang="zh-TW" altLang="en-US" sz="2800" dirty="0">
                <a:solidFill>
                  <a:srgbClr val="FF0000"/>
                </a:solidFill>
              </a:rPr>
              <a:t>招生甄選入學</a:t>
            </a:r>
          </a:p>
          <a:p>
            <a:pPr lvl="1"/>
            <a:r>
              <a:rPr lang="zh-TW" altLang="en-US" sz="2800" dirty="0" smtClean="0">
                <a:solidFill>
                  <a:srgbClr val="FF0000"/>
                </a:solidFill>
              </a:rPr>
              <a:t>免試</a:t>
            </a:r>
            <a:r>
              <a:rPr lang="zh-TW" altLang="en-US" sz="2800" dirty="0">
                <a:solidFill>
                  <a:srgbClr val="FF0000"/>
                </a:solidFill>
              </a:rPr>
              <a:t>入學</a:t>
            </a:r>
          </a:p>
          <a:p>
            <a:pPr lvl="1"/>
            <a:r>
              <a:rPr lang="zh-TW" altLang="en-US" sz="2800" dirty="0" smtClean="0"/>
              <a:t>五專</a:t>
            </a:r>
            <a:r>
              <a:rPr lang="zh-TW" altLang="en-US" sz="2800" dirty="0"/>
              <a:t>部分名額</a:t>
            </a:r>
            <a:r>
              <a:rPr lang="zh-TW" altLang="en-US" sz="2800" dirty="0">
                <a:solidFill>
                  <a:srgbClr val="FF0000"/>
                </a:solidFill>
              </a:rPr>
              <a:t>併入高中職免試就學區</a:t>
            </a:r>
          </a:p>
          <a:p>
            <a:r>
              <a:rPr lang="zh-TW" altLang="en-US" sz="3600" dirty="0" smtClean="0"/>
              <a:t>升學</a:t>
            </a:r>
            <a:r>
              <a:rPr lang="zh-TW" altLang="en-US" sz="3600" dirty="0"/>
              <a:t>管道辦理順序</a:t>
            </a:r>
          </a:p>
          <a:p>
            <a:pPr lvl="1"/>
            <a:r>
              <a:rPr lang="zh-TW" altLang="en-US" sz="2800" dirty="0" smtClean="0"/>
              <a:t>先</a:t>
            </a:r>
            <a:r>
              <a:rPr lang="zh-TW" altLang="en-US" sz="2800" dirty="0"/>
              <a:t>辦理</a:t>
            </a:r>
            <a:r>
              <a:rPr lang="zh-TW" altLang="en-US" sz="2800" dirty="0">
                <a:solidFill>
                  <a:srgbClr val="FF0000"/>
                </a:solidFill>
              </a:rPr>
              <a:t>特色招生甄選入學</a:t>
            </a:r>
            <a:r>
              <a:rPr lang="zh-TW" altLang="en-US" sz="2800" dirty="0"/>
              <a:t>再辦理</a:t>
            </a:r>
            <a:r>
              <a:rPr lang="zh-TW" altLang="en-US" sz="2800" dirty="0">
                <a:solidFill>
                  <a:srgbClr val="FF0000"/>
                </a:solidFill>
              </a:rPr>
              <a:t>免試入學</a:t>
            </a:r>
            <a:r>
              <a:rPr lang="zh-TW" altLang="en-US" sz="2800" dirty="0"/>
              <a:t>。</a:t>
            </a:r>
          </a:p>
          <a:p>
            <a:pPr lvl="1"/>
            <a:r>
              <a:rPr lang="zh-TW" altLang="en-US" sz="2800" dirty="0" smtClean="0"/>
              <a:t>免試</a:t>
            </a:r>
            <a:r>
              <a:rPr lang="zh-TW" altLang="en-US" sz="2800" dirty="0"/>
              <a:t>入學招生後仍有待招生名額者，得報教育部</a:t>
            </a:r>
            <a:r>
              <a:rPr lang="zh-TW" altLang="en-US" sz="2800" dirty="0" smtClean="0"/>
              <a:t>核定辦理</a:t>
            </a:r>
            <a:r>
              <a:rPr lang="zh-TW" altLang="en-US" sz="2800" dirty="0">
                <a:solidFill>
                  <a:srgbClr val="FF0000"/>
                </a:solidFill>
              </a:rPr>
              <a:t>免試續招</a:t>
            </a:r>
            <a:r>
              <a:rPr lang="zh-TW" altLang="en-US" sz="2800" dirty="0"/>
              <a:t>。</a:t>
            </a:r>
            <a:endParaRPr lang="zh-TW" altLang="en-US" sz="3600" dirty="0"/>
          </a:p>
        </p:txBody>
      </p:sp>
      <p:sp>
        <p:nvSpPr>
          <p:cNvPr id="4" name="投影片編號版面配置區 3"/>
          <p:cNvSpPr>
            <a:spLocks noGrp="1"/>
          </p:cNvSpPr>
          <p:nvPr>
            <p:ph type="sldNum" sz="quarter" idx="12"/>
          </p:nvPr>
        </p:nvSpPr>
        <p:spPr/>
        <p:txBody>
          <a:bodyPr/>
          <a:lstStyle/>
          <a:p>
            <a:pPr>
              <a:defRPr/>
            </a:pPr>
            <a:r>
              <a:rPr lang="en-US" altLang="zh-TW" sz="2000" dirty="0" smtClean="0"/>
              <a:t>110</a:t>
            </a:r>
            <a:endParaRPr lang="zh-TW" altLang="en-US" sz="2000" dirty="0"/>
          </a:p>
        </p:txBody>
      </p:sp>
    </p:spTree>
    <p:extLst>
      <p:ext uri="{BB962C8B-B14F-4D97-AF65-F5344CB8AC3E}">
        <p14:creationId xmlns:p14="http://schemas.microsoft.com/office/powerpoint/2010/main" val="345114535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1744443" y="0"/>
            <a:ext cx="9231923" cy="6858000"/>
          </a:xfrm>
          <a:prstGeom prst="rect">
            <a:avLst/>
          </a:prstGeom>
        </p:spPr>
      </p:pic>
    </p:spTree>
    <p:extLst>
      <p:ext uri="{BB962C8B-B14F-4D97-AF65-F5344CB8AC3E}">
        <p14:creationId xmlns:p14="http://schemas.microsoft.com/office/powerpoint/2010/main" val="94135540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66661" y="690211"/>
            <a:ext cx="8911687" cy="1280890"/>
          </a:xfrm>
        </p:spPr>
        <p:txBody>
          <a:bodyPr/>
          <a:lstStyle/>
          <a:p>
            <a:r>
              <a:rPr lang="zh-TW" altLang="en-US" sz="4000" dirty="0" smtClean="0"/>
              <a:t>重要規範事項</a:t>
            </a:r>
            <a:endParaRPr lang="zh-TW" altLang="en-US" sz="4000" dirty="0"/>
          </a:p>
        </p:txBody>
      </p:sp>
      <p:sp>
        <p:nvSpPr>
          <p:cNvPr id="3" name="內容版面配置區 2"/>
          <p:cNvSpPr>
            <a:spLocks noGrp="1"/>
          </p:cNvSpPr>
          <p:nvPr>
            <p:ph idx="1"/>
          </p:nvPr>
        </p:nvSpPr>
        <p:spPr>
          <a:xfrm>
            <a:off x="1766660" y="1692924"/>
            <a:ext cx="9922235" cy="3777622"/>
          </a:xfrm>
        </p:spPr>
        <p:txBody>
          <a:bodyPr/>
          <a:lstStyle/>
          <a:p>
            <a:r>
              <a:rPr lang="zh-TW" altLang="en-US" sz="3600" dirty="0"/>
              <a:t>國中畢業生可同時報名高中高職、五專免試</a:t>
            </a:r>
            <a:r>
              <a:rPr lang="zh-TW" altLang="en-US" sz="3600" dirty="0" smtClean="0"/>
              <a:t>入學及</a:t>
            </a:r>
            <a:r>
              <a:rPr lang="zh-TW" altLang="en-US" sz="3600" dirty="0"/>
              <a:t>特色招生入學，但僅能擇一校報到</a:t>
            </a:r>
            <a:r>
              <a:rPr lang="zh-TW" altLang="en-US" sz="3600" dirty="0" smtClean="0"/>
              <a:t>。</a:t>
            </a:r>
            <a:endParaRPr lang="en-US" altLang="zh-TW" sz="3600" dirty="0" smtClean="0"/>
          </a:p>
          <a:p>
            <a:endParaRPr lang="en-US" altLang="zh-TW" sz="3600" dirty="0" smtClean="0"/>
          </a:p>
          <a:p>
            <a:r>
              <a:rPr lang="zh-TW" altLang="en-US" sz="3600" dirty="0" smtClean="0"/>
              <a:t>每</a:t>
            </a:r>
            <a:r>
              <a:rPr lang="zh-TW" altLang="en-US" sz="3600" dirty="0"/>
              <a:t>位學生皆可參加免試入學和特色招生甄選</a:t>
            </a:r>
            <a:r>
              <a:rPr lang="zh-TW" altLang="en-US" sz="3600" dirty="0" smtClean="0"/>
              <a:t>入學，經</a:t>
            </a:r>
            <a:r>
              <a:rPr lang="zh-TW" altLang="en-US" sz="3600" dirty="0"/>
              <a:t>免試入學或特色招生甄選入學錄取報到</a:t>
            </a:r>
            <a:r>
              <a:rPr lang="zh-TW" altLang="en-US" sz="3600" dirty="0" smtClean="0"/>
              <a:t>學生，</a:t>
            </a:r>
            <a:r>
              <a:rPr lang="zh-TW" altLang="en-US" sz="3600" dirty="0"/>
              <a:t>未依時間規定放棄者，不得報名免試續招。</a:t>
            </a:r>
          </a:p>
        </p:txBody>
      </p:sp>
      <p:sp>
        <p:nvSpPr>
          <p:cNvPr id="4" name="投影片編號版面配置區 3"/>
          <p:cNvSpPr>
            <a:spLocks noGrp="1"/>
          </p:cNvSpPr>
          <p:nvPr>
            <p:ph type="sldNum" sz="quarter" idx="12"/>
          </p:nvPr>
        </p:nvSpPr>
        <p:spPr/>
        <p:txBody>
          <a:bodyPr/>
          <a:lstStyle/>
          <a:p>
            <a:pPr>
              <a:defRPr/>
            </a:pPr>
            <a:r>
              <a:rPr lang="en-US" altLang="zh-TW" sz="2000" dirty="0" smtClean="0"/>
              <a:t>111</a:t>
            </a:r>
            <a:endParaRPr lang="zh-TW" altLang="en-US" sz="2000" dirty="0"/>
          </a:p>
        </p:txBody>
      </p:sp>
    </p:spTree>
    <p:extLst>
      <p:ext uri="{BB962C8B-B14F-4D97-AF65-F5344CB8AC3E}">
        <p14:creationId xmlns:p14="http://schemas.microsoft.com/office/powerpoint/2010/main" val="280478221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r>
              <a:rPr lang="en-US" altLang="zh-TW" sz="2000" dirty="0" smtClean="0"/>
              <a:t>112</a:t>
            </a:r>
            <a:endParaRPr lang="zh-TW" altLang="en-US" sz="2000" dirty="0"/>
          </a:p>
        </p:txBody>
      </p:sp>
      <p:pic>
        <p:nvPicPr>
          <p:cNvPr id="4" name="圖片 3"/>
          <p:cNvPicPr>
            <a:picLocks noChangeAspect="1"/>
          </p:cNvPicPr>
          <p:nvPr/>
        </p:nvPicPr>
        <p:blipFill rotWithShape="1">
          <a:blip r:embed="rId2" cstate="print">
            <a:clrChange>
              <a:clrFrom>
                <a:srgbClr val="F8F8F8"/>
              </a:clrFrom>
              <a:clrTo>
                <a:srgbClr val="F8F8F8">
                  <a:alpha val="0"/>
                </a:srgbClr>
              </a:clrTo>
            </a:clrChange>
            <a:extLst>
              <a:ext uri="{28A0092B-C50C-407E-A947-70E740481C1C}">
                <a14:useLocalDpi xmlns:a14="http://schemas.microsoft.com/office/drawing/2010/main" val="0"/>
              </a:ext>
            </a:extLst>
          </a:blip>
          <a:srcRect/>
          <a:stretch/>
        </p:blipFill>
        <p:spPr>
          <a:xfrm>
            <a:off x="1866900" y="0"/>
            <a:ext cx="9361583" cy="1134737"/>
          </a:xfrm>
          <a:prstGeom prst="rect">
            <a:avLst/>
          </a:prstGeom>
        </p:spPr>
      </p:pic>
      <p:pic>
        <p:nvPicPr>
          <p:cNvPr id="5" name="圖片 4"/>
          <p:cNvPicPr>
            <a:picLocks noChangeAspect="1"/>
          </p:cNvPicPr>
          <p:nvPr/>
        </p:nvPicPr>
        <p:blipFill>
          <a:blip r:embed="rId3"/>
          <a:stretch>
            <a:fillRect/>
          </a:stretch>
        </p:blipFill>
        <p:spPr>
          <a:xfrm>
            <a:off x="921544" y="1326656"/>
            <a:ext cx="8967462" cy="5440932"/>
          </a:xfrm>
          <a:prstGeom prst="rect">
            <a:avLst/>
          </a:prstGeom>
        </p:spPr>
      </p:pic>
      <p:sp>
        <p:nvSpPr>
          <p:cNvPr id="6" name="直線圖說文字 2 5"/>
          <p:cNvSpPr/>
          <p:nvPr/>
        </p:nvSpPr>
        <p:spPr>
          <a:xfrm>
            <a:off x="10124501" y="787400"/>
            <a:ext cx="1696598" cy="1195636"/>
          </a:xfrm>
          <a:prstGeom prst="borderCallout2">
            <a:avLst>
              <a:gd name="adj1" fmla="val 18750"/>
              <a:gd name="adj2" fmla="val -8333"/>
              <a:gd name="adj3" fmla="val 18750"/>
              <a:gd name="adj4" fmla="val -16667"/>
              <a:gd name="adj5" fmla="val 107894"/>
              <a:gd name="adj6" fmla="val -8368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smtClean="0"/>
              <a:t>7/5</a:t>
            </a:r>
            <a:r>
              <a:rPr lang="zh-TW" altLang="en-US" dirty="0" smtClean="0"/>
              <a:t>免試入學、特色招生放榜</a:t>
            </a:r>
            <a:endParaRPr lang="zh-TW" altLang="en-US" dirty="0"/>
          </a:p>
        </p:txBody>
      </p:sp>
      <p:sp>
        <p:nvSpPr>
          <p:cNvPr id="7" name="直線圖說文字 2 6"/>
          <p:cNvSpPr/>
          <p:nvPr/>
        </p:nvSpPr>
        <p:spPr>
          <a:xfrm>
            <a:off x="10124501" y="2172618"/>
            <a:ext cx="1696598" cy="1195636"/>
          </a:xfrm>
          <a:prstGeom prst="borderCallout2">
            <a:avLst>
              <a:gd name="adj1" fmla="val 18750"/>
              <a:gd name="adj2" fmla="val -8333"/>
              <a:gd name="adj3" fmla="val 18750"/>
              <a:gd name="adj4" fmla="val -16667"/>
              <a:gd name="adj5" fmla="val 2852"/>
              <a:gd name="adj6" fmla="val -4731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smtClean="0"/>
              <a:t>7/7</a:t>
            </a:r>
            <a:r>
              <a:rPr lang="zh-TW" altLang="en-US" dirty="0" smtClean="0"/>
              <a:t>免試入學、特色招生報</a:t>
            </a:r>
            <a:r>
              <a:rPr lang="zh-TW" altLang="en-US" dirty="0"/>
              <a:t>到</a:t>
            </a:r>
          </a:p>
        </p:txBody>
      </p:sp>
      <p:sp>
        <p:nvSpPr>
          <p:cNvPr id="8" name="直線圖說文字 2 7"/>
          <p:cNvSpPr/>
          <p:nvPr/>
        </p:nvSpPr>
        <p:spPr>
          <a:xfrm>
            <a:off x="10109544" y="3557836"/>
            <a:ext cx="1696598" cy="1195636"/>
          </a:xfrm>
          <a:prstGeom prst="borderCallout2">
            <a:avLst>
              <a:gd name="adj1" fmla="val 18750"/>
              <a:gd name="adj2" fmla="val -8333"/>
              <a:gd name="adj3" fmla="val 18750"/>
              <a:gd name="adj4" fmla="val -16667"/>
              <a:gd name="adj5" fmla="val -67176"/>
              <a:gd name="adj6" fmla="val -2783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smtClean="0"/>
              <a:t>7/8</a:t>
            </a:r>
            <a:r>
              <a:rPr lang="zh-TW" altLang="en-US" dirty="0" smtClean="0"/>
              <a:t>各種管道聲明放棄</a:t>
            </a:r>
            <a:endParaRPr lang="zh-TW" altLang="en-US" dirty="0"/>
          </a:p>
        </p:txBody>
      </p:sp>
      <p:sp>
        <p:nvSpPr>
          <p:cNvPr id="10" name="流程圖: 接點 9"/>
          <p:cNvSpPr/>
          <p:nvPr/>
        </p:nvSpPr>
        <p:spPr>
          <a:xfrm>
            <a:off x="8538072" y="1983036"/>
            <a:ext cx="242371" cy="297456"/>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1" name="流程圖: 接點 10"/>
          <p:cNvSpPr/>
          <p:nvPr/>
        </p:nvSpPr>
        <p:spPr>
          <a:xfrm>
            <a:off x="9155016" y="1983036"/>
            <a:ext cx="242371" cy="297456"/>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3335381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66661" y="690211"/>
            <a:ext cx="8911687" cy="1280890"/>
          </a:xfrm>
        </p:spPr>
        <p:txBody>
          <a:bodyPr/>
          <a:lstStyle/>
          <a:p>
            <a:r>
              <a:rPr lang="zh-TW" altLang="en-US" sz="4000" dirty="0" smtClean="0"/>
              <a:t>五專免試入學管道介紹</a:t>
            </a:r>
            <a:r>
              <a:rPr lang="en-US" altLang="zh-TW" sz="4000" dirty="0" smtClean="0"/>
              <a:t>1/3</a:t>
            </a:r>
            <a:endParaRPr lang="zh-TW" altLang="en-US" sz="4000" dirty="0"/>
          </a:p>
        </p:txBody>
      </p:sp>
      <p:sp>
        <p:nvSpPr>
          <p:cNvPr id="3" name="內容版面配置區 2"/>
          <p:cNvSpPr>
            <a:spLocks noGrp="1"/>
          </p:cNvSpPr>
          <p:nvPr>
            <p:ph idx="1"/>
          </p:nvPr>
        </p:nvSpPr>
        <p:spPr>
          <a:xfrm>
            <a:off x="991518" y="1714957"/>
            <a:ext cx="11049917" cy="5512107"/>
          </a:xfrm>
        </p:spPr>
        <p:txBody>
          <a:bodyPr/>
          <a:lstStyle/>
          <a:p>
            <a:pPr lvl="1"/>
            <a:r>
              <a:rPr lang="zh-TW" altLang="en-US" sz="3000" dirty="0" smtClean="0">
                <a:solidFill>
                  <a:srgbClr val="FF0000"/>
                </a:solidFill>
              </a:rPr>
              <a:t>招生</a:t>
            </a:r>
            <a:r>
              <a:rPr lang="zh-TW" altLang="en-US" sz="3000" dirty="0">
                <a:solidFill>
                  <a:srgbClr val="FF0000"/>
                </a:solidFill>
              </a:rPr>
              <a:t>對象</a:t>
            </a:r>
            <a:r>
              <a:rPr lang="zh-TW" altLang="en-US" sz="3000" dirty="0"/>
              <a:t>：公私立國民中學應屆、非應屆畢業生或</a:t>
            </a:r>
            <a:r>
              <a:rPr lang="zh-TW" altLang="en-US" sz="3000" dirty="0" smtClean="0"/>
              <a:t>具同等學力</a:t>
            </a:r>
            <a:r>
              <a:rPr lang="zh-TW" altLang="en-US" sz="3000" dirty="0"/>
              <a:t>者。</a:t>
            </a:r>
          </a:p>
          <a:p>
            <a:pPr lvl="1"/>
            <a:r>
              <a:rPr lang="zh-TW" altLang="en-US" sz="3000" dirty="0">
                <a:solidFill>
                  <a:srgbClr val="FF0000"/>
                </a:solidFill>
              </a:rPr>
              <a:t>辦理方式</a:t>
            </a:r>
            <a:r>
              <a:rPr lang="zh-TW" altLang="en-US" sz="3000" dirty="0"/>
              <a:t>：免試就學區為全國一區，分北、中、南</a:t>
            </a:r>
            <a:r>
              <a:rPr lang="zh-TW" altLang="en-US" sz="3000" dirty="0" smtClean="0"/>
              <a:t>三個</a:t>
            </a:r>
            <a:r>
              <a:rPr lang="zh-TW" altLang="en-US" sz="3000" dirty="0"/>
              <a:t>招生委員會辦理招生作業，考生僅得</a:t>
            </a:r>
            <a:r>
              <a:rPr lang="zh-TW" altLang="en-US" sz="3000" dirty="0" smtClean="0"/>
              <a:t>於各</a:t>
            </a:r>
            <a:r>
              <a:rPr lang="zh-TW" altLang="en-US" sz="3000" dirty="0"/>
              <a:t>區招生學校擇一校報名，並參加現場</a:t>
            </a:r>
            <a:r>
              <a:rPr lang="zh-TW" altLang="en-US" sz="3000" dirty="0" smtClean="0"/>
              <a:t>登記</a:t>
            </a:r>
            <a:r>
              <a:rPr lang="zh-TW" altLang="en-US" sz="3000" dirty="0"/>
              <a:t>分發報到。</a:t>
            </a:r>
          </a:p>
          <a:p>
            <a:pPr lvl="1"/>
            <a:r>
              <a:rPr lang="zh-TW" altLang="en-US" sz="3000" dirty="0">
                <a:solidFill>
                  <a:srgbClr val="FF0000"/>
                </a:solidFill>
              </a:rPr>
              <a:t>五專聯合免試入學招生委員會承辦學校</a:t>
            </a:r>
            <a:r>
              <a:rPr lang="zh-TW" altLang="en-US" sz="3000" dirty="0"/>
              <a:t>：</a:t>
            </a:r>
          </a:p>
          <a:p>
            <a:pPr marL="600075" lvl="2" indent="0">
              <a:buNone/>
            </a:pPr>
            <a:r>
              <a:rPr lang="zh-TW" altLang="en-US" sz="2800" dirty="0" smtClean="0"/>
              <a:t>  北區：</a:t>
            </a:r>
            <a:r>
              <a:rPr lang="zh-TW" altLang="en-US" sz="2800" dirty="0"/>
              <a:t>技專校院招生委員會</a:t>
            </a:r>
            <a:r>
              <a:rPr lang="zh-TW" altLang="en-US" sz="2800" dirty="0" smtClean="0"/>
              <a:t>聯合會</a:t>
            </a:r>
            <a:endParaRPr lang="en-US" altLang="zh-TW" sz="2800" dirty="0" smtClean="0"/>
          </a:p>
          <a:p>
            <a:pPr marL="600075" lvl="2" indent="0">
              <a:buNone/>
            </a:pPr>
            <a:r>
              <a:rPr lang="zh-TW" altLang="en-US" sz="2800" dirty="0" smtClean="0"/>
              <a:t>  中區：</a:t>
            </a:r>
            <a:r>
              <a:rPr lang="zh-TW" altLang="en-US" sz="2800" dirty="0"/>
              <a:t>仁德醫護管理</a:t>
            </a:r>
            <a:r>
              <a:rPr lang="zh-TW" altLang="en-US" sz="2800" dirty="0" smtClean="0"/>
              <a:t>專科學校</a:t>
            </a:r>
            <a:endParaRPr lang="en-US" altLang="zh-TW" sz="2800" dirty="0" smtClean="0"/>
          </a:p>
          <a:p>
            <a:pPr marL="600075" lvl="2" indent="0">
              <a:buNone/>
            </a:pPr>
            <a:r>
              <a:rPr lang="zh-TW" altLang="en-US" sz="2800" dirty="0" smtClean="0"/>
              <a:t>  南區：</a:t>
            </a:r>
            <a:r>
              <a:rPr lang="zh-TW" altLang="en-US" sz="2800" dirty="0"/>
              <a:t>國立高雄餐旅大學</a:t>
            </a:r>
          </a:p>
        </p:txBody>
      </p:sp>
      <p:sp>
        <p:nvSpPr>
          <p:cNvPr id="4" name="投影片編號版面配置區 3"/>
          <p:cNvSpPr>
            <a:spLocks noGrp="1"/>
          </p:cNvSpPr>
          <p:nvPr>
            <p:ph type="sldNum" sz="quarter" idx="12"/>
          </p:nvPr>
        </p:nvSpPr>
        <p:spPr/>
        <p:txBody>
          <a:bodyPr/>
          <a:lstStyle/>
          <a:p>
            <a:pPr>
              <a:defRPr/>
            </a:pPr>
            <a:r>
              <a:rPr lang="en-US" altLang="zh-TW" sz="2000" dirty="0" smtClean="0"/>
              <a:t>113</a:t>
            </a:r>
            <a:endParaRPr lang="zh-TW" altLang="en-US" sz="2000" dirty="0"/>
          </a:p>
        </p:txBody>
      </p:sp>
    </p:spTree>
    <p:extLst>
      <p:ext uri="{BB962C8B-B14F-4D97-AF65-F5344CB8AC3E}">
        <p14:creationId xmlns:p14="http://schemas.microsoft.com/office/powerpoint/2010/main" val="389713062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66661" y="690211"/>
            <a:ext cx="8911687" cy="1280890"/>
          </a:xfrm>
        </p:spPr>
        <p:txBody>
          <a:bodyPr/>
          <a:lstStyle/>
          <a:p>
            <a:r>
              <a:rPr lang="zh-TW" altLang="en-US" sz="4000" dirty="0" smtClean="0"/>
              <a:t>五專免試入學管道介紹</a:t>
            </a:r>
            <a:r>
              <a:rPr lang="en-US" altLang="zh-TW" sz="4000" dirty="0" smtClean="0"/>
              <a:t>2/3</a:t>
            </a:r>
            <a:endParaRPr lang="zh-TW" altLang="en-US" sz="4000" dirty="0"/>
          </a:p>
        </p:txBody>
      </p:sp>
      <p:sp>
        <p:nvSpPr>
          <p:cNvPr id="3" name="內容版面配置區 2"/>
          <p:cNvSpPr>
            <a:spLocks noGrp="1"/>
          </p:cNvSpPr>
          <p:nvPr>
            <p:ph idx="1"/>
          </p:nvPr>
        </p:nvSpPr>
        <p:spPr>
          <a:xfrm>
            <a:off x="991518" y="1461569"/>
            <a:ext cx="11049917" cy="5038383"/>
          </a:xfrm>
        </p:spPr>
        <p:txBody>
          <a:bodyPr/>
          <a:lstStyle/>
          <a:p>
            <a:pPr lvl="1"/>
            <a:r>
              <a:rPr lang="zh-TW" altLang="en-US" sz="3000" dirty="0" smtClean="0">
                <a:solidFill>
                  <a:srgbClr val="FF0000"/>
                </a:solidFill>
              </a:rPr>
              <a:t>招生</a:t>
            </a:r>
            <a:r>
              <a:rPr lang="zh-TW" altLang="en-US" sz="3000" dirty="0">
                <a:solidFill>
                  <a:srgbClr val="FF0000"/>
                </a:solidFill>
              </a:rPr>
              <a:t>校數</a:t>
            </a:r>
            <a:r>
              <a:rPr lang="zh-TW" altLang="en-US" sz="3000" dirty="0">
                <a:solidFill>
                  <a:schemeClr val="tx1"/>
                </a:solidFill>
              </a:rPr>
              <a:t>：</a:t>
            </a:r>
            <a:r>
              <a:rPr lang="en-US" altLang="zh-TW" sz="2800" dirty="0">
                <a:solidFill>
                  <a:schemeClr val="tx1"/>
                </a:solidFill>
              </a:rPr>
              <a:t>105</a:t>
            </a:r>
            <a:r>
              <a:rPr lang="zh-TW" altLang="en-US" sz="2800" dirty="0">
                <a:solidFill>
                  <a:schemeClr val="tx1"/>
                </a:solidFill>
              </a:rPr>
              <a:t>學年度招生校數為</a:t>
            </a:r>
            <a:r>
              <a:rPr lang="en-US" altLang="zh-TW" sz="2800" dirty="0">
                <a:solidFill>
                  <a:schemeClr val="tx1"/>
                </a:solidFill>
              </a:rPr>
              <a:t>44</a:t>
            </a:r>
            <a:r>
              <a:rPr lang="zh-TW" altLang="en-US" sz="2800" dirty="0">
                <a:solidFill>
                  <a:schemeClr val="tx1"/>
                </a:solidFill>
              </a:rPr>
              <a:t>校。</a:t>
            </a:r>
          </a:p>
          <a:p>
            <a:pPr lvl="1"/>
            <a:r>
              <a:rPr lang="zh-TW" altLang="en-US" sz="3000" dirty="0">
                <a:solidFill>
                  <a:srgbClr val="FF0000"/>
                </a:solidFill>
              </a:rPr>
              <a:t>作業時間</a:t>
            </a:r>
            <a:r>
              <a:rPr lang="zh-TW" altLang="en-US" sz="3000" dirty="0">
                <a:solidFill>
                  <a:schemeClr val="tx1"/>
                </a:solidFill>
              </a:rPr>
              <a:t>：</a:t>
            </a:r>
          </a:p>
          <a:p>
            <a:pPr lvl="2"/>
            <a:r>
              <a:rPr lang="zh-TW" altLang="en-US" sz="2400" dirty="0" smtClean="0">
                <a:solidFill>
                  <a:schemeClr val="tx1"/>
                </a:solidFill>
              </a:rPr>
              <a:t>報名</a:t>
            </a:r>
            <a:r>
              <a:rPr lang="zh-TW" altLang="en-US" sz="2400" dirty="0">
                <a:solidFill>
                  <a:schemeClr val="tx1"/>
                </a:solidFill>
              </a:rPr>
              <a:t>日期：</a:t>
            </a:r>
            <a:r>
              <a:rPr lang="en-US" altLang="zh-TW" sz="2400" dirty="0">
                <a:solidFill>
                  <a:schemeClr val="tx1"/>
                </a:solidFill>
              </a:rPr>
              <a:t>105</a:t>
            </a:r>
            <a:r>
              <a:rPr lang="zh-TW" altLang="en-US" sz="2400" dirty="0">
                <a:solidFill>
                  <a:schemeClr val="tx1"/>
                </a:solidFill>
              </a:rPr>
              <a:t>年</a:t>
            </a:r>
            <a:r>
              <a:rPr lang="en-US" altLang="zh-TW" sz="2400" dirty="0">
                <a:solidFill>
                  <a:schemeClr val="tx1"/>
                </a:solidFill>
              </a:rPr>
              <a:t>6</a:t>
            </a:r>
            <a:r>
              <a:rPr lang="zh-TW" altLang="en-US" sz="2400" dirty="0">
                <a:solidFill>
                  <a:schemeClr val="tx1"/>
                </a:solidFill>
              </a:rPr>
              <a:t>月</a:t>
            </a:r>
            <a:r>
              <a:rPr lang="en-US" altLang="zh-TW" sz="2400" dirty="0">
                <a:solidFill>
                  <a:schemeClr val="tx1"/>
                </a:solidFill>
              </a:rPr>
              <a:t>13</a:t>
            </a:r>
            <a:r>
              <a:rPr lang="zh-TW" altLang="en-US" sz="2400" dirty="0">
                <a:solidFill>
                  <a:schemeClr val="tx1"/>
                </a:solidFill>
              </a:rPr>
              <a:t>日至</a:t>
            </a:r>
            <a:r>
              <a:rPr lang="en-US" altLang="zh-TW" sz="2400" dirty="0">
                <a:solidFill>
                  <a:schemeClr val="tx1"/>
                </a:solidFill>
              </a:rPr>
              <a:t>25</a:t>
            </a:r>
            <a:r>
              <a:rPr lang="zh-TW" altLang="en-US" sz="2400" dirty="0">
                <a:solidFill>
                  <a:schemeClr val="tx1"/>
                </a:solidFill>
              </a:rPr>
              <a:t>日。</a:t>
            </a:r>
          </a:p>
          <a:p>
            <a:pPr lvl="2"/>
            <a:r>
              <a:rPr lang="zh-TW" altLang="en-US" sz="2400" dirty="0" smtClean="0">
                <a:solidFill>
                  <a:schemeClr val="tx1"/>
                </a:solidFill>
              </a:rPr>
              <a:t>寄</a:t>
            </a:r>
            <a:r>
              <a:rPr lang="zh-TW" altLang="en-US" sz="2400" dirty="0">
                <a:solidFill>
                  <a:schemeClr val="tx1"/>
                </a:solidFill>
              </a:rPr>
              <a:t>發分發通知單：</a:t>
            </a:r>
            <a:r>
              <a:rPr lang="en-US" altLang="zh-TW" sz="2400" dirty="0">
                <a:solidFill>
                  <a:schemeClr val="tx1"/>
                </a:solidFill>
              </a:rPr>
              <a:t>105</a:t>
            </a:r>
            <a:r>
              <a:rPr lang="zh-TW" altLang="en-US" sz="2400" dirty="0">
                <a:solidFill>
                  <a:schemeClr val="tx1"/>
                </a:solidFill>
              </a:rPr>
              <a:t>年</a:t>
            </a:r>
            <a:r>
              <a:rPr lang="en-US" altLang="zh-TW" sz="2400" dirty="0">
                <a:solidFill>
                  <a:schemeClr val="tx1"/>
                </a:solidFill>
              </a:rPr>
              <a:t>7</a:t>
            </a:r>
            <a:r>
              <a:rPr lang="zh-TW" altLang="en-US" sz="2400" dirty="0">
                <a:solidFill>
                  <a:schemeClr val="tx1"/>
                </a:solidFill>
              </a:rPr>
              <a:t>月</a:t>
            </a:r>
            <a:r>
              <a:rPr lang="en-US" altLang="zh-TW" sz="2400" dirty="0">
                <a:solidFill>
                  <a:schemeClr val="tx1"/>
                </a:solidFill>
              </a:rPr>
              <a:t>1</a:t>
            </a:r>
            <a:r>
              <a:rPr lang="zh-TW" altLang="en-US" sz="2400" dirty="0">
                <a:solidFill>
                  <a:schemeClr val="tx1"/>
                </a:solidFill>
              </a:rPr>
              <a:t>日。</a:t>
            </a:r>
          </a:p>
          <a:p>
            <a:pPr lvl="2"/>
            <a:r>
              <a:rPr lang="zh-TW" altLang="en-US" sz="2400" dirty="0" smtClean="0">
                <a:solidFill>
                  <a:schemeClr val="tx1"/>
                </a:solidFill>
              </a:rPr>
              <a:t>現場</a:t>
            </a:r>
            <a:r>
              <a:rPr lang="zh-TW" altLang="en-US" sz="2400" dirty="0">
                <a:solidFill>
                  <a:schemeClr val="tx1"/>
                </a:solidFill>
              </a:rPr>
              <a:t>登記分發報到：</a:t>
            </a:r>
            <a:r>
              <a:rPr lang="en-US" altLang="zh-TW" sz="2400" dirty="0">
                <a:solidFill>
                  <a:schemeClr val="tx1"/>
                </a:solidFill>
              </a:rPr>
              <a:t>105</a:t>
            </a:r>
            <a:r>
              <a:rPr lang="zh-TW" altLang="en-US" sz="2400" dirty="0">
                <a:solidFill>
                  <a:schemeClr val="tx1"/>
                </a:solidFill>
              </a:rPr>
              <a:t>年</a:t>
            </a:r>
            <a:r>
              <a:rPr lang="en-US" altLang="zh-TW" sz="2400" dirty="0">
                <a:solidFill>
                  <a:schemeClr val="tx1"/>
                </a:solidFill>
              </a:rPr>
              <a:t>7</a:t>
            </a:r>
            <a:r>
              <a:rPr lang="zh-TW" altLang="en-US" sz="2400" dirty="0">
                <a:solidFill>
                  <a:schemeClr val="tx1"/>
                </a:solidFill>
              </a:rPr>
              <a:t>月</a:t>
            </a:r>
            <a:r>
              <a:rPr lang="en-US" altLang="zh-TW" sz="2400" dirty="0">
                <a:solidFill>
                  <a:schemeClr val="tx1"/>
                </a:solidFill>
              </a:rPr>
              <a:t>6</a:t>
            </a:r>
            <a:r>
              <a:rPr lang="zh-TW" altLang="en-US" sz="2400" dirty="0">
                <a:solidFill>
                  <a:schemeClr val="tx1"/>
                </a:solidFill>
              </a:rPr>
              <a:t>日。</a:t>
            </a:r>
          </a:p>
          <a:p>
            <a:pPr lvl="1"/>
            <a:r>
              <a:rPr lang="zh-TW" altLang="en-US" sz="3000" dirty="0">
                <a:solidFill>
                  <a:srgbClr val="FF0000"/>
                </a:solidFill>
              </a:rPr>
              <a:t>分發原則</a:t>
            </a:r>
            <a:r>
              <a:rPr lang="zh-TW" altLang="en-US" sz="3000" dirty="0">
                <a:solidFill>
                  <a:schemeClr val="tx1"/>
                </a:solidFill>
              </a:rPr>
              <a:t>：</a:t>
            </a:r>
          </a:p>
          <a:p>
            <a:pPr lvl="2"/>
            <a:r>
              <a:rPr lang="zh-TW" altLang="en-US" sz="2400" dirty="0" smtClean="0">
                <a:solidFill>
                  <a:schemeClr val="tx1"/>
                </a:solidFill>
              </a:rPr>
              <a:t>以</a:t>
            </a:r>
            <a:r>
              <a:rPr lang="zh-TW" altLang="en-US" sz="2400" dirty="0">
                <a:solidFill>
                  <a:schemeClr val="tx1"/>
                </a:solidFill>
              </a:rPr>
              <a:t>積分高低作為分發依據，採現場登記分發報到方式</a:t>
            </a:r>
            <a:r>
              <a:rPr lang="zh-TW" altLang="en-US" sz="2400" dirty="0" smtClean="0">
                <a:solidFill>
                  <a:schemeClr val="tx1"/>
                </a:solidFill>
              </a:rPr>
              <a:t>辦理</a:t>
            </a:r>
            <a:r>
              <a:rPr lang="zh-TW" altLang="en-US" sz="2400" dirty="0">
                <a:solidFill>
                  <a:schemeClr val="tx1"/>
                </a:solidFill>
              </a:rPr>
              <a:t>，考生應依報名學校規定參加現場登記分發報到，</a:t>
            </a:r>
            <a:r>
              <a:rPr lang="zh-TW" altLang="en-US" sz="2400" dirty="0" smtClean="0">
                <a:solidFill>
                  <a:schemeClr val="tx1"/>
                </a:solidFill>
              </a:rPr>
              <a:t>若報名</a:t>
            </a:r>
            <a:r>
              <a:rPr lang="zh-TW" altLang="en-US" sz="2400" dirty="0">
                <a:solidFill>
                  <a:schemeClr val="tx1"/>
                </a:solidFill>
              </a:rPr>
              <a:t>人數少於學校科組招生名額則全額錄取，若報名</a:t>
            </a:r>
            <a:r>
              <a:rPr lang="zh-TW" altLang="en-US" sz="2400" dirty="0" smtClean="0">
                <a:solidFill>
                  <a:schemeClr val="tx1"/>
                </a:solidFill>
              </a:rPr>
              <a:t>人數</a:t>
            </a:r>
            <a:r>
              <a:rPr lang="zh-TW" altLang="en-US" sz="2400" dirty="0">
                <a:solidFill>
                  <a:schemeClr val="tx1"/>
                </a:solidFill>
              </a:rPr>
              <a:t>多於學校科組招生名額則依據免試入學超額比序</a:t>
            </a:r>
            <a:r>
              <a:rPr lang="zh-TW" altLang="en-US" sz="2400" dirty="0" smtClean="0">
                <a:solidFill>
                  <a:schemeClr val="tx1"/>
                </a:solidFill>
              </a:rPr>
              <a:t>項目進行</a:t>
            </a:r>
            <a:r>
              <a:rPr lang="zh-TW" altLang="en-US" sz="2400" dirty="0">
                <a:solidFill>
                  <a:schemeClr val="tx1"/>
                </a:solidFill>
              </a:rPr>
              <a:t>比序。</a:t>
            </a:r>
          </a:p>
          <a:p>
            <a:pPr lvl="2"/>
            <a:r>
              <a:rPr lang="zh-TW" altLang="en-US" sz="2400" dirty="0" smtClean="0">
                <a:solidFill>
                  <a:schemeClr val="tx1"/>
                </a:solidFill>
              </a:rPr>
              <a:t>積分</a:t>
            </a:r>
            <a:r>
              <a:rPr lang="zh-TW" altLang="en-US" sz="2400" dirty="0">
                <a:solidFill>
                  <a:schemeClr val="tx1"/>
                </a:solidFill>
              </a:rPr>
              <a:t>高者優先分發，若總積分相同時則依據比序項目</a:t>
            </a:r>
            <a:r>
              <a:rPr lang="zh-TW" altLang="en-US" sz="2400" dirty="0" smtClean="0">
                <a:solidFill>
                  <a:schemeClr val="tx1"/>
                </a:solidFill>
              </a:rPr>
              <a:t>進行</a:t>
            </a:r>
            <a:r>
              <a:rPr lang="zh-TW" altLang="en-US" sz="2400" dirty="0">
                <a:solidFill>
                  <a:schemeClr val="tx1"/>
                </a:solidFill>
              </a:rPr>
              <a:t>比序分發。</a:t>
            </a:r>
          </a:p>
        </p:txBody>
      </p:sp>
      <p:sp>
        <p:nvSpPr>
          <p:cNvPr id="4" name="投影片編號版面配置區 3"/>
          <p:cNvSpPr>
            <a:spLocks noGrp="1"/>
          </p:cNvSpPr>
          <p:nvPr>
            <p:ph type="sldNum" sz="quarter" idx="12"/>
          </p:nvPr>
        </p:nvSpPr>
        <p:spPr/>
        <p:txBody>
          <a:bodyPr/>
          <a:lstStyle/>
          <a:p>
            <a:pPr>
              <a:defRPr/>
            </a:pPr>
            <a:r>
              <a:rPr lang="en-US" altLang="zh-TW" sz="2000" dirty="0" smtClean="0"/>
              <a:t>114</a:t>
            </a:r>
            <a:endParaRPr lang="zh-TW" altLang="en-US" sz="2000" dirty="0"/>
          </a:p>
        </p:txBody>
      </p:sp>
    </p:spTree>
    <p:extLst>
      <p:ext uri="{BB962C8B-B14F-4D97-AF65-F5344CB8AC3E}">
        <p14:creationId xmlns:p14="http://schemas.microsoft.com/office/powerpoint/2010/main" val="39561911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p:cNvSpPr>
          <p:nvPr>
            <p:ph type="title"/>
          </p:nvPr>
        </p:nvSpPr>
        <p:spPr/>
        <p:txBody>
          <a:bodyPr/>
          <a:lstStyle/>
          <a:p>
            <a:endParaRPr lang="zh-TW" altLang="en-US" smtClean="0"/>
          </a:p>
        </p:txBody>
      </p:sp>
      <p:graphicFrame>
        <p:nvGraphicFramePr>
          <p:cNvPr id="3" name="表格 2"/>
          <p:cNvGraphicFramePr>
            <a:graphicFrameLocks noGrp="1"/>
          </p:cNvGraphicFramePr>
          <p:nvPr>
            <p:extLst>
              <p:ext uri="{D42A27DB-BD31-4B8C-83A1-F6EECF244321}">
                <p14:modId xmlns:p14="http://schemas.microsoft.com/office/powerpoint/2010/main" val="1332000864"/>
              </p:ext>
            </p:extLst>
          </p:nvPr>
        </p:nvGraphicFramePr>
        <p:xfrm>
          <a:off x="1658938" y="209550"/>
          <a:ext cx="10209212" cy="6570666"/>
        </p:xfrm>
        <a:graphic>
          <a:graphicData uri="http://schemas.openxmlformats.org/drawingml/2006/table">
            <a:tbl>
              <a:tblPr/>
              <a:tblGrid>
                <a:gridCol w="566737">
                  <a:extLst>
                    <a:ext uri="{9D8B030D-6E8A-4147-A177-3AD203B41FA5}">
                      <a16:colId xmlns:a16="http://schemas.microsoft.com/office/drawing/2014/main" xmlns="" val="20000"/>
                    </a:ext>
                  </a:extLst>
                </a:gridCol>
                <a:gridCol w="1255713">
                  <a:extLst>
                    <a:ext uri="{9D8B030D-6E8A-4147-A177-3AD203B41FA5}">
                      <a16:colId xmlns:a16="http://schemas.microsoft.com/office/drawing/2014/main" xmlns="" val="20001"/>
                    </a:ext>
                  </a:extLst>
                </a:gridCol>
                <a:gridCol w="2132012">
                  <a:extLst>
                    <a:ext uri="{9D8B030D-6E8A-4147-A177-3AD203B41FA5}">
                      <a16:colId xmlns:a16="http://schemas.microsoft.com/office/drawing/2014/main" xmlns="" val="20002"/>
                    </a:ext>
                  </a:extLst>
                </a:gridCol>
                <a:gridCol w="6254750">
                  <a:extLst>
                    <a:ext uri="{9D8B030D-6E8A-4147-A177-3AD203B41FA5}">
                      <a16:colId xmlns:a16="http://schemas.microsoft.com/office/drawing/2014/main" xmlns="" val="20003"/>
                    </a:ext>
                  </a:extLst>
                </a:gridCol>
              </a:tblGrid>
              <a:tr h="404813">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smtClean="0">
                          <a:ln>
                            <a:noFill/>
                          </a:ln>
                          <a:solidFill>
                            <a:srgbClr val="FFFFFF"/>
                          </a:solidFill>
                          <a:effectLst/>
                          <a:latin typeface="Century Gothic" panose="020B0502020202020204" pitchFamily="34" charset="0"/>
                          <a:ea typeface="微軟正黑體" panose="020B0604030504040204" pitchFamily="34" charset="-120"/>
                        </a:rPr>
                        <a:t>月</a:t>
                      </a:r>
                      <a:endParaRPr kumimoji="0" lang="zh-TW" altLang="zh-TW" sz="2000" b="1" i="0" u="none" strike="noStrike" cap="none" normalizeH="0" baseline="0" dirty="0" smtClean="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Century Gothic" panose="020B0502020202020204" pitchFamily="34" charset="0"/>
                          <a:ea typeface="微軟正黑體" panose="020B0604030504040204" pitchFamily="34" charset="-120"/>
                        </a:rPr>
                        <a:t>日</a:t>
                      </a:r>
                      <a:endParaRPr kumimoji="0" lang="zh-TW" altLang="zh-TW" sz="2000" b="1" i="0" u="none" strike="noStrike" cap="none" normalizeH="0" baseline="0" smtClean="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Century Gothic" panose="020B0502020202020204" pitchFamily="34" charset="0"/>
                          <a:ea typeface="微軟正黑體" panose="020B0604030504040204" pitchFamily="34" charset="-120"/>
                        </a:rPr>
                        <a:t>星期</a:t>
                      </a:r>
                      <a:endParaRPr kumimoji="0" lang="zh-TW" altLang="zh-TW" sz="2000" b="1" i="0" u="none" strike="noStrike" cap="none" normalizeH="0" baseline="0" smtClean="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ts val="22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Century Gothic" panose="020B0502020202020204" pitchFamily="34" charset="0"/>
                          <a:ea typeface="微軟正黑體" panose="020B0604030504040204" pitchFamily="34" charset="-120"/>
                        </a:rPr>
                        <a:t>辦理事項</a:t>
                      </a:r>
                      <a:endParaRPr kumimoji="0" lang="zh-TW" altLang="zh-TW" sz="2000" b="1" i="0" u="none" strike="noStrike" cap="none" normalizeH="0" baseline="0" smtClean="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320675">
                <a:tc rowSpan="18">
                  <a:txBody>
                    <a:bodyPr/>
                    <a:lstStyle>
                      <a:lvl1pPr indent="-66675"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66675"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rgbClr val="FFFFFF"/>
                          </a:solidFill>
                          <a:effectLst/>
                          <a:latin typeface="Century Gothic" panose="020B0502020202020204" pitchFamily="34" charset="0"/>
                          <a:ea typeface="微軟正黑體" panose="020B0604030504040204" pitchFamily="34" charset="-120"/>
                        </a:rPr>
                        <a:t> </a:t>
                      </a:r>
                      <a:r>
                        <a:rPr kumimoji="0" lang="en-US" altLang="zh-TW" sz="3200" b="1" i="0" u="none" strike="noStrike" cap="none" normalizeH="0" baseline="0" dirty="0" smtClean="0">
                          <a:ln>
                            <a:noFill/>
                          </a:ln>
                          <a:solidFill>
                            <a:srgbClr val="FFFFFF"/>
                          </a:solidFill>
                          <a:effectLst/>
                          <a:latin typeface="Century Gothic" panose="020B0502020202020204" pitchFamily="34" charset="0"/>
                          <a:ea typeface="微軟正黑體" panose="020B0604030504040204" pitchFamily="34" charset="-120"/>
                        </a:rPr>
                        <a:t>3</a:t>
                      </a:r>
                      <a:r>
                        <a:rPr kumimoji="0" lang="zh-TW" altLang="zh-TW" sz="3200" b="1" i="0" u="none" strike="noStrike" cap="none" normalizeH="0" baseline="0" smtClean="0">
                          <a:ln>
                            <a:noFill/>
                          </a:ln>
                          <a:solidFill>
                            <a:srgbClr val="FFFFFF"/>
                          </a:solidFill>
                          <a:effectLst/>
                          <a:latin typeface="Century Gothic" panose="020B0502020202020204" pitchFamily="34" charset="0"/>
                          <a:ea typeface="微軟正黑體" panose="020B0604030504040204" pitchFamily="34" charset="-120"/>
                        </a:rPr>
                        <a:t>月份</a:t>
                      </a:r>
                      <a:endParaRPr kumimoji="0" lang="zh-TW" altLang="zh-TW" sz="3200" b="1" i="0" u="none" strike="noStrike" cap="none" normalizeH="0" baseline="0" smtClean="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66675" algn="ctr" defTabSz="4572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smtClean="0">
                          <a:ln>
                            <a:noFill/>
                          </a:ln>
                          <a:solidFill>
                            <a:srgbClr val="FFFFFF"/>
                          </a:solidFill>
                          <a:effectLst/>
                          <a:latin typeface="Century Gothic" panose="020B0502020202020204" pitchFamily="34" charset="0"/>
                          <a:ea typeface="微軟正黑體" panose="020B0604030504040204" pitchFamily="34" charset="-120"/>
                        </a:rPr>
                        <a:t> </a:t>
                      </a:r>
                      <a:endParaRPr kumimoji="0" lang="zh-TW" altLang="zh-TW" sz="2800" b="1" i="0" u="none" strike="noStrike" cap="none" normalizeH="0" baseline="0" smtClean="0">
                        <a:ln>
                          <a:noFill/>
                        </a:ln>
                        <a:solidFill>
                          <a:srgbClr val="FFFFFF"/>
                        </a:solidFill>
                        <a:effectLst/>
                        <a:latin typeface="Calibri" panose="020F0502020204030204" pitchFamily="34" charset="0"/>
                        <a:ea typeface="新細明體" panose="02020500000000000000" pitchFamily="18" charset="-12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1</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二</a:t>
                      </a:r>
                      <a:endPar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rowSpan="12">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just" defTabSz="457200" rtl="0" eaLnBrk="1" fontAlgn="base" latinLnBrk="0" hangingPunct="1">
                        <a:lnSpc>
                          <a:spcPct val="100000"/>
                        </a:lnSpc>
                        <a:spcBef>
                          <a:spcPct val="0"/>
                        </a:spcBef>
                        <a:spcAft>
                          <a:spcPct val="0"/>
                        </a:spcAft>
                        <a:buClrTx/>
                        <a:buSzTx/>
                        <a:buFont typeface="+mj-lt"/>
                        <a:buNone/>
                        <a:tabLst/>
                      </a:pP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1. 1 </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日：建教合作班入學報名開始日</a:t>
                      </a:r>
                    </a:p>
                    <a:p>
                      <a:pPr marL="0" marR="0" lvl="0" indent="0" algn="just" defTabSz="457200" rtl="0" eaLnBrk="1" fontAlgn="base" latinLnBrk="0" hangingPunct="1">
                        <a:lnSpc>
                          <a:spcPct val="100000"/>
                        </a:lnSpc>
                        <a:spcBef>
                          <a:spcPct val="0"/>
                        </a:spcBef>
                        <a:spcAft>
                          <a:spcPct val="0"/>
                        </a:spcAft>
                        <a:buClrTx/>
                        <a:buSzTx/>
                        <a:buFont typeface="+mj-lt"/>
                        <a:buNone/>
                        <a:tabLst/>
                      </a:pPr>
                      <a:r>
                        <a:rPr kumimoji="0" lang="en-US" altLang="zh-TW"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2. 1 </a:t>
                      </a:r>
                      <a:r>
                        <a:rPr kumimoji="0" lang="zh-TW" altLang="en-US"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日</a:t>
                      </a:r>
                      <a:r>
                        <a:rPr kumimoji="0" lang="en-US" altLang="zh-TW"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-7 </a:t>
                      </a:r>
                      <a:r>
                        <a:rPr kumimoji="0" lang="zh-TW" altLang="en-US"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日：藝才班術科測驗報名</a:t>
                      </a:r>
                    </a:p>
                    <a:p>
                      <a:pPr marL="0" marR="0" lvl="0" indent="0" algn="just" defTabSz="457200" rtl="0" eaLnBrk="1" fontAlgn="base" latinLnBrk="0" hangingPunct="1">
                        <a:lnSpc>
                          <a:spcPct val="100000"/>
                        </a:lnSpc>
                        <a:spcBef>
                          <a:spcPct val="0"/>
                        </a:spcBef>
                        <a:spcAft>
                          <a:spcPct val="0"/>
                        </a:spcAft>
                        <a:buClrTx/>
                        <a:buSzTx/>
                        <a:buFont typeface="+mj-lt"/>
                        <a:buNone/>
                        <a:tabLst/>
                      </a:pP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3. 1 </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日</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-11 </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日：身心障礙學生適性輔導安</a:t>
                      </a:r>
                      <a:endPar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p>
                      <a:pPr marL="0" marR="0" lvl="0" indent="0" algn="just" defTabSz="457200" rtl="0" eaLnBrk="1" fontAlgn="base" latinLnBrk="0" hangingPunct="1">
                        <a:lnSpc>
                          <a:spcPct val="100000"/>
                        </a:lnSpc>
                        <a:spcBef>
                          <a:spcPct val="0"/>
                        </a:spcBef>
                        <a:spcAft>
                          <a:spcPct val="0"/>
                        </a:spcAft>
                        <a:buClrTx/>
                        <a:buSzTx/>
                        <a:buFont typeface="+mj-lt"/>
                        <a:buNone/>
                        <a:tabLst/>
                      </a:pP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置報名</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臺北、新北及高雄除外</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p>
                    <a:p>
                      <a:pPr marL="0" marR="0" lvl="0" indent="0" algn="just" defTabSz="457200" rtl="0" eaLnBrk="1" fontAlgn="base" latinLnBrk="0" hangingPunct="1">
                        <a:lnSpc>
                          <a:spcPct val="100000"/>
                        </a:lnSpc>
                        <a:spcBef>
                          <a:spcPct val="0"/>
                        </a:spcBef>
                        <a:spcAft>
                          <a:spcPct val="0"/>
                        </a:spcAft>
                        <a:buClrTx/>
                        <a:buSzTx/>
                        <a:buFont typeface="+mj-lt"/>
                        <a:buNone/>
                        <a:tabLst/>
                      </a:pP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4. 2 </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日</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-4 </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日：科學班報名</a:t>
                      </a:r>
                    </a:p>
                    <a:p>
                      <a:pPr marL="0" marR="0" lvl="0" indent="0" algn="just" defTabSz="457200" rtl="0" eaLnBrk="1" fontAlgn="base" latinLnBrk="0" hangingPunct="1">
                        <a:lnSpc>
                          <a:spcPct val="100000"/>
                        </a:lnSpc>
                        <a:spcBef>
                          <a:spcPct val="0"/>
                        </a:spcBef>
                        <a:spcAft>
                          <a:spcPct val="0"/>
                        </a:spcAft>
                        <a:buClrTx/>
                        <a:buSzTx/>
                        <a:buFont typeface="+mj-lt"/>
                        <a:buNone/>
                        <a:tabLst/>
                      </a:pP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5. 10 </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日</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-12 </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日：國中教育會考報名</a:t>
                      </a:r>
                    </a:p>
                    <a:p>
                      <a:pPr marL="0" marR="0" lvl="0" indent="0" algn="just" defTabSz="457200" rtl="0" eaLnBrk="1" fontAlgn="base" latinLnBrk="0" hangingPunct="1">
                        <a:lnSpc>
                          <a:spcPct val="100000"/>
                        </a:lnSpc>
                        <a:spcBef>
                          <a:spcPct val="0"/>
                        </a:spcBef>
                        <a:spcAft>
                          <a:spcPct val="0"/>
                        </a:spcAft>
                        <a:buClrTx/>
                        <a:buSzTx/>
                        <a:buFont typeface="+mj-lt"/>
                        <a:buNone/>
                        <a:tabLst/>
                      </a:pP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6. </a:t>
                      </a:r>
                      <a:r>
                        <a:rPr kumimoji="0" lang="en-US" altLang="zh-TW"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12 </a:t>
                      </a:r>
                      <a:r>
                        <a:rPr kumimoji="0" lang="zh-TW" altLang="en-US"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日：科學班科學能力檢定</a:t>
                      </a:r>
                      <a:endParaRPr kumimoji="0" lang="zh-TW" altLang="zh-TW"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1"/>
                  </a:ext>
                </a:extLst>
              </a:tr>
              <a:tr h="320675">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2</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三</a:t>
                      </a:r>
                      <a:endPar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vMerge="1">
                  <a:txBody>
                    <a:bodyPr/>
                    <a:lstStyle/>
                    <a:p>
                      <a:endParaRPr lang="zh-TW" altLang="en-US"/>
                    </a:p>
                  </a:txBody>
                  <a:tcPr/>
                </a:tc>
                <a:extLst>
                  <a:ext uri="{0D108BD9-81ED-4DB2-BD59-A6C34878D82A}">
                    <a16:rowId xmlns:a16="http://schemas.microsoft.com/office/drawing/2014/main" xmlns="" val="10002"/>
                  </a:ext>
                </a:extLst>
              </a:tr>
              <a:tr h="320675">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3</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四</a:t>
                      </a:r>
                      <a:endPar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vMerge="1">
                  <a:txBody>
                    <a:bodyPr/>
                    <a:lstStyle/>
                    <a:p>
                      <a:endParaRPr lang="zh-TW" altLang="en-US"/>
                    </a:p>
                  </a:txBody>
                  <a:tcPr/>
                </a:tc>
                <a:extLst>
                  <a:ext uri="{0D108BD9-81ED-4DB2-BD59-A6C34878D82A}">
                    <a16:rowId xmlns:a16="http://schemas.microsoft.com/office/drawing/2014/main" xmlns="" val="10003"/>
                  </a:ext>
                </a:extLst>
              </a:tr>
              <a:tr h="320675">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4</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五</a:t>
                      </a:r>
                      <a:endPar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vMerge="1">
                  <a:txBody>
                    <a:bodyPr/>
                    <a:lstStyle/>
                    <a:p>
                      <a:endParaRPr lang="zh-TW" altLang="en-US"/>
                    </a:p>
                  </a:txBody>
                  <a:tcPr/>
                </a:tc>
                <a:extLst>
                  <a:ext uri="{0D108BD9-81ED-4DB2-BD59-A6C34878D82A}">
                    <a16:rowId xmlns:a16="http://schemas.microsoft.com/office/drawing/2014/main" xmlns="" val="10004"/>
                  </a:ext>
                </a:extLst>
              </a:tr>
              <a:tr h="320675">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5</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六</a:t>
                      </a:r>
                      <a:endPar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vMerge="1">
                  <a:txBody>
                    <a:bodyPr/>
                    <a:lstStyle/>
                    <a:p>
                      <a:endParaRPr lang="zh-TW" altLang="en-US"/>
                    </a:p>
                  </a:txBody>
                  <a:tcPr/>
                </a:tc>
                <a:extLst>
                  <a:ext uri="{0D108BD9-81ED-4DB2-BD59-A6C34878D82A}">
                    <a16:rowId xmlns:a16="http://schemas.microsoft.com/office/drawing/2014/main" xmlns="" val="10005"/>
                  </a:ext>
                </a:extLst>
              </a:tr>
              <a:tr h="320675">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6</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日</a:t>
                      </a:r>
                      <a:endPar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vMerge="1">
                  <a:txBody>
                    <a:bodyPr/>
                    <a:lstStyle/>
                    <a:p>
                      <a:endParaRPr lang="zh-TW" altLang="en-US"/>
                    </a:p>
                  </a:txBody>
                  <a:tcPr/>
                </a:tc>
                <a:extLst>
                  <a:ext uri="{0D108BD9-81ED-4DB2-BD59-A6C34878D82A}">
                    <a16:rowId xmlns:a16="http://schemas.microsoft.com/office/drawing/2014/main" xmlns="" val="10006"/>
                  </a:ext>
                </a:extLst>
              </a:tr>
              <a:tr h="320675">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7</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一</a:t>
                      </a:r>
                      <a:endPar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vMerge="1">
                  <a:txBody>
                    <a:bodyPr/>
                    <a:lstStyle/>
                    <a:p>
                      <a:endParaRPr lang="zh-TW" altLang="en-US"/>
                    </a:p>
                  </a:txBody>
                  <a:tcPr/>
                </a:tc>
                <a:extLst>
                  <a:ext uri="{0D108BD9-81ED-4DB2-BD59-A6C34878D82A}">
                    <a16:rowId xmlns:a16="http://schemas.microsoft.com/office/drawing/2014/main" xmlns="" val="10007"/>
                  </a:ext>
                </a:extLst>
              </a:tr>
              <a:tr h="320675">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8</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二</a:t>
                      </a:r>
                      <a:endPar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vMerge="1">
                  <a:txBody>
                    <a:bodyPr/>
                    <a:lstStyle/>
                    <a:p>
                      <a:endParaRPr lang="zh-TW" altLang="en-US"/>
                    </a:p>
                  </a:txBody>
                  <a:tcPr/>
                </a:tc>
                <a:extLst>
                  <a:ext uri="{0D108BD9-81ED-4DB2-BD59-A6C34878D82A}">
                    <a16:rowId xmlns:a16="http://schemas.microsoft.com/office/drawing/2014/main" xmlns="" val="10008"/>
                  </a:ext>
                </a:extLst>
              </a:tr>
              <a:tr h="320675">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9</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三</a:t>
                      </a:r>
                      <a:endPar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vMerge="1">
                  <a:txBody>
                    <a:bodyPr/>
                    <a:lstStyle/>
                    <a:p>
                      <a:endParaRPr lang="zh-TW" altLang="en-US"/>
                    </a:p>
                  </a:txBody>
                  <a:tcPr/>
                </a:tc>
                <a:extLst>
                  <a:ext uri="{0D108BD9-81ED-4DB2-BD59-A6C34878D82A}">
                    <a16:rowId xmlns:a16="http://schemas.microsoft.com/office/drawing/2014/main" xmlns="" val="10009"/>
                  </a:ext>
                </a:extLst>
              </a:tr>
              <a:tr h="320675">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10</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四</a:t>
                      </a:r>
                      <a:endParaRPr kumimoji="0" lang="zh-TW" altLang="zh-TW" sz="20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vMerge="1">
                  <a:txBody>
                    <a:bodyPr/>
                    <a:lstStyle/>
                    <a:p>
                      <a:endParaRPr lang="zh-TW" altLang="en-US"/>
                    </a:p>
                  </a:txBody>
                  <a:tcPr/>
                </a:tc>
                <a:extLst>
                  <a:ext uri="{0D108BD9-81ED-4DB2-BD59-A6C34878D82A}">
                    <a16:rowId xmlns:a16="http://schemas.microsoft.com/office/drawing/2014/main" xmlns="" val="10010"/>
                  </a:ext>
                </a:extLst>
              </a:tr>
              <a:tr h="320675">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11</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五</a:t>
                      </a:r>
                      <a:endPar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vMerge="1">
                  <a:txBody>
                    <a:bodyPr/>
                    <a:lstStyle/>
                    <a:p>
                      <a:endParaRPr lang="zh-TW" altLang="en-US"/>
                    </a:p>
                  </a:txBody>
                  <a:tcPr/>
                </a:tc>
                <a:extLst>
                  <a:ext uri="{0D108BD9-81ED-4DB2-BD59-A6C34878D82A}">
                    <a16:rowId xmlns:a16="http://schemas.microsoft.com/office/drawing/2014/main" xmlns="" val="10011"/>
                  </a:ext>
                </a:extLst>
              </a:tr>
              <a:tr h="320675">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12</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六</a:t>
                      </a: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vMerge="1">
                  <a:txBody>
                    <a:bodyPr/>
                    <a:lstStyle/>
                    <a:p>
                      <a:endParaRPr lang="zh-TW" altLang="en-US"/>
                    </a:p>
                  </a:txBody>
                  <a:tcPr/>
                </a:tc>
                <a:extLst>
                  <a:ext uri="{0D108BD9-81ED-4DB2-BD59-A6C34878D82A}">
                    <a16:rowId xmlns:a16="http://schemas.microsoft.com/office/drawing/2014/main" xmlns="" val="10012"/>
                  </a:ext>
                </a:extLst>
              </a:tr>
              <a:tr h="293688">
                <a:tc vMerge="1">
                  <a:txBody>
                    <a:bodyPr/>
                    <a:lstStyle/>
                    <a:p>
                      <a:endParaRPr lang="zh-TW" altLang="en-US"/>
                    </a:p>
                  </a:txBody>
                  <a:tcPr/>
                </a:tc>
                <a:tc gridSpan="3">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                               …</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8325" marR="58325" marT="0" marB="0" vert="eaVert"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13"/>
                  </a:ext>
                </a:extLst>
              </a:tr>
              <a:tr h="404813">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21</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一</a:t>
                      </a:r>
                      <a:endPar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rowSpan="5">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 </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特色招生專業群科甄選入學報名</a:t>
                      </a: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14"/>
                  </a:ext>
                </a:extLst>
              </a:tr>
              <a:tr h="404813">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22</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二</a:t>
                      </a:r>
                      <a:endPar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vMerge="1">
                  <a:txBody>
                    <a:bodyPr/>
                    <a:lstStyle/>
                    <a:p>
                      <a:endParaRPr lang="zh-TW" altLang="en-US"/>
                    </a:p>
                  </a:txBody>
                  <a:tcPr/>
                </a:tc>
                <a:extLst>
                  <a:ext uri="{0D108BD9-81ED-4DB2-BD59-A6C34878D82A}">
                    <a16:rowId xmlns:a16="http://schemas.microsoft.com/office/drawing/2014/main" xmlns="" val="10015"/>
                  </a:ext>
                </a:extLst>
              </a:tr>
              <a:tr h="404813">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23</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三</a:t>
                      </a:r>
                      <a:endPar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vMerge="1">
                  <a:txBody>
                    <a:bodyPr/>
                    <a:lstStyle/>
                    <a:p>
                      <a:endParaRPr lang="zh-TW" altLang="en-US"/>
                    </a:p>
                  </a:txBody>
                  <a:tcPr/>
                </a:tc>
                <a:extLst>
                  <a:ext uri="{0D108BD9-81ED-4DB2-BD59-A6C34878D82A}">
                    <a16:rowId xmlns:a16="http://schemas.microsoft.com/office/drawing/2014/main" xmlns="" val="10016"/>
                  </a:ext>
                </a:extLst>
              </a:tr>
              <a:tr h="404813">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24</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四</a:t>
                      </a:r>
                      <a:endPar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vMerge="1">
                  <a:txBody>
                    <a:bodyPr/>
                    <a:lstStyle/>
                    <a:p>
                      <a:endParaRPr lang="zh-TW" altLang="en-US"/>
                    </a:p>
                  </a:txBody>
                  <a:tcPr/>
                </a:tc>
                <a:extLst>
                  <a:ext uri="{0D108BD9-81ED-4DB2-BD59-A6C34878D82A}">
                    <a16:rowId xmlns:a16="http://schemas.microsoft.com/office/drawing/2014/main" xmlns="" val="10017"/>
                  </a:ext>
                </a:extLst>
              </a:tr>
              <a:tr h="404813">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25</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五</a:t>
                      </a:r>
                      <a:endParaRPr kumimoji="0" lang="zh-TW" altLang="zh-TW" sz="20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vMerge="1">
                  <a:txBody>
                    <a:bodyPr/>
                    <a:lstStyle/>
                    <a:p>
                      <a:endParaRPr lang="zh-TW" altLang="en-US"/>
                    </a:p>
                  </a:txBody>
                  <a:tcPr/>
                </a:tc>
                <a:extLst>
                  <a:ext uri="{0D108BD9-81ED-4DB2-BD59-A6C34878D82A}">
                    <a16:rowId xmlns:a16="http://schemas.microsoft.com/office/drawing/2014/main" xmlns="" val="10018"/>
                  </a:ext>
                </a:extLst>
              </a:tr>
            </a:tbl>
          </a:graphicData>
        </a:graphic>
      </p:graphicFrame>
      <p:sp>
        <p:nvSpPr>
          <p:cNvPr id="5" name="投影片編號版面配置區 6"/>
          <p:cNvSpPr txBox="1">
            <a:spLocks/>
          </p:cNvSpPr>
          <p:nvPr/>
        </p:nvSpPr>
        <p:spPr>
          <a:xfrm>
            <a:off x="531813" y="787400"/>
            <a:ext cx="779462" cy="365125"/>
          </a:xfrm>
          <a:prstGeom prst="rect">
            <a:avLst/>
          </a:prstGeom>
        </p:spPr>
        <p:txBody>
          <a:bodyPr vert="horz" lIns="91440" tIns="45720" rIns="91440" bIns="45720" rtlCol="0" anchor="ctr"/>
          <a:lstStyle>
            <a:defPPr>
              <a:defRPr lang="zh-TW"/>
            </a:defPPr>
            <a:lvl1pPr algn="r" rtl="0" eaLnBrk="1" fontAlgn="auto" hangingPunct="1">
              <a:spcBef>
                <a:spcPts val="0"/>
              </a:spcBef>
              <a:spcAft>
                <a:spcPts val="0"/>
              </a:spcAft>
              <a:defRPr kumimoji="0" sz="2000" kern="1200">
                <a:solidFill>
                  <a:srgbClr val="FEFFFF"/>
                </a:solidFill>
                <a:latin typeface="+mn-lt"/>
                <a:ea typeface="+mn-ea"/>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defRPr/>
            </a:pPr>
            <a:r>
              <a:rPr lang="en-US" altLang="zh-TW" dirty="0" smtClean="0"/>
              <a:t>13</a:t>
            </a:r>
            <a:endParaRPr lang="zh-TW" alt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66661" y="690211"/>
            <a:ext cx="8911687" cy="1280890"/>
          </a:xfrm>
        </p:spPr>
        <p:txBody>
          <a:bodyPr/>
          <a:lstStyle/>
          <a:p>
            <a:r>
              <a:rPr lang="zh-TW" altLang="en-US" sz="4000" dirty="0" smtClean="0"/>
              <a:t>五專免試入學管道介紹</a:t>
            </a:r>
            <a:r>
              <a:rPr lang="en-US" altLang="zh-TW" sz="4000" dirty="0" smtClean="0"/>
              <a:t>3/3</a:t>
            </a:r>
            <a:endParaRPr lang="zh-TW" altLang="en-US" sz="4000" dirty="0"/>
          </a:p>
        </p:txBody>
      </p:sp>
      <p:sp>
        <p:nvSpPr>
          <p:cNvPr id="3" name="內容版面配置區 2"/>
          <p:cNvSpPr>
            <a:spLocks noGrp="1"/>
          </p:cNvSpPr>
          <p:nvPr>
            <p:ph idx="1"/>
          </p:nvPr>
        </p:nvSpPr>
        <p:spPr>
          <a:xfrm>
            <a:off x="1311275" y="1748007"/>
            <a:ext cx="11049917" cy="5512107"/>
          </a:xfrm>
        </p:spPr>
        <p:txBody>
          <a:bodyPr/>
          <a:lstStyle/>
          <a:p>
            <a:r>
              <a:rPr lang="zh-TW" altLang="en-US" sz="3600" dirty="0">
                <a:solidFill>
                  <a:srgbClr val="FF0000"/>
                </a:solidFill>
              </a:rPr>
              <a:t>五專超額比序項目積分對照表訂定原則</a:t>
            </a:r>
            <a:r>
              <a:rPr lang="zh-TW" altLang="en-US" sz="3600" dirty="0"/>
              <a:t>：</a:t>
            </a:r>
          </a:p>
          <a:p>
            <a:pPr marL="300038" lvl="1" indent="0">
              <a:buNone/>
            </a:pPr>
            <a:r>
              <a:rPr lang="zh-TW" altLang="en-US" sz="3000" dirty="0" smtClean="0"/>
              <a:t>重視</a:t>
            </a:r>
            <a:r>
              <a:rPr lang="zh-TW" altLang="en-US" sz="3000" dirty="0"/>
              <a:t>學生基本能力，達成基本能力即取得分數。</a:t>
            </a:r>
          </a:p>
          <a:p>
            <a:pPr marL="300038" lvl="1" indent="0">
              <a:buNone/>
            </a:pPr>
            <a:r>
              <a:rPr lang="zh-TW" altLang="en-US" sz="3000" dirty="0" smtClean="0"/>
              <a:t>設定</a:t>
            </a:r>
            <a:r>
              <a:rPr lang="zh-TW" altLang="en-US" sz="3000" dirty="0"/>
              <a:t>單項及總項積分上限，避免學生分分計較。</a:t>
            </a:r>
          </a:p>
          <a:p>
            <a:pPr marL="300038" lvl="1" indent="0">
              <a:buNone/>
            </a:pPr>
            <a:r>
              <a:rPr lang="zh-TW" altLang="en-US" sz="3000" dirty="0" smtClean="0"/>
              <a:t>以</a:t>
            </a:r>
            <a:r>
              <a:rPr lang="zh-TW" altLang="en-US" sz="3000" dirty="0"/>
              <a:t>適當之比序項目規劃，達成零抽籤目標。</a:t>
            </a:r>
          </a:p>
          <a:p>
            <a:pPr marL="300038" lvl="1" indent="0">
              <a:buNone/>
            </a:pPr>
            <a:r>
              <a:rPr lang="zh-TW" altLang="en-US" sz="3000" dirty="0" smtClean="0"/>
              <a:t>注重</a:t>
            </a:r>
            <a:r>
              <a:rPr lang="zh-TW" altLang="en-US" sz="3000" dirty="0"/>
              <a:t>學生多元學習成效，引導學生五育均衡發展。</a:t>
            </a:r>
            <a:endParaRPr lang="zh-TW" altLang="en-US" sz="3400" dirty="0"/>
          </a:p>
        </p:txBody>
      </p:sp>
      <p:sp>
        <p:nvSpPr>
          <p:cNvPr id="4" name="投影片編號版面配置區 3"/>
          <p:cNvSpPr>
            <a:spLocks noGrp="1"/>
          </p:cNvSpPr>
          <p:nvPr>
            <p:ph type="sldNum" sz="quarter" idx="12"/>
          </p:nvPr>
        </p:nvSpPr>
        <p:spPr/>
        <p:txBody>
          <a:bodyPr/>
          <a:lstStyle/>
          <a:p>
            <a:pPr>
              <a:defRPr/>
            </a:pPr>
            <a:r>
              <a:rPr lang="en-US" altLang="zh-TW" sz="2000" dirty="0" smtClean="0"/>
              <a:t>115</a:t>
            </a:r>
            <a:endParaRPr lang="zh-TW" altLang="en-US" sz="2000" dirty="0"/>
          </a:p>
        </p:txBody>
      </p:sp>
    </p:spTree>
    <p:extLst>
      <p:ext uri="{BB962C8B-B14F-4D97-AF65-F5344CB8AC3E}">
        <p14:creationId xmlns:p14="http://schemas.microsoft.com/office/powerpoint/2010/main" val="49038823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2690408" y="224073"/>
            <a:ext cx="8911687" cy="1280890"/>
          </a:xfrm>
        </p:spPr>
        <p:txBody>
          <a:bodyPr/>
          <a:lstStyle/>
          <a:p>
            <a:r>
              <a:rPr lang="zh-TW" altLang="en-US" sz="3200" b="1" dirty="0">
                <a:solidFill>
                  <a:srgbClr val="3939FF"/>
                </a:solidFill>
              </a:rPr>
              <a:t>五專免試入學超額比序項目積分對照表</a:t>
            </a:r>
          </a:p>
        </p:txBody>
      </p:sp>
      <p:pic>
        <p:nvPicPr>
          <p:cNvPr id="5" name="內容版面配置區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1819384" y="797560"/>
            <a:ext cx="9274602" cy="5903309"/>
          </a:xfrm>
        </p:spPr>
      </p:pic>
      <p:sp>
        <p:nvSpPr>
          <p:cNvPr id="4" name="投影片編號版面配置區 3"/>
          <p:cNvSpPr>
            <a:spLocks noGrp="1"/>
          </p:cNvSpPr>
          <p:nvPr>
            <p:ph type="sldNum" sz="quarter" idx="12"/>
          </p:nvPr>
        </p:nvSpPr>
        <p:spPr/>
        <p:txBody>
          <a:bodyPr/>
          <a:lstStyle/>
          <a:p>
            <a:pPr>
              <a:defRPr/>
            </a:pPr>
            <a:r>
              <a:rPr lang="en-US" altLang="zh-TW" sz="2000" dirty="0" smtClean="0"/>
              <a:t>116</a:t>
            </a:r>
            <a:endParaRPr lang="zh-TW" altLang="en-US" sz="2000" dirty="0"/>
          </a:p>
        </p:txBody>
      </p:sp>
    </p:spTree>
    <p:extLst>
      <p:ext uri="{BB962C8B-B14F-4D97-AF65-F5344CB8AC3E}">
        <p14:creationId xmlns:p14="http://schemas.microsoft.com/office/powerpoint/2010/main" val="259042110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2690408" y="224073"/>
            <a:ext cx="8911687" cy="1280890"/>
          </a:xfrm>
        </p:spPr>
        <p:txBody>
          <a:bodyPr/>
          <a:lstStyle/>
          <a:p>
            <a:r>
              <a:rPr lang="zh-TW" altLang="en-US" sz="3200" b="1" dirty="0">
                <a:solidFill>
                  <a:srgbClr val="3939FF"/>
                </a:solidFill>
              </a:rPr>
              <a:t>五專免試入學超額比序項目積分對照表</a:t>
            </a:r>
          </a:p>
        </p:txBody>
      </p:sp>
      <p:sp>
        <p:nvSpPr>
          <p:cNvPr id="4" name="投影片編號版面配置區 3"/>
          <p:cNvSpPr>
            <a:spLocks noGrp="1"/>
          </p:cNvSpPr>
          <p:nvPr>
            <p:ph type="sldNum" sz="quarter" idx="12"/>
          </p:nvPr>
        </p:nvSpPr>
        <p:spPr/>
        <p:txBody>
          <a:bodyPr/>
          <a:lstStyle/>
          <a:p>
            <a:pPr>
              <a:defRPr/>
            </a:pPr>
            <a:r>
              <a:rPr lang="en-US" altLang="zh-TW" sz="2000" dirty="0" smtClean="0"/>
              <a:t>117</a:t>
            </a:r>
            <a:endParaRPr lang="zh-TW" altLang="en-US" sz="2000" dirty="0"/>
          </a:p>
        </p:txBody>
      </p:sp>
      <p:pic>
        <p:nvPicPr>
          <p:cNvPr id="3" name="圖片 2"/>
          <p:cNvPicPr>
            <a:picLocks noChangeAspect="1"/>
          </p:cNvPicPr>
          <p:nvPr/>
        </p:nvPicPr>
        <p:blipFill>
          <a:blip r:embed="rId2">
            <a:clrChange>
              <a:clrFrom>
                <a:srgbClr val="FFFFFF"/>
              </a:clrFrom>
              <a:clrTo>
                <a:srgbClr val="FFFFFF">
                  <a:alpha val="0"/>
                </a:srgbClr>
              </a:clrTo>
            </a:clrChange>
          </a:blip>
          <a:stretch>
            <a:fillRect/>
          </a:stretch>
        </p:blipFill>
        <p:spPr>
          <a:xfrm>
            <a:off x="1747339" y="1504963"/>
            <a:ext cx="9181394" cy="3409950"/>
          </a:xfrm>
          <a:prstGeom prst="rect">
            <a:avLst/>
          </a:prstGeom>
        </p:spPr>
      </p:pic>
    </p:spTree>
    <p:extLst>
      <p:ext uri="{BB962C8B-B14F-4D97-AF65-F5344CB8AC3E}">
        <p14:creationId xmlns:p14="http://schemas.microsoft.com/office/powerpoint/2010/main" val="336507176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2690408" y="224073"/>
            <a:ext cx="8911687" cy="1280890"/>
          </a:xfrm>
        </p:spPr>
        <p:txBody>
          <a:bodyPr/>
          <a:lstStyle/>
          <a:p>
            <a:r>
              <a:rPr lang="zh-TW" altLang="en-US" sz="3200" b="1" dirty="0">
                <a:solidFill>
                  <a:srgbClr val="3939FF"/>
                </a:solidFill>
              </a:rPr>
              <a:t>五專免試入學超額比序項目積分對照表</a:t>
            </a:r>
          </a:p>
        </p:txBody>
      </p:sp>
      <p:sp>
        <p:nvSpPr>
          <p:cNvPr id="4" name="投影片編號版面配置區 3"/>
          <p:cNvSpPr>
            <a:spLocks noGrp="1"/>
          </p:cNvSpPr>
          <p:nvPr>
            <p:ph type="sldNum" sz="quarter" idx="12"/>
          </p:nvPr>
        </p:nvSpPr>
        <p:spPr/>
        <p:txBody>
          <a:bodyPr/>
          <a:lstStyle/>
          <a:p>
            <a:pPr>
              <a:defRPr/>
            </a:pPr>
            <a:r>
              <a:rPr lang="en-US" altLang="zh-TW" sz="2000" dirty="0" smtClean="0"/>
              <a:t>118</a:t>
            </a:r>
            <a:endParaRPr lang="zh-TW" altLang="en-US" sz="2000" dirty="0"/>
          </a:p>
        </p:txBody>
      </p:sp>
      <p:sp>
        <p:nvSpPr>
          <p:cNvPr id="2" name="內容版面配置區 1"/>
          <p:cNvSpPr>
            <a:spLocks noGrp="1"/>
          </p:cNvSpPr>
          <p:nvPr>
            <p:ph idx="1"/>
          </p:nvPr>
        </p:nvSpPr>
        <p:spPr/>
        <p:txBody>
          <a:bodyPr/>
          <a:lstStyle/>
          <a:p>
            <a:endParaRPr lang="zh-TW" altLang="en-US"/>
          </a:p>
        </p:txBody>
      </p:sp>
      <p:pic>
        <p:nvPicPr>
          <p:cNvPr id="3" name="圖片 2"/>
          <p:cNvPicPr>
            <a:picLocks/>
          </p:cNvPicPr>
          <p:nvPr/>
        </p:nvPicPr>
        <p:blipFill>
          <a:blip r:embed="rId2"/>
          <a:stretch>
            <a:fillRect/>
          </a:stretch>
        </p:blipFill>
        <p:spPr>
          <a:xfrm>
            <a:off x="1823388" y="787400"/>
            <a:ext cx="9273600" cy="5904000"/>
          </a:xfrm>
          <a:prstGeom prst="rect">
            <a:avLst/>
          </a:prstGeom>
        </p:spPr>
      </p:pic>
    </p:spTree>
    <p:extLst>
      <p:ext uri="{BB962C8B-B14F-4D97-AF65-F5344CB8AC3E}">
        <p14:creationId xmlns:p14="http://schemas.microsoft.com/office/powerpoint/2010/main" val="126243254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2690408" y="224073"/>
            <a:ext cx="8911687" cy="1280890"/>
          </a:xfrm>
        </p:spPr>
        <p:txBody>
          <a:bodyPr/>
          <a:lstStyle/>
          <a:p>
            <a:r>
              <a:rPr lang="zh-TW" altLang="en-US" sz="3200" b="1" dirty="0">
                <a:solidFill>
                  <a:srgbClr val="3939FF"/>
                </a:solidFill>
              </a:rPr>
              <a:t>五專免試入學超額比序項目積分對照表</a:t>
            </a:r>
          </a:p>
        </p:txBody>
      </p:sp>
      <p:sp>
        <p:nvSpPr>
          <p:cNvPr id="4" name="投影片編號版面配置區 3"/>
          <p:cNvSpPr>
            <a:spLocks noGrp="1"/>
          </p:cNvSpPr>
          <p:nvPr>
            <p:ph type="sldNum" sz="quarter" idx="12"/>
          </p:nvPr>
        </p:nvSpPr>
        <p:spPr/>
        <p:txBody>
          <a:bodyPr/>
          <a:lstStyle/>
          <a:p>
            <a:pPr>
              <a:defRPr/>
            </a:pPr>
            <a:r>
              <a:rPr lang="en-US" altLang="zh-TW" sz="2000" dirty="0" smtClean="0"/>
              <a:t>119</a:t>
            </a:r>
            <a:endParaRPr lang="zh-TW" altLang="en-US" sz="2000" dirty="0"/>
          </a:p>
        </p:txBody>
      </p:sp>
      <p:sp>
        <p:nvSpPr>
          <p:cNvPr id="2" name="內容版面配置區 1"/>
          <p:cNvSpPr>
            <a:spLocks noGrp="1"/>
          </p:cNvSpPr>
          <p:nvPr>
            <p:ph idx="1"/>
          </p:nvPr>
        </p:nvSpPr>
        <p:spPr/>
        <p:txBody>
          <a:bodyPr/>
          <a:lstStyle/>
          <a:p>
            <a:endParaRPr lang="zh-TW" altLang="en-US"/>
          </a:p>
        </p:txBody>
      </p:sp>
      <p:pic>
        <p:nvPicPr>
          <p:cNvPr id="5" name="圖片 4"/>
          <p:cNvPicPr>
            <a:picLocks/>
          </p:cNvPicPr>
          <p:nvPr/>
        </p:nvPicPr>
        <p:blipFill>
          <a:blip r:embed="rId2"/>
          <a:stretch>
            <a:fillRect/>
          </a:stretch>
        </p:blipFill>
        <p:spPr>
          <a:xfrm>
            <a:off x="1818182" y="787400"/>
            <a:ext cx="9280800" cy="5904000"/>
          </a:xfrm>
          <a:prstGeom prst="rect">
            <a:avLst/>
          </a:prstGeom>
        </p:spPr>
      </p:pic>
    </p:spTree>
    <p:extLst>
      <p:ext uri="{BB962C8B-B14F-4D97-AF65-F5344CB8AC3E}">
        <p14:creationId xmlns:p14="http://schemas.microsoft.com/office/powerpoint/2010/main" val="381595304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2690408" y="224073"/>
            <a:ext cx="8911687" cy="1280890"/>
          </a:xfrm>
        </p:spPr>
        <p:txBody>
          <a:bodyPr/>
          <a:lstStyle/>
          <a:p>
            <a:r>
              <a:rPr lang="zh-TW" altLang="en-US" sz="3200" b="1" dirty="0">
                <a:solidFill>
                  <a:srgbClr val="3939FF"/>
                </a:solidFill>
              </a:rPr>
              <a:t>五專免試入學超額比序項目積分對照表</a:t>
            </a:r>
          </a:p>
        </p:txBody>
      </p:sp>
      <p:sp>
        <p:nvSpPr>
          <p:cNvPr id="2" name="內容版面配置區 1"/>
          <p:cNvSpPr>
            <a:spLocks noGrp="1"/>
          </p:cNvSpPr>
          <p:nvPr>
            <p:ph idx="1"/>
          </p:nvPr>
        </p:nvSpPr>
        <p:spPr/>
        <p:txBody>
          <a:bodyPr/>
          <a:lstStyle/>
          <a:p>
            <a:endParaRPr lang="zh-TW" altLang="en-US"/>
          </a:p>
        </p:txBody>
      </p:sp>
      <p:pic>
        <p:nvPicPr>
          <p:cNvPr id="3" name="圖片 2"/>
          <p:cNvPicPr>
            <a:picLocks/>
          </p:cNvPicPr>
          <p:nvPr/>
        </p:nvPicPr>
        <p:blipFill>
          <a:blip r:embed="rId2"/>
          <a:stretch>
            <a:fillRect/>
          </a:stretch>
        </p:blipFill>
        <p:spPr>
          <a:xfrm>
            <a:off x="1919230" y="864518"/>
            <a:ext cx="9273600" cy="5904000"/>
          </a:xfrm>
          <a:prstGeom prst="rect">
            <a:avLst/>
          </a:prstGeom>
        </p:spPr>
      </p:pic>
      <p:sp>
        <p:nvSpPr>
          <p:cNvPr id="7" name="投影片編號版面配置區 3"/>
          <p:cNvSpPr>
            <a:spLocks noGrp="1"/>
          </p:cNvSpPr>
          <p:nvPr>
            <p:ph type="sldNum" sz="quarter" idx="12"/>
          </p:nvPr>
        </p:nvSpPr>
        <p:spPr>
          <a:xfrm>
            <a:off x="531813" y="787400"/>
            <a:ext cx="779462" cy="365125"/>
          </a:xfrm>
        </p:spPr>
        <p:txBody>
          <a:bodyPr/>
          <a:lstStyle/>
          <a:p>
            <a:pPr>
              <a:defRPr/>
            </a:pPr>
            <a:r>
              <a:rPr lang="en-US" altLang="zh-TW" sz="2000" dirty="0" smtClean="0"/>
              <a:t>120</a:t>
            </a:r>
            <a:endParaRPr lang="zh-TW" altLang="en-US" sz="2000" dirty="0"/>
          </a:p>
        </p:txBody>
      </p:sp>
    </p:spTree>
    <p:extLst>
      <p:ext uri="{BB962C8B-B14F-4D97-AF65-F5344CB8AC3E}">
        <p14:creationId xmlns:p14="http://schemas.microsoft.com/office/powerpoint/2010/main" val="190153792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2690408" y="224073"/>
            <a:ext cx="8911687" cy="1280890"/>
          </a:xfrm>
        </p:spPr>
        <p:txBody>
          <a:bodyPr/>
          <a:lstStyle/>
          <a:p>
            <a:r>
              <a:rPr lang="zh-TW" altLang="en-US" sz="3200" b="1" dirty="0">
                <a:solidFill>
                  <a:srgbClr val="3939FF"/>
                </a:solidFill>
              </a:rPr>
              <a:t>五專免試入學超額比序項目積分對照表</a:t>
            </a:r>
          </a:p>
        </p:txBody>
      </p:sp>
      <p:sp>
        <p:nvSpPr>
          <p:cNvPr id="4" name="投影片編號版面配置區 3"/>
          <p:cNvSpPr>
            <a:spLocks noGrp="1"/>
          </p:cNvSpPr>
          <p:nvPr>
            <p:ph type="sldNum" sz="quarter" idx="12"/>
          </p:nvPr>
        </p:nvSpPr>
        <p:spPr/>
        <p:txBody>
          <a:bodyPr/>
          <a:lstStyle/>
          <a:p>
            <a:pPr>
              <a:defRPr/>
            </a:pPr>
            <a:r>
              <a:rPr lang="en-US" altLang="zh-TW" sz="2000" dirty="0" smtClean="0"/>
              <a:t>121</a:t>
            </a:r>
            <a:endParaRPr lang="zh-TW" altLang="en-US" sz="2000" dirty="0"/>
          </a:p>
        </p:txBody>
      </p:sp>
      <p:sp>
        <p:nvSpPr>
          <p:cNvPr id="2" name="內容版面配置區 1"/>
          <p:cNvSpPr>
            <a:spLocks noGrp="1"/>
          </p:cNvSpPr>
          <p:nvPr>
            <p:ph idx="1"/>
          </p:nvPr>
        </p:nvSpPr>
        <p:spPr/>
        <p:txBody>
          <a:bodyPr/>
          <a:lstStyle/>
          <a:p>
            <a:endParaRPr lang="zh-TW" altLang="en-US"/>
          </a:p>
        </p:txBody>
      </p:sp>
      <p:pic>
        <p:nvPicPr>
          <p:cNvPr id="5" name="圖片 4"/>
          <p:cNvPicPr>
            <a:picLocks/>
          </p:cNvPicPr>
          <p:nvPr/>
        </p:nvPicPr>
        <p:blipFill>
          <a:blip r:embed="rId2"/>
          <a:stretch>
            <a:fillRect/>
          </a:stretch>
        </p:blipFill>
        <p:spPr>
          <a:xfrm>
            <a:off x="2098714" y="864518"/>
            <a:ext cx="9273600" cy="5904000"/>
          </a:xfrm>
          <a:prstGeom prst="rect">
            <a:avLst/>
          </a:prstGeom>
        </p:spPr>
      </p:pic>
    </p:spTree>
    <p:extLst>
      <p:ext uri="{BB962C8B-B14F-4D97-AF65-F5344CB8AC3E}">
        <p14:creationId xmlns:p14="http://schemas.microsoft.com/office/powerpoint/2010/main" val="278421141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2690408" y="224073"/>
            <a:ext cx="8911687" cy="1280890"/>
          </a:xfrm>
        </p:spPr>
        <p:txBody>
          <a:bodyPr/>
          <a:lstStyle/>
          <a:p>
            <a:r>
              <a:rPr lang="zh-TW" altLang="en-US" sz="3200" b="1" dirty="0">
                <a:solidFill>
                  <a:srgbClr val="3939FF"/>
                </a:solidFill>
              </a:rPr>
              <a:t>五專免試入學超額比序項目積分對照表</a:t>
            </a:r>
          </a:p>
        </p:txBody>
      </p:sp>
      <p:sp>
        <p:nvSpPr>
          <p:cNvPr id="4" name="投影片編號版面配置區 3"/>
          <p:cNvSpPr>
            <a:spLocks noGrp="1"/>
          </p:cNvSpPr>
          <p:nvPr>
            <p:ph type="sldNum" sz="quarter" idx="12"/>
          </p:nvPr>
        </p:nvSpPr>
        <p:spPr/>
        <p:txBody>
          <a:bodyPr/>
          <a:lstStyle/>
          <a:p>
            <a:pPr>
              <a:defRPr/>
            </a:pPr>
            <a:r>
              <a:rPr lang="en-US" altLang="zh-TW" sz="2000" dirty="0" smtClean="0"/>
              <a:t>122</a:t>
            </a:r>
            <a:endParaRPr lang="zh-TW" altLang="en-US" sz="2000" dirty="0"/>
          </a:p>
        </p:txBody>
      </p:sp>
      <p:sp>
        <p:nvSpPr>
          <p:cNvPr id="2" name="內容版面配置區 1"/>
          <p:cNvSpPr>
            <a:spLocks noGrp="1"/>
          </p:cNvSpPr>
          <p:nvPr>
            <p:ph idx="1"/>
          </p:nvPr>
        </p:nvSpPr>
        <p:spPr/>
        <p:txBody>
          <a:bodyPr/>
          <a:lstStyle/>
          <a:p>
            <a:endParaRPr lang="zh-TW" altLang="en-US" dirty="0"/>
          </a:p>
        </p:txBody>
      </p:sp>
      <p:pic>
        <p:nvPicPr>
          <p:cNvPr id="3" name="圖片 2"/>
          <p:cNvPicPr>
            <a:picLocks noChangeAspect="1"/>
          </p:cNvPicPr>
          <p:nvPr/>
        </p:nvPicPr>
        <p:blipFill>
          <a:blip r:embed="rId2"/>
          <a:stretch>
            <a:fillRect/>
          </a:stretch>
        </p:blipFill>
        <p:spPr>
          <a:xfrm>
            <a:off x="2269245" y="864518"/>
            <a:ext cx="8953500" cy="3189689"/>
          </a:xfrm>
          <a:prstGeom prst="rect">
            <a:avLst/>
          </a:prstGeom>
        </p:spPr>
      </p:pic>
      <p:pic>
        <p:nvPicPr>
          <p:cNvPr id="7" name="圖片 6"/>
          <p:cNvPicPr>
            <a:picLocks noChangeAspect="1"/>
          </p:cNvPicPr>
          <p:nvPr/>
        </p:nvPicPr>
        <p:blipFill>
          <a:blip r:embed="rId3"/>
          <a:stretch>
            <a:fillRect/>
          </a:stretch>
        </p:blipFill>
        <p:spPr>
          <a:xfrm>
            <a:off x="2269245" y="4324743"/>
            <a:ext cx="6533232" cy="2288436"/>
          </a:xfrm>
          <a:prstGeom prst="rect">
            <a:avLst/>
          </a:prstGeom>
        </p:spPr>
      </p:pic>
    </p:spTree>
    <p:extLst>
      <p:ext uri="{BB962C8B-B14F-4D97-AF65-F5344CB8AC3E}">
        <p14:creationId xmlns:p14="http://schemas.microsoft.com/office/powerpoint/2010/main" val="164470156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2690408" y="224073"/>
            <a:ext cx="8911687" cy="1280890"/>
          </a:xfrm>
        </p:spPr>
        <p:txBody>
          <a:bodyPr/>
          <a:lstStyle/>
          <a:p>
            <a:r>
              <a:rPr lang="zh-TW" altLang="en-US" sz="3200" b="1" dirty="0">
                <a:solidFill>
                  <a:srgbClr val="3939FF"/>
                </a:solidFill>
              </a:rPr>
              <a:t>五專免試入學超額比序項目積分對照表</a:t>
            </a:r>
          </a:p>
        </p:txBody>
      </p:sp>
      <p:sp>
        <p:nvSpPr>
          <p:cNvPr id="4" name="投影片編號版面配置區 3"/>
          <p:cNvSpPr>
            <a:spLocks noGrp="1"/>
          </p:cNvSpPr>
          <p:nvPr>
            <p:ph type="sldNum" sz="quarter" idx="12"/>
          </p:nvPr>
        </p:nvSpPr>
        <p:spPr/>
        <p:txBody>
          <a:bodyPr/>
          <a:lstStyle/>
          <a:p>
            <a:pPr>
              <a:defRPr/>
            </a:pPr>
            <a:r>
              <a:rPr lang="en-US" altLang="zh-TW" sz="2000" dirty="0" smtClean="0"/>
              <a:t>123</a:t>
            </a:r>
            <a:endParaRPr lang="zh-TW" altLang="en-US" sz="2000" dirty="0"/>
          </a:p>
        </p:txBody>
      </p:sp>
      <p:pic>
        <p:nvPicPr>
          <p:cNvPr id="5" name="圖片 4"/>
          <p:cNvPicPr>
            <a:picLocks noChangeAspect="1"/>
          </p:cNvPicPr>
          <p:nvPr/>
        </p:nvPicPr>
        <p:blipFill>
          <a:blip r:embed="rId2"/>
          <a:stretch>
            <a:fillRect/>
          </a:stretch>
        </p:blipFill>
        <p:spPr>
          <a:xfrm>
            <a:off x="2272918" y="969962"/>
            <a:ext cx="8799034" cy="3657122"/>
          </a:xfrm>
          <a:prstGeom prst="rect">
            <a:avLst/>
          </a:prstGeom>
        </p:spPr>
      </p:pic>
    </p:spTree>
    <p:extLst>
      <p:ext uri="{BB962C8B-B14F-4D97-AF65-F5344CB8AC3E}">
        <p14:creationId xmlns:p14="http://schemas.microsoft.com/office/powerpoint/2010/main" val="45061899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66661" y="690211"/>
            <a:ext cx="8911687" cy="1280890"/>
          </a:xfrm>
        </p:spPr>
        <p:txBody>
          <a:bodyPr/>
          <a:lstStyle/>
          <a:p>
            <a:r>
              <a:rPr lang="zh-TW" altLang="en-US" sz="4000" dirty="0" smtClean="0"/>
              <a:t>五專免試入學超額比</a:t>
            </a:r>
            <a:r>
              <a:rPr lang="zh-TW" altLang="en-US" sz="4000" dirty="0"/>
              <a:t>序</a:t>
            </a:r>
          </a:p>
        </p:txBody>
      </p:sp>
      <p:sp>
        <p:nvSpPr>
          <p:cNvPr id="3" name="內容版面配置區 2"/>
          <p:cNvSpPr>
            <a:spLocks noGrp="1"/>
          </p:cNvSpPr>
          <p:nvPr>
            <p:ph idx="1"/>
          </p:nvPr>
        </p:nvSpPr>
        <p:spPr>
          <a:xfrm>
            <a:off x="1311275" y="1748007"/>
            <a:ext cx="10498807" cy="5512107"/>
          </a:xfrm>
        </p:spPr>
        <p:txBody>
          <a:bodyPr/>
          <a:lstStyle/>
          <a:p>
            <a:r>
              <a:rPr lang="zh-TW" altLang="en-US" sz="3600" dirty="0">
                <a:solidFill>
                  <a:schemeClr val="tx1"/>
                </a:solidFill>
              </a:rPr>
              <a:t>招生學校得依學校發展特色及科組特性，</a:t>
            </a:r>
            <a:r>
              <a:rPr lang="zh-TW" altLang="en-US" sz="3600" dirty="0">
                <a:solidFill>
                  <a:srgbClr val="FF0000"/>
                </a:solidFill>
              </a:rPr>
              <a:t>加權採計</a:t>
            </a:r>
            <a:r>
              <a:rPr lang="zh-TW" altLang="en-US" sz="3600" dirty="0" smtClean="0">
                <a:solidFill>
                  <a:srgbClr val="FF0000"/>
                </a:solidFill>
              </a:rPr>
              <a:t>部分項目</a:t>
            </a:r>
            <a:r>
              <a:rPr lang="zh-TW" altLang="en-US" sz="3600" dirty="0">
                <a:solidFill>
                  <a:schemeClr val="tx1"/>
                </a:solidFill>
              </a:rPr>
              <a:t>，加權項目至多得擇</a:t>
            </a:r>
            <a:r>
              <a:rPr lang="en-US" altLang="zh-TW" sz="3600" dirty="0">
                <a:solidFill>
                  <a:schemeClr val="tx1"/>
                </a:solidFill>
              </a:rPr>
              <a:t>3</a:t>
            </a:r>
            <a:r>
              <a:rPr lang="zh-TW" altLang="en-US" sz="3600" dirty="0">
                <a:solidFill>
                  <a:schemeClr val="tx1"/>
                </a:solidFill>
              </a:rPr>
              <a:t>項，其權重可訂為</a:t>
            </a:r>
            <a:r>
              <a:rPr lang="en-US" altLang="zh-TW" sz="3600" dirty="0">
                <a:solidFill>
                  <a:schemeClr val="tx1"/>
                </a:solidFill>
              </a:rPr>
              <a:t>1.1</a:t>
            </a:r>
            <a:r>
              <a:rPr lang="zh-TW" altLang="en-US" sz="3600" dirty="0">
                <a:solidFill>
                  <a:schemeClr val="tx1"/>
                </a:solidFill>
              </a:rPr>
              <a:t>、</a:t>
            </a:r>
            <a:r>
              <a:rPr lang="en-US" altLang="zh-TW" sz="3600" dirty="0">
                <a:solidFill>
                  <a:schemeClr val="tx1"/>
                </a:solidFill>
              </a:rPr>
              <a:t>1.2</a:t>
            </a:r>
            <a:r>
              <a:rPr lang="zh-TW" altLang="en-US" sz="3600" dirty="0" smtClean="0">
                <a:solidFill>
                  <a:schemeClr val="tx1"/>
                </a:solidFill>
              </a:rPr>
              <a:t>、</a:t>
            </a:r>
            <a:r>
              <a:rPr lang="en-US" altLang="zh-TW" sz="3600" dirty="0" smtClean="0">
                <a:solidFill>
                  <a:schemeClr val="tx1"/>
                </a:solidFill>
              </a:rPr>
              <a:t>1.3</a:t>
            </a:r>
            <a:r>
              <a:rPr lang="zh-TW" altLang="en-US" sz="3600" dirty="0">
                <a:solidFill>
                  <a:schemeClr val="tx1"/>
                </a:solidFill>
              </a:rPr>
              <a:t>、</a:t>
            </a:r>
            <a:r>
              <a:rPr lang="en-US" altLang="zh-TW" sz="3600" dirty="0">
                <a:solidFill>
                  <a:schemeClr val="tx1"/>
                </a:solidFill>
              </a:rPr>
              <a:t>1.4</a:t>
            </a:r>
            <a:r>
              <a:rPr lang="zh-TW" altLang="en-US" sz="3600" dirty="0">
                <a:solidFill>
                  <a:schemeClr val="tx1"/>
                </a:solidFill>
              </a:rPr>
              <a:t>、</a:t>
            </a:r>
            <a:r>
              <a:rPr lang="en-US" altLang="zh-TW" sz="3600" dirty="0">
                <a:solidFill>
                  <a:schemeClr val="tx1"/>
                </a:solidFill>
              </a:rPr>
              <a:t>1.5</a:t>
            </a:r>
            <a:r>
              <a:rPr lang="zh-TW" altLang="en-US" sz="3600" dirty="0">
                <a:solidFill>
                  <a:schemeClr val="tx1"/>
                </a:solidFill>
              </a:rPr>
              <a:t>，並以</a:t>
            </a:r>
            <a:r>
              <a:rPr lang="en-US" altLang="zh-TW" sz="3600" dirty="0">
                <a:solidFill>
                  <a:schemeClr val="tx1"/>
                </a:solidFill>
              </a:rPr>
              <a:t>1.5</a:t>
            </a:r>
            <a:r>
              <a:rPr lang="zh-TW" altLang="en-US" sz="3600" dirty="0">
                <a:solidFill>
                  <a:schemeClr val="tx1"/>
                </a:solidFill>
              </a:rPr>
              <a:t>為上限</a:t>
            </a:r>
            <a:r>
              <a:rPr lang="zh-TW" altLang="en-US" sz="3600" dirty="0" smtClean="0">
                <a:solidFill>
                  <a:schemeClr val="tx1"/>
                </a:solidFill>
              </a:rPr>
              <a:t>。</a:t>
            </a:r>
            <a:endParaRPr lang="en-US" altLang="zh-TW" sz="3600" dirty="0" smtClean="0">
              <a:solidFill>
                <a:schemeClr val="tx1"/>
              </a:solidFill>
            </a:endParaRPr>
          </a:p>
          <a:p>
            <a:r>
              <a:rPr lang="zh-TW" altLang="en-US" sz="3600" dirty="0">
                <a:solidFill>
                  <a:schemeClr val="tx1"/>
                </a:solidFill>
              </a:rPr>
              <a:t>於分發時若超額比序</a:t>
            </a:r>
            <a:r>
              <a:rPr lang="zh-TW" altLang="en-US" sz="3600" dirty="0">
                <a:solidFill>
                  <a:srgbClr val="FF0000"/>
                </a:solidFill>
              </a:rPr>
              <a:t>總積分相同時，針對各校所</a:t>
            </a:r>
            <a:r>
              <a:rPr lang="zh-TW" altLang="en-US" sz="3600" dirty="0" smtClean="0">
                <a:solidFill>
                  <a:srgbClr val="FF0000"/>
                </a:solidFill>
              </a:rPr>
              <a:t>訂優先</a:t>
            </a:r>
            <a:r>
              <a:rPr lang="zh-TW" altLang="en-US" sz="3600" dirty="0">
                <a:solidFill>
                  <a:srgbClr val="FF0000"/>
                </a:solidFill>
              </a:rPr>
              <a:t>比序條件進行同分比序</a:t>
            </a:r>
            <a:r>
              <a:rPr lang="zh-TW" altLang="en-US" sz="3600" dirty="0">
                <a:solidFill>
                  <a:schemeClr val="tx1"/>
                </a:solidFill>
              </a:rPr>
              <a:t>，其比序順序先行以</a:t>
            </a:r>
            <a:r>
              <a:rPr lang="zh-TW" altLang="en-US" sz="3600" dirty="0" smtClean="0">
                <a:solidFill>
                  <a:schemeClr val="tx1"/>
                </a:solidFill>
              </a:rPr>
              <a:t>主項目</a:t>
            </a:r>
            <a:r>
              <a:rPr lang="zh-TW" altLang="en-US" sz="3600" dirty="0">
                <a:solidFill>
                  <a:schemeClr val="tx1"/>
                </a:solidFill>
              </a:rPr>
              <a:t>進行比序，再依其主項目下之分項進行比序。</a:t>
            </a:r>
          </a:p>
        </p:txBody>
      </p:sp>
      <p:sp>
        <p:nvSpPr>
          <p:cNvPr id="4" name="投影片編號版面配置區 3"/>
          <p:cNvSpPr>
            <a:spLocks noGrp="1"/>
          </p:cNvSpPr>
          <p:nvPr>
            <p:ph type="sldNum" sz="quarter" idx="12"/>
          </p:nvPr>
        </p:nvSpPr>
        <p:spPr/>
        <p:txBody>
          <a:bodyPr/>
          <a:lstStyle/>
          <a:p>
            <a:pPr>
              <a:defRPr/>
            </a:pPr>
            <a:r>
              <a:rPr lang="en-US" altLang="zh-TW" sz="2000" dirty="0" smtClean="0"/>
              <a:t>124</a:t>
            </a:r>
            <a:endParaRPr lang="zh-TW" altLang="en-US" sz="2000" dirty="0"/>
          </a:p>
        </p:txBody>
      </p:sp>
    </p:spTree>
    <p:extLst>
      <p:ext uri="{BB962C8B-B14F-4D97-AF65-F5344CB8AC3E}">
        <p14:creationId xmlns:p14="http://schemas.microsoft.com/office/powerpoint/2010/main" val="3279853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780185319"/>
              </p:ext>
            </p:extLst>
          </p:nvPr>
        </p:nvGraphicFramePr>
        <p:xfrm>
          <a:off x="1650868" y="593857"/>
          <a:ext cx="10391780" cy="5921577"/>
        </p:xfrm>
        <a:graphic>
          <a:graphicData uri="http://schemas.openxmlformats.org/drawingml/2006/table">
            <a:tbl>
              <a:tblPr firstRow="1" firstCol="1" bandRow="1" bandCol="1">
                <a:tableStyleId>{5C22544A-7EE6-4342-B048-85BDC9FD1C3A}</a:tableStyleId>
              </a:tblPr>
              <a:tblGrid>
                <a:gridCol w="616317">
                  <a:extLst>
                    <a:ext uri="{9D8B030D-6E8A-4147-A177-3AD203B41FA5}">
                      <a16:colId xmlns:a16="http://schemas.microsoft.com/office/drawing/2014/main" xmlns="" val="20000"/>
                    </a:ext>
                  </a:extLst>
                </a:gridCol>
                <a:gridCol w="1271153">
                  <a:extLst>
                    <a:ext uri="{9D8B030D-6E8A-4147-A177-3AD203B41FA5}">
                      <a16:colId xmlns:a16="http://schemas.microsoft.com/office/drawing/2014/main" xmlns="" val="20001"/>
                    </a:ext>
                  </a:extLst>
                </a:gridCol>
                <a:gridCol w="2182787">
                  <a:extLst>
                    <a:ext uri="{9D8B030D-6E8A-4147-A177-3AD203B41FA5}">
                      <a16:colId xmlns:a16="http://schemas.microsoft.com/office/drawing/2014/main" xmlns="" val="20002"/>
                    </a:ext>
                  </a:extLst>
                </a:gridCol>
                <a:gridCol w="6321523">
                  <a:extLst>
                    <a:ext uri="{9D8B030D-6E8A-4147-A177-3AD203B41FA5}">
                      <a16:colId xmlns:a16="http://schemas.microsoft.com/office/drawing/2014/main" xmlns="" val="20003"/>
                    </a:ext>
                  </a:extLst>
                </a:gridCol>
              </a:tblGrid>
              <a:tr h="1061207">
                <a:tc rowSpan="9">
                  <a:txBody>
                    <a:bodyPr/>
                    <a:lstStyle/>
                    <a:p>
                      <a:pPr algn="ctr">
                        <a:spcAft>
                          <a:spcPts val="0"/>
                        </a:spcAft>
                      </a:pPr>
                      <a:r>
                        <a:rPr lang="en-US" sz="2800" kern="100" dirty="0">
                          <a:effectLst/>
                        </a:rPr>
                        <a:t>4</a:t>
                      </a:r>
                      <a:r>
                        <a:rPr lang="zh-TW" sz="2800" kern="100" dirty="0">
                          <a:effectLst/>
                        </a:rPr>
                        <a:t>月份</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altLang="zh-TW" sz="2800" b="0" kern="100" dirty="0" smtClean="0">
                          <a:solidFill>
                            <a:schemeClr val="tx1"/>
                          </a:solidFill>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zh-TW" sz="2800" b="0" kern="100" dirty="0">
                        <a:solidFill>
                          <a:schemeClr val="tx1"/>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68580" marR="68580" marT="0" marB="0" anchor="ctr">
                    <a:noFill/>
                  </a:tcPr>
                </a:tc>
                <a:tc>
                  <a:txBody>
                    <a:bodyPr/>
                    <a:lstStyle/>
                    <a:p>
                      <a:pPr algn="ctr">
                        <a:spcAft>
                          <a:spcPts val="0"/>
                        </a:spcAft>
                      </a:pPr>
                      <a:r>
                        <a:rPr lang="zh-TW" sz="2800" b="0" kern="100" dirty="0">
                          <a:solidFill>
                            <a:schemeClr val="tx1"/>
                          </a:solidFill>
                          <a:effectLst/>
                          <a:latin typeface="華康魏碑體" panose="03000709000000000000" pitchFamily="65" charset="-120"/>
                          <a:ea typeface="華康魏碑體" panose="03000709000000000000" pitchFamily="65" charset="-120"/>
                        </a:rPr>
                        <a:t>五</a:t>
                      </a:r>
                      <a:endParaRPr lang="zh-TW" sz="2800" b="0" kern="100" dirty="0">
                        <a:solidFill>
                          <a:schemeClr val="tx1"/>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68580" marR="68580" marT="0" marB="0" anchor="ctr">
                    <a:noFill/>
                  </a:tcPr>
                </a:tc>
                <a:tc>
                  <a:txBody>
                    <a:bodyPr/>
                    <a:lstStyle/>
                    <a:p>
                      <a:pPr marL="0" lvl="0" indent="0">
                        <a:spcAft>
                          <a:spcPts val="0"/>
                        </a:spcAft>
                        <a:buFont typeface="+mj-lt"/>
                        <a:buNone/>
                      </a:pP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1. </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科學班報到</a:t>
                      </a:r>
                    </a:p>
                    <a:p>
                      <a:pPr marL="0" lvl="0" indent="0">
                        <a:spcAft>
                          <a:spcPts val="0"/>
                        </a:spcAft>
                        <a:buFont typeface="+mj-lt"/>
                        <a:buNone/>
                      </a:pP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2. </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寄發國中教育會考准考證</a:t>
                      </a:r>
                      <a:endParaRPr kumimoji="0" 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68580" marR="68580" marT="0" marB="0" anchor="ctr">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10000"/>
                  </a:ext>
                </a:extLst>
              </a:tr>
              <a:tr h="413995">
                <a:tc vMerge="1">
                  <a:txBody>
                    <a:bodyPr/>
                    <a:lstStyle/>
                    <a:p>
                      <a:endParaRPr lang="zh-TW" altLang="en-US"/>
                    </a:p>
                  </a:txBody>
                  <a:tcPr/>
                </a:tc>
                <a:tc>
                  <a:txBody>
                    <a:bodyPr/>
                    <a:lstStyle/>
                    <a:p>
                      <a:pPr algn="ctr">
                        <a:spcAft>
                          <a:spcPts val="0"/>
                        </a:spcAft>
                      </a:pPr>
                      <a:r>
                        <a:rPr lang="en-US" altLang="zh-TW" sz="28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zh-TW" sz="28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68580" marR="68580" marT="0" marB="0" anchor="ctr">
                    <a:noFill/>
                  </a:tcPr>
                </a:tc>
                <a:tc>
                  <a:txBody>
                    <a:bodyPr/>
                    <a:lstStyle/>
                    <a:p>
                      <a:pPr algn="ctr">
                        <a:spcAft>
                          <a:spcPts val="0"/>
                        </a:spcAft>
                      </a:pPr>
                      <a:r>
                        <a:rPr lang="zh-TW" sz="2800" kern="100" dirty="0">
                          <a:effectLst/>
                          <a:latin typeface="華康魏碑體" panose="03000709000000000000" pitchFamily="65" charset="-120"/>
                          <a:ea typeface="華康魏碑體" panose="03000709000000000000" pitchFamily="65" charset="-120"/>
                        </a:rPr>
                        <a:t>六</a:t>
                      </a:r>
                      <a:endParaRPr lang="zh-TW" sz="28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68580" marR="68580" marT="0" marB="0" anchor="ctr">
                    <a:noFill/>
                  </a:tcPr>
                </a:tc>
                <a:tc rowSpan="2">
                  <a:txBody>
                    <a:bodyPr/>
                    <a:lstStyle/>
                    <a:p>
                      <a:pPr marL="0" lvl="0" indent="0">
                        <a:spcAft>
                          <a:spcPts val="0"/>
                        </a:spcAft>
                        <a:buFont typeface="+mj-lt"/>
                        <a:buNone/>
                      </a:pPr>
                      <a:r>
                        <a:rPr kumimoji="0" lang="zh-TW" altLang="en-US" sz="2400" b="0" i="0" u="none" strike="noStrike" kern="1200" cap="none" normalizeH="0" baseline="0" dirty="0" smtClean="0">
                          <a:ln>
                            <a:noFill/>
                          </a:ln>
                          <a:solidFill>
                            <a:srgbClr val="FF0000"/>
                          </a:solidFill>
                          <a:effectLst/>
                          <a:latin typeface="標楷體" panose="03000509000000000000" pitchFamily="65" charset="-120"/>
                          <a:ea typeface="標楷體" panose="03000509000000000000" pitchFamily="65" charset="-120"/>
                          <a:cs typeface="+mn-cs"/>
                        </a:rPr>
                        <a:t>藝才班</a:t>
                      </a:r>
                      <a:r>
                        <a:rPr kumimoji="0" lang="en-US" altLang="zh-TW" sz="2400" b="0" i="0" u="none" strike="noStrike" kern="1200" cap="none" normalizeH="0" baseline="0" dirty="0" smtClean="0">
                          <a:ln>
                            <a:noFill/>
                          </a:ln>
                          <a:solidFill>
                            <a:srgbClr val="FF0000"/>
                          </a:solidFill>
                          <a:effectLst/>
                          <a:latin typeface="標楷體" panose="03000509000000000000" pitchFamily="65" charset="-120"/>
                          <a:ea typeface="標楷體" panose="03000509000000000000" pitchFamily="65" charset="-120"/>
                          <a:cs typeface="+mn-cs"/>
                        </a:rPr>
                        <a:t>(</a:t>
                      </a:r>
                      <a:r>
                        <a:rPr kumimoji="0" lang="zh-TW" altLang="en-US" sz="2400" b="0" i="0" u="none" strike="noStrike" kern="1200" cap="none" normalizeH="0" baseline="0" dirty="0" smtClean="0">
                          <a:ln>
                            <a:noFill/>
                          </a:ln>
                          <a:solidFill>
                            <a:srgbClr val="FF0000"/>
                          </a:solidFill>
                          <a:effectLst/>
                          <a:latin typeface="標楷體" panose="03000509000000000000" pitchFamily="65" charset="-120"/>
                          <a:ea typeface="標楷體" panose="03000509000000000000" pitchFamily="65" charset="-120"/>
                          <a:cs typeface="+mn-cs"/>
                        </a:rPr>
                        <a:t>戲劇班、美術班</a:t>
                      </a:r>
                      <a:r>
                        <a:rPr kumimoji="0" lang="en-US" altLang="zh-TW" sz="2400" b="0" i="0" u="none" strike="noStrike" kern="1200" cap="none" normalizeH="0" baseline="0" dirty="0" smtClean="0">
                          <a:ln>
                            <a:noFill/>
                          </a:ln>
                          <a:solidFill>
                            <a:srgbClr val="FF0000"/>
                          </a:solidFill>
                          <a:effectLst/>
                          <a:latin typeface="標楷體" panose="03000509000000000000" pitchFamily="65" charset="-120"/>
                          <a:ea typeface="標楷體" panose="03000509000000000000" pitchFamily="65" charset="-120"/>
                          <a:cs typeface="+mn-cs"/>
                        </a:rPr>
                        <a:t>)</a:t>
                      </a:r>
                      <a:r>
                        <a:rPr kumimoji="0" lang="zh-TW" altLang="en-US" sz="2400" b="0" i="0" u="none" strike="noStrike" kern="1200" cap="none" normalizeH="0" baseline="0" dirty="0" smtClean="0">
                          <a:ln>
                            <a:noFill/>
                          </a:ln>
                          <a:solidFill>
                            <a:srgbClr val="FF0000"/>
                          </a:solidFill>
                          <a:effectLst/>
                          <a:latin typeface="標楷體" panose="03000509000000000000" pitchFamily="65" charset="-120"/>
                          <a:ea typeface="標楷體" panose="03000509000000000000" pitchFamily="65" charset="-120"/>
                          <a:cs typeface="+mn-cs"/>
                        </a:rPr>
                        <a:t>術科測驗</a:t>
                      </a:r>
                      <a:endParaRPr kumimoji="0" lang="zh-TW" sz="2400" b="0" i="0" u="none" strike="noStrike" kern="1200" cap="none" normalizeH="0" baseline="0" dirty="0">
                        <a:ln>
                          <a:noFill/>
                        </a:ln>
                        <a:solidFill>
                          <a:srgbClr val="FF0000"/>
                        </a:solidFill>
                        <a:effectLst/>
                        <a:latin typeface="標楷體" panose="03000509000000000000" pitchFamily="65" charset="-120"/>
                        <a:ea typeface="標楷體" panose="03000509000000000000" pitchFamily="65" charset="-120"/>
                        <a:cs typeface="+mn-cs"/>
                      </a:endParaRPr>
                    </a:p>
                  </a:txBody>
                  <a:tcPr marL="68580" marR="68580" marT="0" marB="0" anchor="ctr">
                    <a:lnT w="1905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xmlns="" val="10001"/>
                  </a:ext>
                </a:extLst>
              </a:tr>
              <a:tr h="460248">
                <a:tc vMerge="1">
                  <a:txBody>
                    <a:bodyPr/>
                    <a:lstStyle/>
                    <a:p>
                      <a:endParaRPr lang="zh-TW" altLang="en-US"/>
                    </a:p>
                  </a:txBody>
                  <a:tcPr/>
                </a:tc>
                <a:tc>
                  <a:txBody>
                    <a:bodyPr/>
                    <a:lstStyle/>
                    <a:p>
                      <a:pPr algn="ctr">
                        <a:spcAft>
                          <a:spcPts val="0"/>
                        </a:spcAft>
                      </a:pPr>
                      <a:r>
                        <a:rPr lang="en-US" sz="28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1</a:t>
                      </a:r>
                      <a:r>
                        <a:rPr lang="en-US" altLang="zh-TW" sz="28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0</a:t>
                      </a:r>
                      <a:endParaRPr lang="zh-TW" sz="28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68580" marR="68580" marT="0" marB="0" anchor="ctr">
                    <a:noFill/>
                  </a:tcPr>
                </a:tc>
                <a:tc>
                  <a:txBody>
                    <a:bodyPr/>
                    <a:lstStyle/>
                    <a:p>
                      <a:pPr algn="ctr">
                        <a:spcAft>
                          <a:spcPts val="0"/>
                        </a:spcAft>
                      </a:pPr>
                      <a:r>
                        <a:rPr lang="zh-TW" sz="2800" kern="100" dirty="0">
                          <a:effectLst/>
                          <a:latin typeface="華康魏碑體" panose="03000709000000000000" pitchFamily="65" charset="-120"/>
                          <a:ea typeface="華康魏碑體" panose="03000709000000000000" pitchFamily="65" charset="-120"/>
                        </a:rPr>
                        <a:t>日</a:t>
                      </a:r>
                      <a:endParaRPr lang="zh-TW" sz="28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68580" marR="68580" marT="0" marB="0" anchor="ctr">
                    <a:noFill/>
                  </a:tcPr>
                </a:tc>
                <a:tc vMerge="1">
                  <a:txBody>
                    <a:bodyPr/>
                    <a:lstStyle/>
                    <a:p>
                      <a:endParaRPr lang="zh-TW" altLang="en-US"/>
                    </a:p>
                  </a:txBody>
                  <a:tcPr/>
                </a:tc>
                <a:extLst>
                  <a:ext uri="{0D108BD9-81ED-4DB2-BD59-A6C34878D82A}">
                    <a16:rowId xmlns:a16="http://schemas.microsoft.com/office/drawing/2014/main" xmlns="" val="10002"/>
                  </a:ext>
                </a:extLst>
              </a:tr>
              <a:tr h="413995">
                <a:tc vMerge="1">
                  <a:txBody>
                    <a:bodyPr/>
                    <a:lstStyle/>
                    <a:p>
                      <a:endParaRPr lang="zh-TW" altLang="en-US"/>
                    </a:p>
                  </a:txBody>
                  <a:tcPr/>
                </a:tc>
                <a:tc gridSpan="2">
                  <a:txBody>
                    <a:bodyPr/>
                    <a:lstStyle/>
                    <a:p>
                      <a:pPr algn="ctr">
                        <a:spcAft>
                          <a:spcPts val="0"/>
                        </a:spcAft>
                      </a:pPr>
                      <a:r>
                        <a:rPr lang="en-US" sz="2800" kern="100" dirty="0">
                          <a:effectLst/>
                          <a:latin typeface="Times New Roman" panose="02020603050405020304" pitchFamily="18" charset="0"/>
                          <a:ea typeface="華康魏碑體" panose="03000709000000000000" pitchFamily="65" charset="-120"/>
                          <a:cs typeface="Times New Roman" panose="02020603050405020304" pitchFamily="18" charset="0"/>
                        </a:rPr>
                        <a:t>   …</a:t>
                      </a:r>
                      <a:endParaRPr lang="zh-TW" sz="28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68580" marR="68580" marT="0" marB="0" vert="vert" anchor="ctr"/>
                </a:tc>
                <a:tc hMerge="1">
                  <a:txBody>
                    <a:bodyPr/>
                    <a:lstStyle/>
                    <a:p>
                      <a:endParaRPr lang="zh-TW" altLang="en-US"/>
                    </a:p>
                  </a:txBody>
                  <a:tcPr/>
                </a:tc>
                <a:tc>
                  <a:txBody>
                    <a:bodyPr/>
                    <a:lstStyle/>
                    <a:p>
                      <a:pPr>
                        <a:spcAft>
                          <a:spcPts val="0"/>
                        </a:spcAft>
                      </a:pPr>
                      <a:r>
                        <a:rPr lang="en-US" sz="2400" kern="100" dirty="0">
                          <a:effectLst/>
                          <a:latin typeface="華康魏碑體" panose="03000709000000000000" pitchFamily="65" charset="-120"/>
                          <a:ea typeface="華康魏碑體" panose="03000709000000000000" pitchFamily="65" charset="-120"/>
                        </a:rPr>
                        <a:t> </a:t>
                      </a: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413995">
                <a:tc vMerge="1">
                  <a:txBody>
                    <a:bodyPr/>
                    <a:lstStyle/>
                    <a:p>
                      <a:endParaRPr lang="zh-TW" altLang="en-US"/>
                    </a:p>
                  </a:txBody>
                  <a:tcPr/>
                </a:tc>
                <a:tc>
                  <a:txBody>
                    <a:bodyPr/>
                    <a:lstStyle/>
                    <a:p>
                      <a:pPr algn="ctr">
                        <a:spcAft>
                          <a:spcPts val="0"/>
                        </a:spcAft>
                      </a:pPr>
                      <a:r>
                        <a:rPr lang="en-US" sz="28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1</a:t>
                      </a:r>
                      <a:r>
                        <a:rPr lang="en-US" altLang="zh-TW" sz="28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6</a:t>
                      </a:r>
                      <a:endParaRPr lang="zh-TW" sz="28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zh-TW" sz="2800" kern="100" dirty="0">
                          <a:effectLst/>
                          <a:latin typeface="華康魏碑體" panose="03000709000000000000" pitchFamily="65" charset="-120"/>
                          <a:ea typeface="華康魏碑體" panose="03000709000000000000" pitchFamily="65" charset="-120"/>
                        </a:rPr>
                        <a:t>六</a:t>
                      </a:r>
                      <a:endParaRPr lang="zh-TW" sz="28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68580" marR="68580" marT="0" marB="0" anchor="ctr"/>
                </a:tc>
                <a:tc rowSpan="2">
                  <a:txBody>
                    <a:bodyPr/>
                    <a:lstStyle/>
                    <a:p>
                      <a:pPr marL="514350" indent="-514350">
                        <a:spcAft>
                          <a:spcPts val="0"/>
                        </a:spcAft>
                        <a:buAutoNum type="arabicPeriod"/>
                      </a:pP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16</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日：身障生安置高級中等學校集中式 </a:t>
                      </a:r>
                      <a:endPar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endParaRPr>
                    </a:p>
                    <a:p>
                      <a:pPr marL="0" indent="0">
                        <a:spcAft>
                          <a:spcPts val="0"/>
                        </a:spcAft>
                        <a:buNone/>
                      </a:pP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   特教班能力評估</a:t>
                      </a: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臺北、新北及高雄除</a:t>
                      </a:r>
                      <a:endPar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endParaRPr>
                    </a:p>
                    <a:p>
                      <a:pPr marL="0" indent="0">
                        <a:spcAft>
                          <a:spcPts val="0"/>
                        </a:spcAft>
                        <a:buNone/>
                      </a:pP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   外</a:t>
                      </a: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a:t>
                      </a:r>
                    </a:p>
                    <a:p>
                      <a:pPr>
                        <a:spcAft>
                          <a:spcPts val="0"/>
                        </a:spcAft>
                      </a:pP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2. 16</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日</a:t>
                      </a: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-17</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日：藝才班</a:t>
                      </a: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舞蹈班、音樂班</a:t>
                      </a: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術科</a:t>
                      </a:r>
                      <a:endPar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endParaRPr>
                    </a:p>
                    <a:p>
                      <a:pPr>
                        <a:spcAft>
                          <a:spcPts val="0"/>
                        </a:spcAft>
                      </a:pP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   測驗</a:t>
                      </a:r>
                      <a:endParaRPr kumimoji="0" 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68580" marR="68580" marT="0" marB="0" anchor="ctr"/>
                </a:tc>
                <a:extLst>
                  <a:ext uri="{0D108BD9-81ED-4DB2-BD59-A6C34878D82A}">
                    <a16:rowId xmlns:a16="http://schemas.microsoft.com/office/drawing/2014/main" xmlns="" val="10004"/>
                  </a:ext>
                </a:extLst>
              </a:tr>
              <a:tr h="413995">
                <a:tc vMerge="1">
                  <a:txBody>
                    <a:bodyPr/>
                    <a:lstStyle/>
                    <a:p>
                      <a:endParaRPr lang="zh-TW" altLang="en-US"/>
                    </a:p>
                  </a:txBody>
                  <a:tcPr/>
                </a:tc>
                <a:tc>
                  <a:txBody>
                    <a:bodyPr/>
                    <a:lstStyle/>
                    <a:p>
                      <a:pPr algn="ctr">
                        <a:spcAft>
                          <a:spcPts val="0"/>
                        </a:spcAft>
                        <a:tabLst>
                          <a:tab pos="222885" algn="l"/>
                        </a:tabLst>
                      </a:pPr>
                      <a:r>
                        <a:rPr lang="en-US" sz="28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1</a:t>
                      </a:r>
                      <a:r>
                        <a:rPr lang="en-US" altLang="zh-TW" sz="28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zh-TW" sz="28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zh-TW" sz="2800" kern="100" dirty="0">
                          <a:effectLst/>
                          <a:latin typeface="華康魏碑體" panose="03000709000000000000" pitchFamily="65" charset="-120"/>
                          <a:ea typeface="華康魏碑體" panose="03000709000000000000" pitchFamily="65" charset="-120"/>
                        </a:rPr>
                        <a:t>日</a:t>
                      </a:r>
                      <a:endParaRPr lang="zh-TW" sz="28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extLst>
                  <a:ext uri="{0D108BD9-81ED-4DB2-BD59-A6C34878D82A}">
                    <a16:rowId xmlns:a16="http://schemas.microsoft.com/office/drawing/2014/main" xmlns="" val="10005"/>
                  </a:ext>
                </a:extLst>
              </a:tr>
              <a:tr h="448552">
                <a:tc vMerge="1">
                  <a:txBody>
                    <a:bodyPr/>
                    <a:lstStyle/>
                    <a:p>
                      <a:endParaRPr lang="zh-TW" altLang="en-US"/>
                    </a:p>
                  </a:txBody>
                  <a:tcPr/>
                </a:tc>
                <a:tc>
                  <a:txBody>
                    <a:bodyPr/>
                    <a:lstStyle/>
                    <a:p>
                      <a:pPr algn="ctr">
                        <a:spcAft>
                          <a:spcPts val="0"/>
                        </a:spcAft>
                      </a:pPr>
                      <a:r>
                        <a:rPr lang="en-US" sz="2800" kern="100" dirty="0">
                          <a:effectLst/>
                          <a:latin typeface="Times New Roman" panose="02020603050405020304" pitchFamily="18" charset="0"/>
                          <a:ea typeface="華康魏碑體" panose="03000709000000000000" pitchFamily="65" charset="-120"/>
                          <a:cs typeface="Times New Roman" panose="02020603050405020304" pitchFamily="18" charset="0"/>
                        </a:rPr>
                        <a:t>…</a:t>
                      </a:r>
                      <a:endParaRPr lang="zh-TW" sz="28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68580" marR="68580" marT="0" marB="0" vert="vert" anchor="ctr"/>
                </a:tc>
                <a:tc>
                  <a:txBody>
                    <a:bodyPr/>
                    <a:lstStyle/>
                    <a:p>
                      <a:pPr algn="ctr">
                        <a:spcAft>
                          <a:spcPts val="0"/>
                        </a:spcAft>
                      </a:pPr>
                      <a:r>
                        <a:rPr lang="en-US" sz="2800" kern="100" dirty="0">
                          <a:effectLst/>
                          <a:latin typeface="華康魏碑體" panose="03000709000000000000" pitchFamily="65" charset="-120"/>
                          <a:ea typeface="華康魏碑體" panose="03000709000000000000" pitchFamily="65" charset="-120"/>
                        </a:rPr>
                        <a:t> </a:t>
                      </a:r>
                      <a:endParaRPr lang="zh-TW" sz="2800" kern="10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68580" marR="68580" marT="0" marB="0" anchor="ctr"/>
                </a:tc>
                <a:tc>
                  <a:txBody>
                    <a:bodyPr/>
                    <a:lstStyle/>
                    <a:p>
                      <a:pPr>
                        <a:lnSpc>
                          <a:spcPts val="2200"/>
                        </a:lnSpc>
                        <a:spcAft>
                          <a:spcPts val="0"/>
                        </a:spcAft>
                      </a:pPr>
                      <a:r>
                        <a:rPr lang="en-US" sz="2400" kern="100" dirty="0">
                          <a:effectLst/>
                          <a:latin typeface="華康魏碑體" panose="03000709000000000000" pitchFamily="65" charset="-120"/>
                          <a:ea typeface="華康魏碑體" panose="03000709000000000000" pitchFamily="65" charset="-120"/>
                        </a:rPr>
                        <a:t> </a:t>
                      </a: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6"/>
                  </a:ext>
                </a:extLst>
              </a:tr>
              <a:tr h="668242">
                <a:tc vMerge="1">
                  <a:txBody>
                    <a:bodyPr/>
                    <a:lstStyle/>
                    <a:p>
                      <a:endParaRPr lang="zh-TW" altLang="en-US"/>
                    </a:p>
                  </a:txBody>
                  <a:tcPr/>
                </a:tc>
                <a:tc>
                  <a:txBody>
                    <a:bodyPr/>
                    <a:lstStyle/>
                    <a:p>
                      <a:pPr algn="ctr">
                        <a:spcAft>
                          <a:spcPts val="0"/>
                        </a:spcAft>
                        <a:tabLst>
                          <a:tab pos="222885" algn="l"/>
                        </a:tabLst>
                      </a:pPr>
                      <a:r>
                        <a:rPr lang="en-US" sz="28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2</a:t>
                      </a:r>
                      <a:r>
                        <a:rPr lang="en-US" altLang="zh-TW" sz="28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3</a:t>
                      </a:r>
                      <a:endParaRPr lang="zh-TW" sz="28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zh-TW" sz="2800" kern="100" dirty="0">
                          <a:effectLst/>
                          <a:latin typeface="華康魏碑體" panose="03000709000000000000" pitchFamily="65" charset="-120"/>
                          <a:ea typeface="華康魏碑體" panose="03000709000000000000" pitchFamily="65" charset="-120"/>
                        </a:rPr>
                        <a:t>六</a:t>
                      </a:r>
                      <a:endParaRPr lang="zh-TW" sz="28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68580" marR="68580" marT="0" marB="0" anchor="ctr"/>
                </a:tc>
                <a:tc rowSpan="2">
                  <a:txBody>
                    <a:bodyPr/>
                    <a:lstStyle/>
                    <a:p>
                      <a:pPr>
                        <a:lnSpc>
                          <a:spcPts val="2200"/>
                        </a:lnSpc>
                        <a:spcAft>
                          <a:spcPts val="0"/>
                        </a:spcAft>
                      </a:pPr>
                      <a:r>
                        <a:rPr kumimoji="0" 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特色招生職業類科甄選入學術科測驗</a:t>
                      </a:r>
                    </a:p>
                  </a:txBody>
                  <a:tcPr marL="68580" marR="68580" marT="0" marB="0" anchor="ctr"/>
                </a:tc>
                <a:extLst>
                  <a:ext uri="{0D108BD9-81ED-4DB2-BD59-A6C34878D82A}">
                    <a16:rowId xmlns:a16="http://schemas.microsoft.com/office/drawing/2014/main" xmlns="" val="10007"/>
                  </a:ext>
                </a:extLst>
              </a:tr>
              <a:tr h="613813">
                <a:tc vMerge="1">
                  <a:txBody>
                    <a:bodyPr/>
                    <a:lstStyle/>
                    <a:p>
                      <a:pPr algn="ctr">
                        <a:spcAft>
                          <a:spcPts val="0"/>
                        </a:spcAft>
                      </a:pP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tabLst>
                          <a:tab pos="222885" algn="l"/>
                        </a:tabLst>
                      </a:pPr>
                      <a:r>
                        <a:rPr lang="en-US" altLang="zh-TW" sz="28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24</a:t>
                      </a:r>
                      <a:endParaRPr lang="zh-TW" sz="28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zh-TW" altLang="en-US" sz="2800" kern="100" dirty="0" smtClean="0">
                          <a:effectLst/>
                          <a:latin typeface="華康魏碑體" panose="03000709000000000000" pitchFamily="65" charset="-120"/>
                          <a:ea typeface="華康魏碑體" panose="03000709000000000000" pitchFamily="65" charset="-120"/>
                          <a:cs typeface="Times New Roman" panose="02020603050405020304" pitchFamily="18" charset="0"/>
                        </a:rPr>
                        <a:t>日</a:t>
                      </a:r>
                      <a:endParaRPr lang="zh-TW" sz="28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68580" marR="68580" marT="0" marB="0" anchor="ctr"/>
                </a:tc>
                <a:tc vMerge="1">
                  <a:txBody>
                    <a:bodyPr/>
                    <a:lstStyle/>
                    <a:p>
                      <a:pPr>
                        <a:lnSpc>
                          <a:spcPts val="2200"/>
                        </a:lnSpc>
                        <a:spcAft>
                          <a:spcPts val="0"/>
                        </a:spcAft>
                      </a:pPr>
                      <a:endParaRPr lang="zh-TW" sz="28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8"/>
                  </a:ext>
                </a:extLst>
              </a:tr>
            </a:tbl>
          </a:graphicData>
        </a:graphic>
      </p:graphicFrame>
      <p:graphicFrame>
        <p:nvGraphicFramePr>
          <p:cNvPr id="3" name="表格 2"/>
          <p:cNvGraphicFramePr>
            <a:graphicFrameLocks noGrp="1"/>
          </p:cNvGraphicFramePr>
          <p:nvPr/>
        </p:nvGraphicFramePr>
        <p:xfrm>
          <a:off x="1651000" y="165100"/>
          <a:ext cx="10391775" cy="428625"/>
        </p:xfrm>
        <a:graphic>
          <a:graphicData uri="http://schemas.openxmlformats.org/drawingml/2006/table">
            <a:tbl>
              <a:tblPr firstRow="1" firstCol="1" bandRow="1" bandCol="1">
                <a:tableStyleId>{5C22544A-7EE6-4342-B048-85BDC9FD1C3A}</a:tableStyleId>
              </a:tblPr>
              <a:tblGrid>
                <a:gridCol w="637694">
                  <a:extLst>
                    <a:ext uri="{9D8B030D-6E8A-4147-A177-3AD203B41FA5}">
                      <a16:colId xmlns:a16="http://schemas.microsoft.com/office/drawing/2014/main" xmlns="" val="20000"/>
                    </a:ext>
                  </a:extLst>
                </a:gridCol>
                <a:gridCol w="1269656">
                  <a:extLst>
                    <a:ext uri="{9D8B030D-6E8A-4147-A177-3AD203B41FA5}">
                      <a16:colId xmlns:a16="http://schemas.microsoft.com/office/drawing/2014/main" xmlns="" val="20001"/>
                    </a:ext>
                  </a:extLst>
                </a:gridCol>
                <a:gridCol w="2156577">
                  <a:extLst>
                    <a:ext uri="{9D8B030D-6E8A-4147-A177-3AD203B41FA5}">
                      <a16:colId xmlns:a16="http://schemas.microsoft.com/office/drawing/2014/main" xmlns="" val="20002"/>
                    </a:ext>
                  </a:extLst>
                </a:gridCol>
                <a:gridCol w="6327848">
                  <a:extLst>
                    <a:ext uri="{9D8B030D-6E8A-4147-A177-3AD203B41FA5}">
                      <a16:colId xmlns:a16="http://schemas.microsoft.com/office/drawing/2014/main" xmlns="" val="20003"/>
                    </a:ext>
                  </a:extLst>
                </a:gridCol>
              </a:tblGrid>
              <a:tr h="428625">
                <a:tc>
                  <a:txBody>
                    <a:bodyPr/>
                    <a:lstStyle/>
                    <a:p>
                      <a:pPr algn="ctr">
                        <a:spcAft>
                          <a:spcPts val="0"/>
                        </a:spcAft>
                      </a:pPr>
                      <a:r>
                        <a:rPr lang="zh-TW" sz="2000" kern="100" dirty="0">
                          <a:effectLst/>
                        </a:rPr>
                        <a:t>月</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8325" marR="58325" marT="0" marB="0" anchor="ctr"/>
                </a:tc>
                <a:tc>
                  <a:txBody>
                    <a:bodyPr/>
                    <a:lstStyle/>
                    <a:p>
                      <a:pPr algn="ctr">
                        <a:spcAft>
                          <a:spcPts val="0"/>
                        </a:spcAft>
                      </a:pPr>
                      <a:r>
                        <a:rPr lang="zh-TW" sz="2000" kern="100" dirty="0">
                          <a:effectLst/>
                        </a:rPr>
                        <a:t>日</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8325" marR="58325" marT="0" marB="0" anchor="ctr"/>
                </a:tc>
                <a:tc>
                  <a:txBody>
                    <a:bodyPr/>
                    <a:lstStyle/>
                    <a:p>
                      <a:pPr algn="ctr">
                        <a:spcAft>
                          <a:spcPts val="0"/>
                        </a:spcAft>
                      </a:pPr>
                      <a:r>
                        <a:rPr lang="zh-TW" sz="2000" kern="100" dirty="0">
                          <a:effectLst/>
                        </a:rPr>
                        <a:t>星期</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8325" marR="58325" marT="0" marB="0" anchor="ctr"/>
                </a:tc>
                <a:tc>
                  <a:txBody>
                    <a:bodyPr/>
                    <a:lstStyle/>
                    <a:p>
                      <a:pPr algn="ctr">
                        <a:lnSpc>
                          <a:spcPts val="2200"/>
                        </a:lnSpc>
                        <a:spcAft>
                          <a:spcPts val="0"/>
                        </a:spcAft>
                      </a:pPr>
                      <a:r>
                        <a:rPr lang="zh-TW" sz="2000" kern="100" dirty="0">
                          <a:effectLst/>
                        </a:rPr>
                        <a:t>辦理事項</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8325" marR="58325" marT="0" marB="0" anchor="ctr"/>
                </a:tc>
                <a:extLst>
                  <a:ext uri="{0D108BD9-81ED-4DB2-BD59-A6C34878D82A}">
                    <a16:rowId xmlns:a16="http://schemas.microsoft.com/office/drawing/2014/main" xmlns="" val="10000"/>
                  </a:ext>
                </a:extLst>
              </a:tr>
            </a:tbl>
          </a:graphicData>
        </a:graphic>
      </p:graphicFrame>
      <p:sp>
        <p:nvSpPr>
          <p:cNvPr id="5" name="投影片編號版面配置區 6"/>
          <p:cNvSpPr txBox="1">
            <a:spLocks/>
          </p:cNvSpPr>
          <p:nvPr/>
        </p:nvSpPr>
        <p:spPr>
          <a:xfrm>
            <a:off x="531813" y="881349"/>
            <a:ext cx="779462" cy="271176"/>
          </a:xfrm>
          <a:prstGeom prst="rect">
            <a:avLst/>
          </a:prstGeom>
        </p:spPr>
        <p:txBody>
          <a:bodyPr vert="horz" lIns="91440" tIns="45720" rIns="91440" bIns="45720" rtlCol="0" anchor="ctr"/>
          <a:lstStyle>
            <a:defPPr>
              <a:defRPr lang="zh-TW"/>
            </a:defPPr>
            <a:lvl1pPr algn="r" rtl="0" eaLnBrk="1" fontAlgn="auto" hangingPunct="1">
              <a:spcBef>
                <a:spcPts val="0"/>
              </a:spcBef>
              <a:spcAft>
                <a:spcPts val="0"/>
              </a:spcAft>
              <a:defRPr kumimoji="0" sz="2000" kern="1200">
                <a:solidFill>
                  <a:srgbClr val="FEFFFF"/>
                </a:solidFill>
                <a:latin typeface="+mn-lt"/>
                <a:ea typeface="+mn-ea"/>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defRPr/>
            </a:pPr>
            <a:r>
              <a:rPr lang="en-US" altLang="zh-TW" dirty="0" smtClean="0"/>
              <a:t>14</a:t>
            </a:r>
            <a:endParaRPr lang="zh-TW" alt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5" name="圖片 4"/>
          <p:cNvPicPr>
            <a:picLocks noChangeAspect="1"/>
          </p:cNvPicPr>
          <p:nvPr/>
        </p:nvPicPr>
        <p:blipFill>
          <a:blip r:embed="rId2"/>
          <a:stretch>
            <a:fillRect/>
          </a:stretch>
        </p:blipFill>
        <p:spPr>
          <a:xfrm>
            <a:off x="2513384" y="0"/>
            <a:ext cx="7048500" cy="6702020"/>
          </a:xfrm>
          <a:prstGeom prst="rect">
            <a:avLst/>
          </a:prstGeom>
        </p:spPr>
      </p:pic>
    </p:spTree>
    <p:extLst>
      <p:ext uri="{BB962C8B-B14F-4D97-AF65-F5344CB8AC3E}">
        <p14:creationId xmlns:p14="http://schemas.microsoft.com/office/powerpoint/2010/main" val="194207097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66661" y="690211"/>
            <a:ext cx="8911687" cy="1280890"/>
          </a:xfrm>
        </p:spPr>
        <p:txBody>
          <a:bodyPr/>
          <a:lstStyle/>
          <a:p>
            <a:r>
              <a:rPr lang="zh-TW" altLang="en-US" sz="4000" dirty="0" smtClean="0"/>
              <a:t>五專特色招生甄選入學管道介紹</a:t>
            </a:r>
            <a:endParaRPr lang="zh-TW" altLang="en-US" sz="4000" dirty="0"/>
          </a:p>
        </p:txBody>
      </p:sp>
      <p:sp>
        <p:nvSpPr>
          <p:cNvPr id="3" name="內容版面配置區 2"/>
          <p:cNvSpPr>
            <a:spLocks noGrp="1"/>
          </p:cNvSpPr>
          <p:nvPr>
            <p:ph idx="1"/>
          </p:nvPr>
        </p:nvSpPr>
        <p:spPr>
          <a:xfrm>
            <a:off x="1311275" y="1748007"/>
            <a:ext cx="10498807" cy="5512107"/>
          </a:xfrm>
        </p:spPr>
        <p:txBody>
          <a:bodyPr/>
          <a:lstStyle/>
          <a:p>
            <a:r>
              <a:rPr lang="zh-TW" altLang="en-US" sz="3200" dirty="0" smtClean="0">
                <a:solidFill>
                  <a:srgbClr val="FF0000"/>
                </a:solidFill>
              </a:rPr>
              <a:t>招生</a:t>
            </a:r>
            <a:r>
              <a:rPr lang="zh-TW" altLang="en-US" sz="3200" dirty="0">
                <a:solidFill>
                  <a:srgbClr val="FF0000"/>
                </a:solidFill>
              </a:rPr>
              <a:t>校數</a:t>
            </a:r>
            <a:r>
              <a:rPr lang="zh-TW" altLang="en-US" sz="3200" dirty="0">
                <a:solidFill>
                  <a:schemeClr val="tx1"/>
                </a:solidFill>
              </a:rPr>
              <a:t>：台南應用科技大學美術系、音樂系</a:t>
            </a:r>
            <a:r>
              <a:rPr lang="zh-TW" altLang="en-US" sz="3200" dirty="0" smtClean="0">
                <a:solidFill>
                  <a:schemeClr val="tx1"/>
                </a:solidFill>
              </a:rPr>
              <a:t>、舞蹈系</a:t>
            </a:r>
            <a:r>
              <a:rPr lang="zh-TW" altLang="en-US" sz="3200" dirty="0">
                <a:solidFill>
                  <a:schemeClr val="tx1"/>
                </a:solidFill>
              </a:rPr>
              <a:t>及東方設計學院美術工藝系</a:t>
            </a:r>
            <a:r>
              <a:rPr lang="zh-TW" altLang="en-US" sz="3200" dirty="0" smtClean="0">
                <a:solidFill>
                  <a:schemeClr val="tx1"/>
                </a:solidFill>
              </a:rPr>
              <a:t>美術</a:t>
            </a:r>
            <a:r>
              <a:rPr lang="zh-TW" altLang="en-US" sz="3200" dirty="0">
                <a:solidFill>
                  <a:schemeClr val="tx1"/>
                </a:solidFill>
              </a:rPr>
              <a:t>專長等</a:t>
            </a:r>
            <a:r>
              <a:rPr lang="en-US" altLang="zh-TW" sz="3200" dirty="0">
                <a:solidFill>
                  <a:schemeClr val="tx1"/>
                </a:solidFill>
              </a:rPr>
              <a:t>2</a:t>
            </a:r>
            <a:r>
              <a:rPr lang="zh-TW" altLang="en-US" sz="3200" dirty="0">
                <a:solidFill>
                  <a:schemeClr val="tx1"/>
                </a:solidFill>
              </a:rPr>
              <a:t>校</a:t>
            </a:r>
            <a:r>
              <a:rPr lang="en-US" altLang="zh-TW" sz="3200" dirty="0">
                <a:solidFill>
                  <a:schemeClr val="tx1"/>
                </a:solidFill>
              </a:rPr>
              <a:t>4</a:t>
            </a:r>
            <a:r>
              <a:rPr lang="zh-TW" altLang="en-US" sz="3200" dirty="0">
                <a:solidFill>
                  <a:schemeClr val="tx1"/>
                </a:solidFill>
              </a:rPr>
              <a:t>系</a:t>
            </a:r>
            <a:r>
              <a:rPr lang="zh-TW" altLang="en-US" sz="3200" dirty="0" smtClean="0">
                <a:solidFill>
                  <a:schemeClr val="tx1"/>
                </a:solidFill>
              </a:rPr>
              <a:t>。</a:t>
            </a:r>
            <a:endParaRPr lang="en-US" altLang="zh-TW" sz="3200" dirty="0" smtClean="0">
              <a:solidFill>
                <a:schemeClr val="tx1"/>
              </a:solidFill>
            </a:endParaRPr>
          </a:p>
          <a:p>
            <a:endParaRPr lang="zh-TW" altLang="en-US" sz="3200" dirty="0">
              <a:solidFill>
                <a:schemeClr val="tx1"/>
              </a:solidFill>
            </a:endParaRPr>
          </a:p>
          <a:p>
            <a:r>
              <a:rPr lang="zh-TW" altLang="en-US" sz="3200" dirty="0">
                <a:solidFill>
                  <a:srgbClr val="FF0000"/>
                </a:solidFill>
              </a:rPr>
              <a:t>報名方式</a:t>
            </a:r>
            <a:r>
              <a:rPr lang="zh-TW" altLang="en-US" sz="3200" dirty="0">
                <a:solidFill>
                  <a:schemeClr val="tx1"/>
                </a:solidFill>
              </a:rPr>
              <a:t>：由招生學校自行辦理招生作業，考生</a:t>
            </a:r>
            <a:r>
              <a:rPr lang="zh-TW" altLang="en-US" sz="3200" dirty="0" smtClean="0">
                <a:solidFill>
                  <a:schemeClr val="tx1"/>
                </a:solidFill>
              </a:rPr>
              <a:t>可以依</a:t>
            </a:r>
            <a:r>
              <a:rPr lang="zh-TW" altLang="en-US" sz="3200" dirty="0">
                <a:solidFill>
                  <a:schemeClr val="tx1"/>
                </a:solidFill>
              </a:rPr>
              <a:t>其性向分別向台南應用科技大學或</a:t>
            </a:r>
            <a:r>
              <a:rPr lang="zh-TW" altLang="en-US" sz="3200" dirty="0" smtClean="0">
                <a:solidFill>
                  <a:schemeClr val="tx1"/>
                </a:solidFill>
              </a:rPr>
              <a:t>東方設計</a:t>
            </a:r>
            <a:r>
              <a:rPr lang="zh-TW" altLang="en-US" sz="3200" dirty="0">
                <a:solidFill>
                  <a:schemeClr val="tx1"/>
                </a:solidFill>
              </a:rPr>
              <a:t>學院報名</a:t>
            </a:r>
            <a:r>
              <a:rPr lang="zh-TW" altLang="en-US" sz="3200" dirty="0" smtClean="0">
                <a:solidFill>
                  <a:schemeClr val="tx1"/>
                </a:solidFill>
              </a:rPr>
              <a:t>。</a:t>
            </a:r>
            <a:endParaRPr lang="en-US" altLang="zh-TW" sz="3200" dirty="0" smtClean="0">
              <a:solidFill>
                <a:schemeClr val="tx1"/>
              </a:solidFill>
            </a:endParaRPr>
          </a:p>
          <a:p>
            <a:endParaRPr lang="zh-TW" altLang="en-US" sz="3200" dirty="0">
              <a:solidFill>
                <a:schemeClr val="tx1"/>
              </a:solidFill>
            </a:endParaRPr>
          </a:p>
          <a:p>
            <a:r>
              <a:rPr lang="zh-TW" altLang="en-US" sz="3200" dirty="0">
                <a:solidFill>
                  <a:srgbClr val="FF0000"/>
                </a:solidFill>
              </a:rPr>
              <a:t>分發原則</a:t>
            </a:r>
            <a:r>
              <a:rPr lang="zh-TW" altLang="en-US" sz="3200" dirty="0">
                <a:solidFill>
                  <a:schemeClr val="tx1"/>
                </a:solidFill>
              </a:rPr>
              <a:t>：招生之各系組應依學校自行設計之</a:t>
            </a:r>
            <a:r>
              <a:rPr lang="zh-TW" altLang="en-US" sz="3200" dirty="0" smtClean="0">
                <a:solidFill>
                  <a:schemeClr val="tx1"/>
                </a:solidFill>
              </a:rPr>
              <a:t>考試科目</a:t>
            </a:r>
            <a:r>
              <a:rPr lang="zh-TW" altLang="en-US" sz="3200" dirty="0">
                <a:solidFill>
                  <a:schemeClr val="tx1"/>
                </a:solidFill>
              </a:rPr>
              <a:t>及加權計分作為入學依據，並採正</a:t>
            </a:r>
            <a:r>
              <a:rPr lang="zh-TW" altLang="en-US" sz="3200" dirty="0" smtClean="0">
                <a:solidFill>
                  <a:schemeClr val="tx1"/>
                </a:solidFill>
              </a:rPr>
              <a:t>、備取</a:t>
            </a:r>
            <a:r>
              <a:rPr lang="zh-TW" altLang="en-US" sz="3200" dirty="0">
                <a:solidFill>
                  <a:schemeClr val="tx1"/>
                </a:solidFill>
              </a:rPr>
              <a:t>遞補報到方式作業</a:t>
            </a:r>
            <a:r>
              <a:rPr lang="zh-TW" altLang="en-US" sz="3200" dirty="0" smtClean="0">
                <a:solidFill>
                  <a:schemeClr val="tx1"/>
                </a:solidFill>
              </a:rPr>
              <a:t>。</a:t>
            </a:r>
            <a:endParaRPr lang="zh-TW" altLang="en-US" sz="3200" dirty="0">
              <a:solidFill>
                <a:schemeClr val="tx1"/>
              </a:solidFill>
            </a:endParaRPr>
          </a:p>
        </p:txBody>
      </p:sp>
      <p:sp>
        <p:nvSpPr>
          <p:cNvPr id="4" name="投影片編號版面配置區 3"/>
          <p:cNvSpPr>
            <a:spLocks noGrp="1"/>
          </p:cNvSpPr>
          <p:nvPr>
            <p:ph type="sldNum" sz="quarter" idx="12"/>
          </p:nvPr>
        </p:nvSpPr>
        <p:spPr/>
        <p:txBody>
          <a:bodyPr/>
          <a:lstStyle/>
          <a:p>
            <a:pPr>
              <a:defRPr/>
            </a:pPr>
            <a:r>
              <a:rPr lang="en-US" altLang="zh-TW" sz="2000" dirty="0" smtClean="0"/>
              <a:t>125</a:t>
            </a:r>
            <a:endParaRPr lang="zh-TW" altLang="en-US" sz="2000" dirty="0"/>
          </a:p>
        </p:txBody>
      </p:sp>
    </p:spTree>
    <p:extLst>
      <p:ext uri="{BB962C8B-B14F-4D97-AF65-F5344CB8AC3E}">
        <p14:creationId xmlns:p14="http://schemas.microsoft.com/office/powerpoint/2010/main" val="192486110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66661" y="690211"/>
            <a:ext cx="8911687" cy="1280890"/>
          </a:xfrm>
        </p:spPr>
        <p:txBody>
          <a:bodyPr/>
          <a:lstStyle/>
          <a:p>
            <a:r>
              <a:rPr lang="zh-TW" altLang="en-US" sz="4000" dirty="0" smtClean="0"/>
              <a:t>五專特色招生甄選入學管道介紹</a:t>
            </a:r>
            <a:endParaRPr lang="zh-TW" altLang="en-US" sz="4000" dirty="0"/>
          </a:p>
        </p:txBody>
      </p:sp>
      <p:sp>
        <p:nvSpPr>
          <p:cNvPr id="3" name="內容版面配置區 2"/>
          <p:cNvSpPr>
            <a:spLocks noGrp="1"/>
          </p:cNvSpPr>
          <p:nvPr>
            <p:ph idx="1"/>
          </p:nvPr>
        </p:nvSpPr>
        <p:spPr>
          <a:xfrm>
            <a:off x="1766661" y="1505636"/>
            <a:ext cx="10498807" cy="5512107"/>
          </a:xfrm>
        </p:spPr>
        <p:txBody>
          <a:bodyPr/>
          <a:lstStyle/>
          <a:p>
            <a:r>
              <a:rPr lang="zh-TW" altLang="en-US" sz="3200" dirty="0" smtClean="0">
                <a:solidFill>
                  <a:srgbClr val="3939FF"/>
                </a:solidFill>
              </a:rPr>
              <a:t>台南應用</a:t>
            </a:r>
            <a:r>
              <a:rPr lang="zh-TW" altLang="en-US" sz="3200" dirty="0">
                <a:solidFill>
                  <a:srgbClr val="3939FF"/>
                </a:solidFill>
              </a:rPr>
              <a:t>科技</a:t>
            </a:r>
            <a:r>
              <a:rPr lang="zh-TW" altLang="en-US" sz="3200" dirty="0" smtClean="0">
                <a:solidFill>
                  <a:srgbClr val="3939FF"/>
                </a:solidFill>
              </a:rPr>
              <a:t>大學</a:t>
            </a:r>
            <a:endParaRPr lang="zh-TW" altLang="en-US" sz="3200" dirty="0">
              <a:solidFill>
                <a:srgbClr val="3939FF"/>
              </a:solidFill>
            </a:endParaRPr>
          </a:p>
        </p:txBody>
      </p:sp>
      <p:sp>
        <p:nvSpPr>
          <p:cNvPr id="4" name="投影片編號版面配置區 3"/>
          <p:cNvSpPr>
            <a:spLocks noGrp="1"/>
          </p:cNvSpPr>
          <p:nvPr>
            <p:ph type="sldNum" sz="quarter" idx="12"/>
          </p:nvPr>
        </p:nvSpPr>
        <p:spPr/>
        <p:txBody>
          <a:bodyPr/>
          <a:lstStyle/>
          <a:p>
            <a:pPr>
              <a:defRPr/>
            </a:pPr>
            <a:r>
              <a:rPr lang="en-US" altLang="zh-TW" sz="2000" dirty="0" smtClean="0"/>
              <a:t>126</a:t>
            </a:r>
            <a:endParaRPr lang="zh-TW" altLang="en-US" sz="2000"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161" y="2127013"/>
            <a:ext cx="8460686" cy="4543166"/>
          </a:xfrm>
          <a:prstGeom prst="rect">
            <a:avLst/>
          </a:prstGeom>
        </p:spPr>
      </p:pic>
    </p:spTree>
    <p:extLst>
      <p:ext uri="{BB962C8B-B14F-4D97-AF65-F5344CB8AC3E}">
        <p14:creationId xmlns:p14="http://schemas.microsoft.com/office/powerpoint/2010/main" val="49872180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66661" y="690211"/>
            <a:ext cx="8911687" cy="1280890"/>
          </a:xfrm>
        </p:spPr>
        <p:txBody>
          <a:bodyPr/>
          <a:lstStyle/>
          <a:p>
            <a:r>
              <a:rPr lang="zh-TW" altLang="en-US" sz="4000" dirty="0" smtClean="0"/>
              <a:t>五專特色招生甄選入學管道介紹</a:t>
            </a:r>
            <a:endParaRPr lang="zh-TW" altLang="en-US" sz="4000" dirty="0"/>
          </a:p>
        </p:txBody>
      </p:sp>
      <p:sp>
        <p:nvSpPr>
          <p:cNvPr id="3" name="內容版面配置區 2"/>
          <p:cNvSpPr>
            <a:spLocks noGrp="1"/>
          </p:cNvSpPr>
          <p:nvPr>
            <p:ph idx="1"/>
          </p:nvPr>
        </p:nvSpPr>
        <p:spPr>
          <a:xfrm>
            <a:off x="1766661" y="1505636"/>
            <a:ext cx="10498807" cy="5512107"/>
          </a:xfrm>
        </p:spPr>
        <p:txBody>
          <a:bodyPr/>
          <a:lstStyle/>
          <a:p>
            <a:r>
              <a:rPr lang="zh-TW" altLang="en-US" sz="3200" dirty="0" smtClean="0">
                <a:solidFill>
                  <a:srgbClr val="3939FF"/>
                </a:solidFill>
              </a:rPr>
              <a:t>東方設計學院</a:t>
            </a:r>
            <a:endParaRPr lang="zh-TW" altLang="en-US" sz="3200" dirty="0">
              <a:solidFill>
                <a:srgbClr val="3939FF"/>
              </a:solidFill>
            </a:endParaRPr>
          </a:p>
        </p:txBody>
      </p:sp>
      <p:sp>
        <p:nvSpPr>
          <p:cNvPr id="4" name="投影片編號版面配置區 3"/>
          <p:cNvSpPr>
            <a:spLocks noGrp="1"/>
          </p:cNvSpPr>
          <p:nvPr>
            <p:ph type="sldNum" sz="quarter" idx="12"/>
          </p:nvPr>
        </p:nvSpPr>
        <p:spPr/>
        <p:txBody>
          <a:bodyPr/>
          <a:lstStyle/>
          <a:p>
            <a:pPr>
              <a:defRPr/>
            </a:pPr>
            <a:r>
              <a:rPr lang="en-US" altLang="zh-TW" sz="2000" dirty="0" smtClean="0"/>
              <a:t>127</a:t>
            </a:r>
            <a:endParaRPr lang="zh-TW" altLang="en-US" sz="2000" dirty="0"/>
          </a:p>
        </p:txBody>
      </p:sp>
      <p:pic>
        <p:nvPicPr>
          <p:cNvPr id="6" name="圖片 5"/>
          <p:cNvPicPr>
            <a:picLocks noChangeAspect="1"/>
          </p:cNvPicPr>
          <p:nvPr/>
        </p:nvPicPr>
        <p:blipFill>
          <a:blip r:embed="rId2"/>
          <a:stretch>
            <a:fillRect/>
          </a:stretch>
        </p:blipFill>
        <p:spPr>
          <a:xfrm>
            <a:off x="1992161" y="2127013"/>
            <a:ext cx="8492714" cy="2918712"/>
          </a:xfrm>
          <a:prstGeom prst="rect">
            <a:avLst/>
          </a:prstGeom>
        </p:spPr>
      </p:pic>
    </p:spTree>
    <p:extLst>
      <p:ext uri="{BB962C8B-B14F-4D97-AF65-F5344CB8AC3E}">
        <p14:creationId xmlns:p14="http://schemas.microsoft.com/office/powerpoint/2010/main" val="27830819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66661" y="690211"/>
            <a:ext cx="8911687" cy="1280890"/>
          </a:xfrm>
        </p:spPr>
        <p:txBody>
          <a:bodyPr/>
          <a:lstStyle/>
          <a:p>
            <a:r>
              <a:rPr lang="zh-TW" altLang="en-US" sz="4000" dirty="0" smtClean="0"/>
              <a:t>五專免試續招</a:t>
            </a:r>
            <a:endParaRPr lang="zh-TW" altLang="en-US" sz="4000" dirty="0"/>
          </a:p>
        </p:txBody>
      </p:sp>
      <p:sp>
        <p:nvSpPr>
          <p:cNvPr id="3" name="內容版面配置區 2"/>
          <p:cNvSpPr>
            <a:spLocks noGrp="1"/>
          </p:cNvSpPr>
          <p:nvPr>
            <p:ph idx="1"/>
          </p:nvPr>
        </p:nvSpPr>
        <p:spPr>
          <a:xfrm>
            <a:off x="1766661" y="1505636"/>
            <a:ext cx="10498807" cy="5512107"/>
          </a:xfrm>
        </p:spPr>
        <p:txBody>
          <a:bodyPr/>
          <a:lstStyle/>
          <a:p>
            <a:r>
              <a:rPr lang="zh-TW" altLang="en-US" sz="3200" dirty="0">
                <a:solidFill>
                  <a:schemeClr val="tx1"/>
                </a:solidFill>
              </a:rPr>
              <a:t>經免試入學招生後，仍有待招生名額之五專</a:t>
            </a:r>
            <a:r>
              <a:rPr lang="zh-TW" altLang="en-US" sz="3200" dirty="0" smtClean="0">
                <a:solidFill>
                  <a:schemeClr val="tx1"/>
                </a:solidFill>
              </a:rPr>
              <a:t>招生</a:t>
            </a:r>
            <a:r>
              <a:rPr lang="zh-TW" altLang="en-US" sz="3200" dirty="0">
                <a:solidFill>
                  <a:schemeClr val="tx1"/>
                </a:solidFill>
              </a:rPr>
              <a:t>學校，得報經教育部核准辦理免試續招，</a:t>
            </a:r>
            <a:r>
              <a:rPr lang="zh-TW" altLang="en-US" sz="3200" dirty="0" smtClean="0">
                <a:solidFill>
                  <a:schemeClr val="tx1"/>
                </a:solidFill>
              </a:rPr>
              <a:t>分發</a:t>
            </a:r>
            <a:r>
              <a:rPr lang="zh-TW" altLang="en-US" sz="3200" dirty="0">
                <a:solidFill>
                  <a:schemeClr val="tx1"/>
                </a:solidFill>
              </a:rPr>
              <a:t>作業依五專續招學校自行訂定之招生規定</a:t>
            </a:r>
            <a:r>
              <a:rPr lang="zh-TW" altLang="en-US" sz="3200" dirty="0" smtClean="0">
                <a:solidFill>
                  <a:schemeClr val="tx1"/>
                </a:solidFill>
              </a:rPr>
              <a:t>辦理</a:t>
            </a:r>
            <a:r>
              <a:rPr lang="zh-TW" altLang="en-US" sz="3200" dirty="0">
                <a:solidFill>
                  <a:schemeClr val="tx1"/>
                </a:solidFill>
              </a:rPr>
              <a:t>。</a:t>
            </a:r>
          </a:p>
        </p:txBody>
      </p:sp>
      <p:sp>
        <p:nvSpPr>
          <p:cNvPr id="4" name="投影片編號版面配置區 3"/>
          <p:cNvSpPr>
            <a:spLocks noGrp="1"/>
          </p:cNvSpPr>
          <p:nvPr>
            <p:ph type="sldNum" sz="quarter" idx="12"/>
          </p:nvPr>
        </p:nvSpPr>
        <p:spPr/>
        <p:txBody>
          <a:bodyPr/>
          <a:lstStyle/>
          <a:p>
            <a:pPr>
              <a:defRPr/>
            </a:pPr>
            <a:r>
              <a:rPr lang="en-US" altLang="zh-TW" sz="2000" dirty="0" smtClean="0"/>
              <a:t>128</a:t>
            </a:r>
            <a:endParaRPr lang="zh-TW" altLang="en-US" sz="2000" dirty="0"/>
          </a:p>
        </p:txBody>
      </p:sp>
    </p:spTree>
    <p:extLst>
      <p:ext uri="{BB962C8B-B14F-4D97-AF65-F5344CB8AC3E}">
        <p14:creationId xmlns:p14="http://schemas.microsoft.com/office/powerpoint/2010/main" val="145093394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矩形 6"/>
          <p:cNvSpPr>
            <a:spLocks noChangeArrowheads="1"/>
          </p:cNvSpPr>
          <p:nvPr/>
        </p:nvSpPr>
        <p:spPr bwMode="auto">
          <a:xfrm>
            <a:off x="1663700" y="896937"/>
            <a:ext cx="9144000" cy="504825"/>
          </a:xfrm>
          <a:prstGeom prst="rect">
            <a:avLst/>
          </a:prstGeom>
          <a:solidFill>
            <a:srgbClr val="FFCCFF"/>
          </a:solidFill>
          <a:ln w="25400" algn="ctr">
            <a:solidFill>
              <a:srgbClr val="FF33CC"/>
            </a:solidFill>
            <a:round/>
            <a:headEnd/>
            <a:tailEnd/>
          </a:ln>
        </p:spPr>
        <p:txBody>
          <a:bodyPr anchor="ctr"/>
          <a:lstStyle/>
          <a:p>
            <a:pPr eaLnBrk="1" hangingPunct="1">
              <a:lnSpc>
                <a:spcPts val="2600"/>
              </a:lnSpc>
              <a:buFont typeface="Arial" charset="0"/>
              <a:buNone/>
            </a:pPr>
            <a:r>
              <a:rPr lang="zh-TW" altLang="en-US" sz="2800" b="1">
                <a:solidFill>
                  <a:srgbClr val="C00000"/>
                </a:solidFill>
                <a:latin typeface="微軟正黑體" pitchFamily="34" charset="-120"/>
                <a:sym typeface="Wingdings" pitchFamily="2" charset="2"/>
              </a:rPr>
              <a:t></a:t>
            </a:r>
            <a:r>
              <a:rPr lang="zh-TW" altLang="en-US" sz="2800">
                <a:solidFill>
                  <a:srgbClr val="7030A0"/>
                </a:solidFill>
                <a:latin typeface="微軟正黑體" pitchFamily="34" charset="-120"/>
                <a:sym typeface="Wingdings" pitchFamily="2" charset="2"/>
              </a:rPr>
              <a:t>諮詢電話</a:t>
            </a:r>
            <a:endParaRPr lang="zh-TW" altLang="en-US" sz="2800">
              <a:solidFill>
                <a:srgbClr val="7030A0"/>
              </a:solidFill>
              <a:latin typeface="微軟正黑體" pitchFamily="34" charset="-120"/>
            </a:endParaRPr>
          </a:p>
        </p:txBody>
      </p:sp>
      <p:sp>
        <p:nvSpPr>
          <p:cNvPr id="286722" name="五邊形 6"/>
          <p:cNvSpPr>
            <a:spLocks noChangeArrowheads="1"/>
          </p:cNvSpPr>
          <p:nvPr/>
        </p:nvSpPr>
        <p:spPr bwMode="auto">
          <a:xfrm flipH="1">
            <a:off x="1663700" y="149225"/>
            <a:ext cx="6875462" cy="576262"/>
          </a:xfrm>
          <a:prstGeom prst="homePlate">
            <a:avLst>
              <a:gd name="adj" fmla="val 49989"/>
            </a:avLst>
          </a:prstGeom>
          <a:solidFill>
            <a:srgbClr val="FFFF99"/>
          </a:solidFill>
          <a:ln w="25400" algn="ctr">
            <a:solidFill>
              <a:srgbClr val="FFC000"/>
            </a:solidFill>
            <a:round/>
            <a:headEnd/>
            <a:tailEnd/>
          </a:ln>
        </p:spPr>
        <p:txBody>
          <a:bodyPr anchor="ctr" anchorCtr="1"/>
          <a:lstStyle/>
          <a:p>
            <a:pPr algn="ctr" eaLnBrk="1" hangingPunct="1"/>
            <a:r>
              <a:rPr lang="zh-TW" altLang="en-US" sz="3200">
                <a:solidFill>
                  <a:srgbClr val="FF0000"/>
                </a:solidFill>
                <a:latin typeface="微軟正黑體" pitchFamily="34" charset="-120"/>
                <a:ea typeface="超研澤新粗黑"/>
                <a:cs typeface="超研澤新粗黑"/>
              </a:rPr>
              <a:t>資源何處尋</a:t>
            </a:r>
          </a:p>
        </p:txBody>
      </p:sp>
      <p:sp>
        <p:nvSpPr>
          <p:cNvPr id="14" name="剪去對角線角落矩形 13"/>
          <p:cNvSpPr/>
          <p:nvPr/>
        </p:nvSpPr>
        <p:spPr bwMode="auto">
          <a:xfrm>
            <a:off x="1592263" y="5519738"/>
            <a:ext cx="8305800"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r>
              <a:rPr lang="zh-TW" altLang="en-US" sz="2800">
                <a:solidFill>
                  <a:srgbClr val="CCFFFF"/>
                </a:solidFill>
                <a:latin typeface="微軟正黑體" pitchFamily="34" charset="-120"/>
              </a:rPr>
              <a:t>教育部諮詢專線： </a:t>
            </a:r>
            <a:r>
              <a:rPr lang="en-US" altLang="zh-TW" sz="2800">
                <a:solidFill>
                  <a:srgbClr val="CCFFFF"/>
                </a:solidFill>
                <a:latin typeface="Cataneo BT"/>
                <a:ea typeface="標楷體" pitchFamily="65" charset="-120"/>
                <a:cs typeface="微軟正黑體" pitchFamily="34" charset="-120"/>
              </a:rPr>
              <a:t>0800-012580</a:t>
            </a:r>
            <a:r>
              <a:rPr lang="zh-TW" altLang="en-US" sz="2800">
                <a:solidFill>
                  <a:srgbClr val="CCFFFF"/>
                </a:solidFill>
                <a:latin typeface="Cataneo BT"/>
                <a:ea typeface="標楷體" pitchFamily="65" charset="-120"/>
                <a:cs typeface="微軟正黑體" pitchFamily="34" charset="-120"/>
              </a:rPr>
              <a:t>  （十二  我幫你）</a:t>
            </a:r>
          </a:p>
        </p:txBody>
      </p:sp>
      <p:sp>
        <p:nvSpPr>
          <p:cNvPr id="15" name="五邊形 14"/>
          <p:cNvSpPr/>
          <p:nvPr/>
        </p:nvSpPr>
        <p:spPr bwMode="auto">
          <a:xfrm rot="7740605">
            <a:off x="9882188" y="1770062"/>
            <a:ext cx="693738"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p:cNvSpPr/>
          <p:nvPr/>
        </p:nvSpPr>
        <p:spPr bwMode="auto">
          <a:xfrm>
            <a:off x="1601788" y="4362450"/>
            <a:ext cx="8305800" cy="1011238"/>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r>
              <a:rPr lang="zh-TW" altLang="en-US" sz="3600" dirty="0">
                <a:solidFill>
                  <a:srgbClr val="CCFFCC"/>
                </a:solidFill>
                <a:latin typeface="微軟正黑體" pitchFamily="34" charset="-120"/>
              </a:rPr>
              <a:t>地方宣導團</a:t>
            </a:r>
            <a:r>
              <a:rPr lang="zh-TW" altLang="en-US" sz="3600" dirty="0" smtClean="0">
                <a:solidFill>
                  <a:srgbClr val="CCFFCC"/>
                </a:solidFill>
                <a:latin typeface="微軟正黑體" pitchFamily="34" charset="-120"/>
              </a:rPr>
              <a:t>講師</a:t>
            </a:r>
            <a:endParaRPr lang="en-US" altLang="zh-TW" sz="2800" dirty="0">
              <a:solidFill>
                <a:srgbClr val="CCFFCC"/>
              </a:solidFill>
              <a:latin typeface="Cataneo BT"/>
              <a:ea typeface="標楷體" pitchFamily="65" charset="-120"/>
              <a:cs typeface="微軟正黑體" pitchFamily="34" charset="-120"/>
            </a:endParaRPr>
          </a:p>
        </p:txBody>
      </p:sp>
      <p:sp>
        <p:nvSpPr>
          <p:cNvPr id="137223" name="五邊形 17"/>
          <p:cNvSpPr>
            <a:spLocks noChangeArrowheads="1"/>
          </p:cNvSpPr>
          <p:nvPr/>
        </p:nvSpPr>
        <p:spPr bwMode="auto">
          <a:xfrm rot="7740605">
            <a:off x="9980613" y="4619625"/>
            <a:ext cx="693737" cy="290513"/>
          </a:xfrm>
          <a:prstGeom prst="homePlate">
            <a:avLst>
              <a:gd name="adj" fmla="val 50004"/>
            </a:avLst>
          </a:prstGeom>
          <a:solidFill>
            <a:srgbClr val="00CC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00">
              <a:solidFill>
                <a:prstClr val="black"/>
              </a:solidFill>
              <a:latin typeface="Arial" panose="020B0604020202020204" pitchFamily="34" charset="0"/>
              <a:cs typeface="微軟正黑體"/>
            </a:endParaRPr>
          </a:p>
        </p:txBody>
      </p:sp>
      <p:sp>
        <p:nvSpPr>
          <p:cNvPr id="19" name="剪去對角線角落矩形 18"/>
          <p:cNvSpPr/>
          <p:nvPr/>
        </p:nvSpPr>
        <p:spPr bwMode="auto">
          <a:xfrm>
            <a:off x="1601788" y="15954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Cataneo BT"/>
                <a:ea typeface="標楷體" pitchFamily="65" charset="-120"/>
                <a:cs typeface="微軟正黑體" pitchFamily="34" charset="-120"/>
              </a:rPr>
              <a:t>     </a:t>
            </a: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     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00">
              <a:solidFill>
                <a:prstClr val="black"/>
              </a:solidFill>
              <a:latin typeface="Arial" panose="020B0604020202020204" pitchFamily="34" charset="0"/>
              <a:cs typeface="微軟正黑體"/>
            </a:endParaRPr>
          </a:p>
        </p:txBody>
      </p:sp>
      <p:pic>
        <p:nvPicPr>
          <p:cNvPr id="286729" name="圖片 20"/>
          <p:cNvPicPr>
            <a:picLocks noChangeAspect="1"/>
          </p:cNvPicPr>
          <p:nvPr/>
        </p:nvPicPr>
        <p:blipFill>
          <a:blip r:embed="rId3"/>
          <a:srcRect/>
          <a:stretch>
            <a:fillRect/>
          </a:stretch>
        </p:blipFill>
        <p:spPr bwMode="auto">
          <a:xfrm>
            <a:off x="147638" y="4503738"/>
            <a:ext cx="1163637" cy="2030412"/>
          </a:xfrm>
          <a:prstGeom prst="rect">
            <a:avLst/>
          </a:prstGeom>
          <a:noFill/>
          <a:ln w="9525">
            <a:noFill/>
            <a:miter lim="800000"/>
            <a:headEnd/>
            <a:tailEnd/>
          </a:ln>
        </p:spPr>
      </p:pic>
      <p:sp>
        <p:nvSpPr>
          <p:cNvPr id="2" name="剪去對角線角落矩形 13"/>
          <p:cNvSpPr>
            <a:spLocks noChangeArrowheads="1"/>
          </p:cNvSpPr>
          <p:nvPr/>
        </p:nvSpPr>
        <p:spPr bwMode="auto">
          <a:xfrm>
            <a:off x="1663700" y="3017838"/>
            <a:ext cx="8208963" cy="1223962"/>
          </a:xfrm>
          <a:custGeom>
            <a:avLst/>
            <a:gdLst>
              <a:gd name="T0" fmla="*/ 5257101 w 8305800"/>
              <a:gd name="T1" fmla="*/ 1276 h 1439862"/>
              <a:gd name="T2" fmla="*/ 2628557 w 8305800"/>
              <a:gd name="T3" fmla="*/ 2551 h 1439862"/>
              <a:gd name="T4" fmla="*/ 0 w 8305800"/>
              <a:gd name="T5" fmla="*/ 1276 h 1439862"/>
              <a:gd name="T6" fmla="*/ 2628557 w 8305800"/>
              <a:gd name="T7" fmla="*/ 0 h 1439862"/>
              <a:gd name="T8" fmla="*/ 0 60000 65536"/>
              <a:gd name="T9" fmla="*/ 5898240 60000 65536"/>
              <a:gd name="T10" fmla="*/ 11796480 60000 65536"/>
              <a:gd name="T11" fmla="*/ 17694720 60000 65536"/>
              <a:gd name="T12" fmla="*/ 119991 w 8305800"/>
              <a:gd name="T13" fmla="*/ 119991 h 1439862"/>
              <a:gd name="T14" fmla="*/ 8185808 w 8305800"/>
              <a:gd name="T15" fmla="*/ 1319871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p>
            <a:pPr eaLnBrk="1" hangingPunct="1"/>
            <a:r>
              <a:rPr lang="zh-TW" altLang="en-US" sz="3600" dirty="0">
                <a:solidFill>
                  <a:srgbClr val="FF0000"/>
                </a:solidFill>
                <a:latin typeface="微軟正黑體" pitchFamily="34" charset="-120"/>
              </a:rPr>
              <a:t>臺南市教育局諮詢專線：</a:t>
            </a:r>
            <a:r>
              <a:rPr lang="en-US" altLang="zh-TW" sz="3600" dirty="0">
                <a:solidFill>
                  <a:srgbClr val="FF0000"/>
                </a:solidFill>
                <a:latin typeface="標楷體" pitchFamily="65" charset="-120"/>
                <a:ea typeface="標楷體" pitchFamily="65" charset="-120"/>
              </a:rPr>
              <a:t>06-2982586</a:t>
            </a:r>
          </a:p>
        </p:txBody>
      </p:sp>
      <p:sp>
        <p:nvSpPr>
          <p:cNvPr id="137228" name="五邊形 17"/>
          <p:cNvSpPr>
            <a:spLocks noChangeArrowheads="1"/>
          </p:cNvSpPr>
          <p:nvPr/>
        </p:nvSpPr>
        <p:spPr bwMode="auto">
          <a:xfrm rot="7740605">
            <a:off x="9998075" y="3394076"/>
            <a:ext cx="693737" cy="290512"/>
          </a:xfrm>
          <a:prstGeom prst="homePlate">
            <a:avLst>
              <a:gd name="adj" fmla="val 50004"/>
            </a:avLst>
          </a:prstGeom>
          <a:solidFill>
            <a:srgbClr val="FF66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00">
              <a:solidFill>
                <a:prstClr val="black"/>
              </a:solidFill>
              <a:latin typeface="Arial" panose="020B0604020202020204" pitchFamily="34" charset="0"/>
              <a:cs typeface="微軟正黑體"/>
            </a:endParaRPr>
          </a:p>
        </p:txBody>
      </p:sp>
      <p:sp>
        <p:nvSpPr>
          <p:cNvPr id="4" name="投影片編號版面配置區 3"/>
          <p:cNvSpPr>
            <a:spLocks noGrp="1"/>
          </p:cNvSpPr>
          <p:nvPr>
            <p:ph type="sldNum" sz="quarter" idx="12"/>
          </p:nvPr>
        </p:nvSpPr>
        <p:spPr/>
        <p:txBody>
          <a:bodyPr/>
          <a:lstStyle/>
          <a:p>
            <a:pPr>
              <a:defRPr/>
            </a:pPr>
            <a:r>
              <a:rPr lang="en-US" altLang="zh-TW" dirty="0" smtClean="0"/>
              <a:t>129</a:t>
            </a:r>
            <a:endParaRPr lang="zh-TW" altLang="en-US" dirty="0"/>
          </a:p>
        </p:txBody>
      </p:sp>
    </p:spTree>
    <p:extLst>
      <p:ext uri="{BB962C8B-B14F-4D97-AF65-F5344CB8AC3E}">
        <p14:creationId xmlns:p14="http://schemas.microsoft.com/office/powerpoint/2010/main" val="6063106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873693" y="1829435"/>
            <a:ext cx="7789862" cy="4733925"/>
          </a:xfrm>
        </p:spPr>
        <p:txBody>
          <a:bodyPr rtlCol="0">
            <a:normAutofit fontScale="90000"/>
          </a:bodyPr>
          <a:lstStyle/>
          <a:p>
            <a:pPr eaLnBrk="1" fontAlgn="auto" hangingPunct="1">
              <a:spcAft>
                <a:spcPts val="0"/>
              </a:spcAft>
              <a:defRPr/>
            </a:pPr>
            <a:r>
              <a:rPr lang="en-US" altLang="zh-TW" b="1" dirty="0" smtClean="0">
                <a:solidFill>
                  <a:srgbClr val="0000FF"/>
                </a:solidFill>
                <a:effectLst>
                  <a:outerShdw blurRad="38100" dist="38100" dir="2700000" algn="tl">
                    <a:srgbClr val="000000">
                      <a:alpha val="43137"/>
                    </a:srgbClr>
                  </a:outerShdw>
                </a:effectLst>
              </a:rPr>
              <a:t/>
            </a:r>
            <a:br>
              <a:rPr lang="en-US" altLang="zh-TW" b="1" dirty="0" smtClean="0">
                <a:solidFill>
                  <a:srgbClr val="0000FF"/>
                </a:solidFill>
                <a:effectLst>
                  <a:outerShdw blurRad="38100" dist="38100" dir="2700000" algn="tl">
                    <a:srgbClr val="000000">
                      <a:alpha val="43137"/>
                    </a:srgbClr>
                  </a:outerShdw>
                </a:effectLst>
              </a:rPr>
            </a:br>
            <a:r>
              <a:rPr lang="en-US" altLang="zh-TW" b="1" dirty="0">
                <a:solidFill>
                  <a:srgbClr val="0000FF"/>
                </a:solidFill>
                <a:effectLst>
                  <a:outerShdw blurRad="38100" dist="38100" dir="2700000" algn="tl">
                    <a:srgbClr val="000000">
                      <a:alpha val="43137"/>
                    </a:srgbClr>
                  </a:outerShdw>
                </a:effectLst>
              </a:rPr>
              <a:t/>
            </a:r>
            <a:br>
              <a:rPr lang="en-US" altLang="zh-TW" b="1" dirty="0">
                <a:solidFill>
                  <a:srgbClr val="0000FF"/>
                </a:solidFill>
                <a:effectLst>
                  <a:outerShdw blurRad="38100" dist="38100" dir="2700000" algn="tl">
                    <a:srgbClr val="000000">
                      <a:alpha val="43137"/>
                    </a:srgbClr>
                  </a:outerShdw>
                </a:effectLst>
              </a:rPr>
            </a:br>
            <a:r>
              <a:rPr lang="en-US" altLang="zh-TW" b="1" dirty="0" smtClean="0">
                <a:solidFill>
                  <a:srgbClr val="0000FF"/>
                </a:solidFill>
                <a:effectLst>
                  <a:outerShdw blurRad="38100" dist="38100" dir="2700000" algn="tl">
                    <a:srgbClr val="000000">
                      <a:alpha val="43137"/>
                    </a:srgbClr>
                  </a:outerShdw>
                </a:effectLst>
              </a:rPr>
              <a:t/>
            </a:r>
            <a:br>
              <a:rPr lang="en-US" altLang="zh-TW" b="1" dirty="0" smtClean="0">
                <a:solidFill>
                  <a:srgbClr val="0000FF"/>
                </a:solidFill>
                <a:effectLst>
                  <a:outerShdw blurRad="38100" dist="38100" dir="2700000" algn="tl">
                    <a:srgbClr val="000000">
                      <a:alpha val="43137"/>
                    </a:srgbClr>
                  </a:outerShdw>
                </a:effectLst>
              </a:rPr>
            </a:br>
            <a:r>
              <a:rPr lang="en-US" altLang="zh-TW" b="1" dirty="0" smtClean="0">
                <a:solidFill>
                  <a:srgbClr val="0000FF"/>
                </a:solidFill>
                <a:effectLst>
                  <a:outerShdw blurRad="38100" dist="38100" dir="2700000" algn="tl">
                    <a:srgbClr val="000000">
                      <a:alpha val="43137"/>
                    </a:srgbClr>
                  </a:outerShdw>
                </a:effectLst>
              </a:rPr>
              <a:t/>
            </a:r>
            <a:br>
              <a:rPr lang="en-US" altLang="zh-TW" b="1" dirty="0" smtClean="0">
                <a:solidFill>
                  <a:srgbClr val="0000FF"/>
                </a:solidFill>
                <a:effectLst>
                  <a:outerShdw blurRad="38100" dist="38100" dir="2700000" algn="tl">
                    <a:srgbClr val="000000">
                      <a:alpha val="43137"/>
                    </a:srgbClr>
                  </a:outerShdw>
                </a:effectLst>
              </a:rPr>
            </a:br>
            <a:r>
              <a:rPr lang="en-US" altLang="zh-TW" b="1" dirty="0">
                <a:solidFill>
                  <a:srgbClr val="0000FF"/>
                </a:solidFill>
                <a:effectLst>
                  <a:outerShdw blurRad="38100" dist="38100" dir="2700000" algn="tl">
                    <a:srgbClr val="000000">
                      <a:alpha val="43137"/>
                    </a:srgbClr>
                  </a:outerShdw>
                </a:effectLst>
              </a:rPr>
              <a:t/>
            </a:r>
            <a:br>
              <a:rPr lang="en-US" altLang="zh-TW" b="1" dirty="0">
                <a:solidFill>
                  <a:srgbClr val="0000FF"/>
                </a:solidFill>
                <a:effectLst>
                  <a:outerShdw blurRad="38100" dist="38100" dir="2700000" algn="tl">
                    <a:srgbClr val="000000">
                      <a:alpha val="43137"/>
                    </a:srgbClr>
                  </a:outerShdw>
                </a:effectLst>
              </a:rPr>
            </a:br>
            <a:r>
              <a:rPr lang="en-US" altLang="zh-TW" b="1" dirty="0" smtClean="0">
                <a:solidFill>
                  <a:srgbClr val="0000FF"/>
                </a:solidFill>
                <a:effectLst>
                  <a:outerShdw blurRad="38100" dist="38100" dir="2700000" algn="tl">
                    <a:srgbClr val="000000">
                      <a:alpha val="43137"/>
                    </a:srgbClr>
                  </a:outerShdw>
                </a:effectLst>
              </a:rPr>
              <a:t/>
            </a:r>
            <a:br>
              <a:rPr lang="en-US" altLang="zh-TW" b="1" dirty="0" smtClean="0">
                <a:solidFill>
                  <a:srgbClr val="0000FF"/>
                </a:solidFill>
                <a:effectLst>
                  <a:outerShdw blurRad="38100" dist="38100" dir="2700000" algn="tl">
                    <a:srgbClr val="000000">
                      <a:alpha val="43137"/>
                    </a:srgbClr>
                  </a:outerShdw>
                </a:effectLst>
              </a:rPr>
            </a:br>
            <a:r>
              <a:rPr lang="en-US" altLang="zh-TW" b="1" dirty="0">
                <a:solidFill>
                  <a:srgbClr val="0000FF"/>
                </a:solidFill>
                <a:effectLst>
                  <a:outerShdw blurRad="38100" dist="38100" dir="2700000" algn="tl">
                    <a:srgbClr val="000000">
                      <a:alpha val="43137"/>
                    </a:srgbClr>
                  </a:outerShdw>
                </a:effectLst>
              </a:rPr>
              <a:t/>
            </a:r>
            <a:br>
              <a:rPr lang="en-US" altLang="zh-TW" b="1" dirty="0">
                <a:solidFill>
                  <a:srgbClr val="0000FF"/>
                </a:solidFill>
                <a:effectLst>
                  <a:outerShdw blurRad="38100" dist="38100" dir="2700000" algn="tl">
                    <a:srgbClr val="000000">
                      <a:alpha val="43137"/>
                    </a:srgbClr>
                  </a:outerShdw>
                </a:effectLst>
              </a:rPr>
            </a:br>
            <a:r>
              <a:rPr lang="en-US" altLang="zh-TW" b="1" dirty="0" smtClean="0">
                <a:solidFill>
                  <a:srgbClr val="0000FF"/>
                </a:solidFill>
                <a:effectLst>
                  <a:outerShdw blurRad="38100" dist="38100" dir="2700000" algn="tl">
                    <a:srgbClr val="000000">
                      <a:alpha val="43137"/>
                    </a:srgbClr>
                  </a:outerShdw>
                </a:effectLst>
              </a:rPr>
              <a:t/>
            </a:r>
            <a:br>
              <a:rPr lang="en-US" altLang="zh-TW" b="1" dirty="0" smtClean="0">
                <a:solidFill>
                  <a:srgbClr val="0000FF"/>
                </a:solidFill>
                <a:effectLst>
                  <a:outerShdw blurRad="38100" dist="38100" dir="2700000" algn="tl">
                    <a:srgbClr val="000000">
                      <a:alpha val="43137"/>
                    </a:srgbClr>
                  </a:outerShdw>
                </a:effectLst>
              </a:rPr>
            </a:br>
            <a:r>
              <a:rPr lang="en-US" altLang="zh-TW" b="1" dirty="0" smtClean="0">
                <a:solidFill>
                  <a:srgbClr val="0000FF"/>
                </a:solidFill>
                <a:effectLst>
                  <a:outerShdw blurRad="38100" dist="38100" dir="2700000" algn="tl">
                    <a:srgbClr val="000000">
                      <a:alpha val="43137"/>
                    </a:srgbClr>
                  </a:outerShdw>
                </a:effectLst>
              </a:rPr>
              <a:t/>
            </a:r>
            <a:br>
              <a:rPr lang="en-US" altLang="zh-TW" b="1" dirty="0" smtClean="0">
                <a:solidFill>
                  <a:srgbClr val="0000FF"/>
                </a:solidFill>
                <a:effectLst>
                  <a:outerShdw blurRad="38100" dist="38100" dir="2700000" algn="tl">
                    <a:srgbClr val="000000">
                      <a:alpha val="43137"/>
                    </a:srgbClr>
                  </a:outerShdw>
                </a:effectLst>
              </a:rPr>
            </a:br>
            <a:r>
              <a:rPr lang="en-US" altLang="zh-TW" b="1" dirty="0" smtClean="0">
                <a:solidFill>
                  <a:srgbClr val="0000FF"/>
                </a:solidFill>
                <a:effectLst>
                  <a:outerShdw blurRad="38100" dist="38100" dir="2700000" algn="tl">
                    <a:srgbClr val="000000">
                      <a:alpha val="43137"/>
                    </a:srgbClr>
                  </a:outerShdw>
                </a:effectLst>
              </a:rPr>
              <a:t/>
            </a:r>
            <a:br>
              <a:rPr lang="en-US" altLang="zh-TW" b="1" dirty="0" smtClean="0">
                <a:solidFill>
                  <a:srgbClr val="0000FF"/>
                </a:solidFill>
                <a:effectLst>
                  <a:outerShdw blurRad="38100" dist="38100" dir="2700000" algn="tl">
                    <a:srgbClr val="000000">
                      <a:alpha val="43137"/>
                    </a:srgbClr>
                  </a:outerShdw>
                </a:effectLst>
              </a:rPr>
            </a:br>
            <a:r>
              <a:rPr lang="en-US" altLang="zh-TW" b="1" dirty="0" smtClean="0">
                <a:solidFill>
                  <a:srgbClr val="0000FF"/>
                </a:solidFill>
                <a:effectLst>
                  <a:outerShdw blurRad="38100" dist="38100" dir="2700000" algn="tl">
                    <a:srgbClr val="000000">
                      <a:alpha val="43137"/>
                    </a:srgbClr>
                  </a:outerShdw>
                </a:effectLst>
              </a:rPr>
              <a:t/>
            </a:r>
            <a:br>
              <a:rPr lang="en-US" altLang="zh-TW" b="1" dirty="0" smtClean="0">
                <a:solidFill>
                  <a:srgbClr val="0000FF"/>
                </a:solidFill>
                <a:effectLst>
                  <a:outerShdw blurRad="38100" dist="38100" dir="2700000" algn="tl">
                    <a:srgbClr val="000000">
                      <a:alpha val="43137"/>
                    </a:srgbClr>
                  </a:outerShdw>
                </a:effectLst>
              </a:rPr>
            </a:br>
            <a:r>
              <a:rPr lang="en-US" altLang="zh-TW" sz="3600" b="1" dirty="0" smtClean="0">
                <a:solidFill>
                  <a:srgbClr val="0000FF"/>
                </a:solidFill>
                <a:effectLst>
                  <a:outerShdw blurRad="38100" dist="38100" dir="2700000" algn="tl">
                    <a:srgbClr val="000000">
                      <a:alpha val="43137"/>
                    </a:srgbClr>
                  </a:outerShdw>
                </a:effectLst>
              </a:rPr>
              <a:t>(</a:t>
            </a:r>
            <a:r>
              <a:rPr lang="en-US" altLang="zh-TW" sz="3600" b="1" dirty="0">
                <a:solidFill>
                  <a:srgbClr val="0000FF"/>
                </a:solidFill>
                <a:effectLst>
                  <a:outerShdw blurRad="38100" dist="38100" dir="2700000" algn="tl">
                    <a:srgbClr val="000000">
                      <a:alpha val="43137"/>
                    </a:srgbClr>
                  </a:outerShdw>
                </a:effectLst>
              </a:rPr>
              <a:t>http://</a:t>
            </a:r>
            <a:r>
              <a:rPr lang="en-US" altLang="zh-TW" sz="3600" b="1" dirty="0">
                <a:solidFill>
                  <a:srgbClr val="0000FF"/>
                </a:solidFill>
                <a:effectLst>
                  <a:outerShdw blurRad="38100" dist="38100" dir="2700000" algn="tl">
                    <a:srgbClr val="000000">
                      <a:alpha val="43137"/>
                    </a:srgbClr>
                  </a:outerShdw>
                </a:effectLst>
                <a:hlinkClick r:id="rId2"/>
              </a:rPr>
              <a:t>adapt.k12ea.gov.tw</a:t>
            </a:r>
            <a:r>
              <a:rPr lang="en-US" altLang="zh-TW" sz="3600" b="1" dirty="0">
                <a:solidFill>
                  <a:srgbClr val="0000FF"/>
                </a:solidFill>
                <a:effectLst>
                  <a:outerShdw blurRad="38100" dist="38100" dir="2700000" algn="tl">
                    <a:srgbClr val="000000">
                      <a:alpha val="43137"/>
                    </a:srgbClr>
                  </a:outerShdw>
                </a:effectLst>
              </a:rPr>
              <a:t>/)</a:t>
            </a:r>
            <a:endParaRPr lang="zh-TW" altLang="en-US" sz="3600" dirty="0"/>
          </a:p>
        </p:txBody>
      </p:sp>
      <p:sp>
        <p:nvSpPr>
          <p:cNvPr id="6" name="標題 1"/>
          <p:cNvSpPr txBox="1">
            <a:spLocks/>
          </p:cNvSpPr>
          <p:nvPr/>
        </p:nvSpPr>
        <p:spPr bwMode="auto">
          <a:xfrm>
            <a:off x="3714750" y="-1384300"/>
            <a:ext cx="7789863" cy="5176838"/>
          </a:xfrm>
          <a:prstGeom prst="rect">
            <a:avLst/>
          </a:prstGeom>
          <a:noFill/>
          <a:ln w="9525">
            <a:noFill/>
            <a:miter lim="800000"/>
            <a:headEnd/>
            <a:tailEnd/>
          </a:ln>
        </p:spPr>
        <p:txBody>
          <a:bodyPr anchor="b">
            <a:normAutofit fontScale="67500" lnSpcReduction="20000"/>
          </a:bodyPr>
          <a:lstStyle>
            <a:lvl1pPr algn="l" defTabSz="457200" rtl="0" eaLnBrk="0" fontAlgn="base" hangingPunct="0">
              <a:spcBef>
                <a:spcPct val="0"/>
              </a:spcBef>
              <a:spcAft>
                <a:spcPct val="0"/>
              </a:spcAft>
              <a:defRPr sz="54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fontAlgn="auto" hangingPunct="1">
              <a:spcAft>
                <a:spcPts val="0"/>
              </a:spcAft>
              <a:defRPr/>
            </a:pPr>
            <a:r>
              <a:rPr kumimoji="0" lang="en-US" altLang="zh-TW" b="1" dirty="0" smtClean="0">
                <a:solidFill>
                  <a:srgbClr val="0000FF"/>
                </a:solidFill>
                <a:effectLst>
                  <a:outerShdw blurRad="38100" dist="38100" dir="2700000" algn="tl">
                    <a:srgbClr val="000000">
                      <a:alpha val="43137"/>
                    </a:srgbClr>
                  </a:outerShdw>
                </a:effectLst>
              </a:rPr>
              <a:t/>
            </a:r>
            <a:br>
              <a:rPr kumimoji="0" lang="en-US" altLang="zh-TW" b="1" dirty="0" smtClean="0">
                <a:solidFill>
                  <a:srgbClr val="0000FF"/>
                </a:solidFill>
                <a:effectLst>
                  <a:outerShdw blurRad="38100" dist="38100" dir="2700000" algn="tl">
                    <a:srgbClr val="000000">
                      <a:alpha val="43137"/>
                    </a:srgbClr>
                  </a:outerShdw>
                </a:effectLst>
              </a:rPr>
            </a:br>
            <a:r>
              <a:rPr kumimoji="0" lang="en-US" altLang="zh-TW" b="1" dirty="0" smtClean="0">
                <a:solidFill>
                  <a:srgbClr val="0000FF"/>
                </a:solidFill>
                <a:effectLst>
                  <a:outerShdw blurRad="38100" dist="38100" dir="2700000" algn="tl">
                    <a:srgbClr val="000000">
                      <a:alpha val="43137"/>
                    </a:srgbClr>
                  </a:outerShdw>
                </a:effectLst>
              </a:rPr>
              <a:t/>
            </a:r>
            <a:br>
              <a:rPr kumimoji="0" lang="en-US" altLang="zh-TW" b="1" dirty="0" smtClean="0">
                <a:solidFill>
                  <a:srgbClr val="0000FF"/>
                </a:solidFill>
                <a:effectLst>
                  <a:outerShdw blurRad="38100" dist="38100" dir="2700000" algn="tl">
                    <a:srgbClr val="000000">
                      <a:alpha val="43137"/>
                    </a:srgbClr>
                  </a:outerShdw>
                </a:effectLst>
              </a:rPr>
            </a:br>
            <a:r>
              <a:rPr kumimoji="0" lang="en-US" altLang="zh-TW" b="1" dirty="0" smtClean="0">
                <a:solidFill>
                  <a:srgbClr val="0000FF"/>
                </a:solidFill>
                <a:effectLst>
                  <a:outerShdw blurRad="38100" dist="38100" dir="2700000" algn="tl">
                    <a:srgbClr val="000000">
                      <a:alpha val="43137"/>
                    </a:srgbClr>
                  </a:outerShdw>
                </a:effectLst>
              </a:rPr>
              <a:t/>
            </a:r>
            <a:br>
              <a:rPr kumimoji="0" lang="en-US" altLang="zh-TW" b="1" dirty="0" smtClean="0">
                <a:solidFill>
                  <a:srgbClr val="0000FF"/>
                </a:solidFill>
                <a:effectLst>
                  <a:outerShdw blurRad="38100" dist="38100" dir="2700000" algn="tl">
                    <a:srgbClr val="000000">
                      <a:alpha val="43137"/>
                    </a:srgbClr>
                  </a:outerShdw>
                </a:effectLst>
              </a:rPr>
            </a:br>
            <a:r>
              <a:rPr kumimoji="0" lang="zh-TW" altLang="en-US" b="1" dirty="0" smtClean="0">
                <a:solidFill>
                  <a:srgbClr val="0000FF"/>
                </a:solidFill>
                <a:effectLst>
                  <a:outerShdw blurRad="38100" dist="38100" dir="2700000" algn="tl">
                    <a:srgbClr val="000000">
                      <a:alpha val="43137"/>
                    </a:srgbClr>
                  </a:outerShdw>
                </a:effectLst>
              </a:rPr>
              <a:t>適性入學</a:t>
            </a:r>
            <a:r>
              <a:rPr kumimoji="0" lang="zh-TW" altLang="en-US" b="1" smtClean="0">
                <a:solidFill>
                  <a:srgbClr val="0000FF"/>
                </a:solidFill>
                <a:effectLst>
                  <a:outerShdw blurRad="38100" dist="38100" dir="2700000" algn="tl">
                    <a:srgbClr val="000000">
                      <a:alpha val="43137"/>
                    </a:srgbClr>
                  </a:outerShdw>
                </a:effectLst>
              </a:rPr>
              <a:t>宣導網</a:t>
            </a:r>
            <a:r>
              <a:rPr kumimoji="0" lang="en-US" altLang="zh-TW" b="1" dirty="0" smtClean="0">
                <a:solidFill>
                  <a:srgbClr val="0000FF"/>
                </a:solidFill>
                <a:effectLst>
                  <a:outerShdw blurRad="38100" dist="38100" dir="2700000" algn="tl">
                    <a:srgbClr val="000000">
                      <a:alpha val="43137"/>
                    </a:srgbClr>
                  </a:outerShdw>
                </a:effectLst>
              </a:rPr>
              <a:t/>
            </a:r>
            <a:br>
              <a:rPr kumimoji="0" lang="en-US" altLang="zh-TW" b="1" dirty="0" smtClean="0">
                <a:solidFill>
                  <a:srgbClr val="0000FF"/>
                </a:solidFill>
                <a:effectLst>
                  <a:outerShdw blurRad="38100" dist="38100" dir="2700000" algn="tl">
                    <a:srgbClr val="000000">
                      <a:alpha val="43137"/>
                    </a:srgbClr>
                  </a:outerShdw>
                </a:effectLst>
              </a:rPr>
            </a:br>
            <a:r>
              <a:rPr kumimoji="0" lang="en-US" altLang="zh-TW" b="1" dirty="0" smtClean="0">
                <a:solidFill>
                  <a:srgbClr val="0000FF"/>
                </a:solidFill>
                <a:effectLst>
                  <a:outerShdw blurRad="38100" dist="38100" dir="2700000" algn="tl">
                    <a:srgbClr val="000000">
                      <a:alpha val="43137"/>
                    </a:srgbClr>
                  </a:outerShdw>
                </a:effectLst>
              </a:rPr>
              <a:t/>
            </a:r>
            <a:br>
              <a:rPr kumimoji="0" lang="en-US" altLang="zh-TW" b="1" dirty="0" smtClean="0">
                <a:solidFill>
                  <a:srgbClr val="0000FF"/>
                </a:solidFill>
                <a:effectLst>
                  <a:outerShdw blurRad="38100" dist="38100" dir="2700000" algn="tl">
                    <a:srgbClr val="000000">
                      <a:alpha val="43137"/>
                    </a:srgbClr>
                  </a:outerShdw>
                </a:effectLst>
              </a:rPr>
            </a:br>
            <a:r>
              <a:rPr kumimoji="0" lang="en-US" altLang="zh-TW" b="1" dirty="0" smtClean="0">
                <a:solidFill>
                  <a:srgbClr val="0000FF"/>
                </a:solidFill>
                <a:effectLst>
                  <a:outerShdw blurRad="38100" dist="38100" dir="2700000" algn="tl">
                    <a:srgbClr val="000000">
                      <a:alpha val="43137"/>
                    </a:srgbClr>
                  </a:outerShdw>
                </a:effectLst>
              </a:rPr>
              <a:t/>
            </a:r>
            <a:br>
              <a:rPr kumimoji="0" lang="en-US" altLang="zh-TW" b="1" dirty="0" smtClean="0">
                <a:solidFill>
                  <a:srgbClr val="0000FF"/>
                </a:solidFill>
                <a:effectLst>
                  <a:outerShdw blurRad="38100" dist="38100" dir="2700000" algn="tl">
                    <a:srgbClr val="000000">
                      <a:alpha val="43137"/>
                    </a:srgbClr>
                  </a:outerShdw>
                </a:effectLst>
              </a:rPr>
            </a:br>
            <a:r>
              <a:rPr kumimoji="0" lang="en-US" altLang="zh-TW" b="1" dirty="0" smtClean="0">
                <a:solidFill>
                  <a:srgbClr val="0000FF"/>
                </a:solidFill>
                <a:effectLst>
                  <a:outerShdw blurRad="38100" dist="38100" dir="2700000" algn="tl">
                    <a:srgbClr val="000000">
                      <a:alpha val="43137"/>
                    </a:srgbClr>
                  </a:outerShdw>
                </a:effectLst>
              </a:rPr>
              <a:t/>
            </a:r>
            <a:br>
              <a:rPr kumimoji="0" lang="en-US" altLang="zh-TW" b="1" dirty="0" smtClean="0">
                <a:solidFill>
                  <a:srgbClr val="0000FF"/>
                </a:solidFill>
                <a:effectLst>
                  <a:outerShdw blurRad="38100" dist="38100" dir="2700000" algn="tl">
                    <a:srgbClr val="000000">
                      <a:alpha val="43137"/>
                    </a:srgbClr>
                  </a:outerShdw>
                </a:effectLst>
              </a:rPr>
            </a:br>
            <a:r>
              <a:rPr kumimoji="0" lang="en-US" altLang="zh-TW" b="1" dirty="0" smtClean="0">
                <a:solidFill>
                  <a:srgbClr val="0000FF"/>
                </a:solidFill>
                <a:effectLst>
                  <a:outerShdw blurRad="38100" dist="38100" dir="2700000" algn="tl">
                    <a:srgbClr val="000000">
                      <a:alpha val="43137"/>
                    </a:srgbClr>
                  </a:outerShdw>
                </a:effectLst>
              </a:rPr>
              <a:t/>
            </a:r>
            <a:br>
              <a:rPr kumimoji="0" lang="en-US" altLang="zh-TW" b="1" dirty="0" smtClean="0">
                <a:solidFill>
                  <a:srgbClr val="0000FF"/>
                </a:solidFill>
                <a:effectLst>
                  <a:outerShdw blurRad="38100" dist="38100" dir="2700000" algn="tl">
                    <a:srgbClr val="000000">
                      <a:alpha val="43137"/>
                    </a:srgbClr>
                  </a:outerShdw>
                </a:effectLst>
              </a:rPr>
            </a:br>
            <a:r>
              <a:rPr kumimoji="0" lang="en-US" altLang="zh-TW" b="1" dirty="0" smtClean="0">
                <a:solidFill>
                  <a:srgbClr val="0000FF"/>
                </a:solidFill>
                <a:effectLst>
                  <a:outerShdw blurRad="38100" dist="38100" dir="2700000" algn="tl">
                    <a:srgbClr val="000000">
                      <a:alpha val="43137"/>
                    </a:srgbClr>
                  </a:outerShdw>
                </a:effectLst>
              </a:rPr>
              <a:t/>
            </a:r>
            <a:br>
              <a:rPr kumimoji="0" lang="en-US" altLang="zh-TW" b="1" dirty="0" smtClean="0">
                <a:solidFill>
                  <a:srgbClr val="0000FF"/>
                </a:solidFill>
                <a:effectLst>
                  <a:outerShdw blurRad="38100" dist="38100" dir="2700000" algn="tl">
                    <a:srgbClr val="000000">
                      <a:alpha val="43137"/>
                    </a:srgbClr>
                  </a:outerShdw>
                </a:effectLst>
              </a:rPr>
            </a:br>
            <a:r>
              <a:rPr kumimoji="0" lang="en-US" altLang="zh-TW" b="1" dirty="0" smtClean="0">
                <a:solidFill>
                  <a:srgbClr val="0000FF"/>
                </a:solidFill>
                <a:effectLst>
                  <a:outerShdw blurRad="38100" dist="38100" dir="2700000" algn="tl">
                    <a:srgbClr val="000000">
                      <a:alpha val="43137"/>
                    </a:srgbClr>
                  </a:outerShdw>
                </a:effectLst>
              </a:rPr>
              <a:t/>
            </a:r>
            <a:br>
              <a:rPr kumimoji="0" lang="en-US" altLang="zh-TW" b="1" dirty="0" smtClean="0">
                <a:solidFill>
                  <a:srgbClr val="0000FF"/>
                </a:solidFill>
                <a:effectLst>
                  <a:outerShdw blurRad="38100" dist="38100" dir="2700000" algn="tl">
                    <a:srgbClr val="000000">
                      <a:alpha val="43137"/>
                    </a:srgbClr>
                  </a:outerShdw>
                </a:effectLst>
              </a:rPr>
            </a:br>
            <a:endParaRPr kumimoji="0" lang="zh-TW" altLang="en-US" sz="3600" dirty="0"/>
          </a:p>
        </p:txBody>
      </p:sp>
      <p:sp>
        <p:nvSpPr>
          <p:cNvPr id="5" name="投影片編號版面配置區 4"/>
          <p:cNvSpPr>
            <a:spLocks noGrp="1"/>
          </p:cNvSpPr>
          <p:nvPr>
            <p:ph type="sldNum" sz="quarter" idx="12"/>
          </p:nvPr>
        </p:nvSpPr>
        <p:spPr/>
        <p:txBody>
          <a:bodyPr/>
          <a:lstStyle/>
          <a:p>
            <a:pPr>
              <a:defRPr/>
            </a:pPr>
            <a:r>
              <a:rPr lang="en-US" altLang="zh-TW" dirty="0" smtClean="0"/>
              <a:t>130</a:t>
            </a:r>
            <a:endParaRPr lang="zh-TW" altLang="en-US" dirty="0"/>
          </a:p>
        </p:txBody>
      </p:sp>
      <p:pic>
        <p:nvPicPr>
          <p:cNvPr id="3" name="圖片 2"/>
          <p:cNvPicPr>
            <a:picLocks noChangeAspect="1"/>
          </p:cNvPicPr>
          <p:nvPr/>
        </p:nvPicPr>
        <p:blipFill>
          <a:blip r:embed="rId3"/>
          <a:stretch>
            <a:fillRect/>
          </a:stretch>
        </p:blipFill>
        <p:spPr>
          <a:xfrm>
            <a:off x="1776365" y="914400"/>
            <a:ext cx="8958863" cy="5039360"/>
          </a:xfrm>
          <a:prstGeom prst="rect">
            <a:avLst/>
          </a:prstGeom>
        </p:spPr>
      </p:pic>
    </p:spTree>
    <p:extLst>
      <p:ext uri="{BB962C8B-B14F-4D97-AF65-F5344CB8AC3E}">
        <p14:creationId xmlns:p14="http://schemas.microsoft.com/office/powerpoint/2010/main" val="10941280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r>
              <a:rPr lang="zh-TW" altLang="en-US" dirty="0" smtClean="0">
                <a:latin typeface="華康新特明體" panose="02020909000000000000" pitchFamily="49" charset="-120"/>
                <a:ea typeface="華康新特明體" panose="02020909000000000000" pitchFamily="49" charset="-120"/>
                <a:cs typeface="Arial Unicode MS" panose="020B0604020202020204" pitchFamily="34" charset="-120"/>
              </a:rPr>
              <a:t>技職教育相關資訊</a:t>
            </a:r>
          </a:p>
        </p:txBody>
      </p:sp>
      <p:sp>
        <p:nvSpPr>
          <p:cNvPr id="16387" name="內容版面配置區 2"/>
          <p:cNvSpPr>
            <a:spLocks noGrp="1"/>
          </p:cNvSpPr>
          <p:nvPr>
            <p:ph idx="1"/>
          </p:nvPr>
        </p:nvSpPr>
        <p:spPr>
          <a:xfrm>
            <a:off x="1981200" y="1600201"/>
            <a:ext cx="8362950" cy="4525963"/>
          </a:xfrm>
        </p:spPr>
        <p:txBody>
          <a:bodyPr/>
          <a:lstStyle/>
          <a:p>
            <a:r>
              <a:rPr lang="zh-TW" altLang="en-US" sz="3200" dirty="0" smtClean="0">
                <a:latin typeface="Times New Roman" panose="02020603050405020304" pitchFamily="18" charset="0"/>
                <a:ea typeface="華康新特明體" panose="02020909000000000000" pitchFamily="49" charset="-120"/>
                <a:cs typeface="Times New Roman" panose="02020603050405020304" pitchFamily="18" charset="0"/>
                <a:hlinkClick r:id="rId2"/>
              </a:rPr>
              <a:t>十二年國教資訊網</a:t>
            </a:r>
            <a:endParaRPr lang="en-US" altLang="zh-TW" sz="3200" dirty="0" smtClean="0">
              <a:latin typeface="Times New Roman" panose="02020603050405020304" pitchFamily="18" charset="0"/>
              <a:ea typeface="華康新特明體" panose="02020909000000000000" pitchFamily="49" charset="-120"/>
              <a:cs typeface="Times New Roman" panose="02020603050405020304" pitchFamily="18" charset="0"/>
              <a:hlinkClick r:id="rId3"/>
            </a:endParaRPr>
          </a:p>
          <a:p>
            <a:r>
              <a:rPr lang="zh-TW" altLang="en-US" sz="3200" dirty="0" smtClean="0">
                <a:latin typeface="Times New Roman" panose="02020603050405020304" pitchFamily="18" charset="0"/>
                <a:ea typeface="華康新特明體" panose="02020909000000000000" pitchFamily="49" charset="-120"/>
                <a:cs typeface="Times New Roman" panose="02020603050405020304" pitchFamily="18" charset="0"/>
                <a:hlinkClick r:id="rId4"/>
              </a:rPr>
              <a:t>技職教育宣導網</a:t>
            </a:r>
            <a:r>
              <a:rPr lang="zh-TW" altLang="en-US" sz="3200" dirty="0" smtClean="0">
                <a:latin typeface="Times New Roman" panose="02020603050405020304" pitchFamily="18" charset="0"/>
                <a:ea typeface="華康新特明體" panose="02020909000000000000" pitchFamily="49" charset="-120"/>
                <a:cs typeface="Times New Roman" panose="02020603050405020304" pitchFamily="18" charset="0"/>
              </a:rPr>
              <a:t> </a:t>
            </a:r>
            <a:r>
              <a:rPr lang="en-US" altLang="zh-TW" sz="3200" dirty="0" smtClean="0">
                <a:latin typeface="Times New Roman" panose="02020603050405020304" pitchFamily="18" charset="0"/>
                <a:ea typeface="華康新特明體" panose="02020909000000000000" pitchFamily="49" charset="-120"/>
                <a:cs typeface="Times New Roman" panose="02020603050405020304" pitchFamily="18" charset="0"/>
              </a:rPr>
              <a:t>(</a:t>
            </a:r>
            <a:r>
              <a:rPr lang="zh-TW" altLang="en-US" sz="3200" dirty="0" smtClean="0">
                <a:latin typeface="Times New Roman" panose="02020603050405020304" pitchFamily="18" charset="0"/>
                <a:ea typeface="華康新特明體" panose="02020909000000000000" pitchFamily="49" charset="-120"/>
                <a:cs typeface="Times New Roman" panose="02020603050405020304" pitchFamily="18" charset="0"/>
                <a:hlinkClick r:id="rId5"/>
              </a:rPr>
              <a:t>技職教育宣導影片</a:t>
            </a:r>
            <a:r>
              <a:rPr lang="en-US" altLang="zh-TW" sz="3200" dirty="0" smtClean="0">
                <a:latin typeface="Times New Roman" panose="02020603050405020304" pitchFamily="18" charset="0"/>
                <a:ea typeface="華康新特明體" panose="02020909000000000000" pitchFamily="49" charset="-120"/>
                <a:cs typeface="Times New Roman" panose="02020603050405020304" pitchFamily="18" charset="0"/>
              </a:rPr>
              <a:t>)</a:t>
            </a:r>
          </a:p>
          <a:p>
            <a:r>
              <a:rPr lang="zh-TW" altLang="en-US" sz="3200" dirty="0" smtClean="0">
                <a:latin typeface="Times New Roman" panose="02020603050405020304" pitchFamily="18" charset="0"/>
                <a:ea typeface="華康新特明體" panose="02020909000000000000" pitchFamily="49" charset="-120"/>
                <a:cs typeface="Times New Roman" panose="02020603050405020304" pitchFamily="18" charset="0"/>
              </a:rPr>
              <a:t>高職</a:t>
            </a:r>
            <a:r>
              <a:rPr lang="en-US" altLang="zh-TW" sz="3200" b="1" dirty="0" smtClean="0">
                <a:latin typeface="Times New Roman" panose="02020603050405020304" pitchFamily="18" charset="0"/>
                <a:ea typeface="華康新特明體" panose="02020909000000000000" pitchFamily="49" charset="-120"/>
                <a:cs typeface="Times New Roman" panose="02020603050405020304" pitchFamily="18" charset="0"/>
              </a:rPr>
              <a:t>15</a:t>
            </a:r>
            <a:r>
              <a:rPr lang="zh-TW" altLang="en-US" sz="3200" dirty="0" smtClean="0">
                <a:latin typeface="Times New Roman" panose="02020603050405020304" pitchFamily="18" charset="0"/>
                <a:ea typeface="華康新特明體" panose="02020909000000000000" pitchFamily="49" charset="-120"/>
                <a:cs typeface="Times New Roman" panose="02020603050405020304" pitchFamily="18" charset="0"/>
              </a:rPr>
              <a:t>群科中心網站</a:t>
            </a:r>
            <a:r>
              <a:rPr lang="zh-TW" altLang="en-US" sz="3200" dirty="0" smtClean="0">
                <a:latin typeface="Times New Roman" panose="02020603050405020304" pitchFamily="18" charset="0"/>
                <a:ea typeface="華康新特明體" panose="02020909000000000000" pitchFamily="49" charset="-120"/>
                <a:cs typeface="Times New Roman" panose="02020603050405020304" pitchFamily="18" charset="0"/>
                <a:sym typeface="Wingdings" panose="05000000000000000000" pitchFamily="2" charset="2"/>
              </a:rPr>
              <a:t></a:t>
            </a:r>
            <a:r>
              <a:rPr lang="zh-TW" altLang="en-US" sz="3200" dirty="0" smtClean="0">
                <a:latin typeface="Times New Roman" panose="02020603050405020304" pitchFamily="18" charset="0"/>
                <a:ea typeface="華康新特明體" panose="02020909000000000000" pitchFamily="49" charset="-120"/>
                <a:cs typeface="Times New Roman" panose="02020603050405020304" pitchFamily="18" charset="0"/>
                <a:hlinkClick r:id="rId6"/>
              </a:rPr>
              <a:t>群科課程推動工作圈</a:t>
            </a:r>
            <a:endParaRPr lang="en-US" altLang="zh-TW" sz="3200" dirty="0" smtClean="0">
              <a:latin typeface="Times New Roman" panose="02020603050405020304" pitchFamily="18" charset="0"/>
              <a:ea typeface="華康新特明體" panose="02020909000000000000" pitchFamily="49" charset="-120"/>
              <a:cs typeface="Times New Roman" panose="02020603050405020304" pitchFamily="18" charset="0"/>
            </a:endParaRPr>
          </a:p>
          <a:p>
            <a:r>
              <a:rPr lang="zh-TW" altLang="en-US" sz="3200" dirty="0" smtClean="0">
                <a:latin typeface="Times New Roman" panose="02020603050405020304" pitchFamily="18" charset="0"/>
                <a:ea typeface="華康新特明體" panose="02020909000000000000" pitchFamily="49" charset="-120"/>
                <a:cs typeface="Times New Roman" panose="02020603050405020304" pitchFamily="18" charset="0"/>
                <a:hlinkClick r:id="rId7"/>
              </a:rPr>
              <a:t>高職群科課程資訊網</a:t>
            </a:r>
            <a:endParaRPr lang="en-US" altLang="zh-TW" sz="3200" dirty="0" smtClean="0">
              <a:latin typeface="Times New Roman" panose="02020603050405020304" pitchFamily="18" charset="0"/>
              <a:ea typeface="華康新特明體" panose="02020909000000000000" pitchFamily="49" charset="-120"/>
              <a:cs typeface="Times New Roman" panose="02020603050405020304" pitchFamily="18" charset="0"/>
            </a:endParaRPr>
          </a:p>
          <a:p>
            <a:pPr lvl="0"/>
            <a:r>
              <a:rPr lang="zh-TW" altLang="en-US" sz="3200" dirty="0" smtClean="0">
                <a:latin typeface="Times New Roman" panose="02020603050405020304" pitchFamily="18" charset="0"/>
                <a:cs typeface="Times New Roman" panose="02020603050405020304" pitchFamily="18" charset="0"/>
                <a:sym typeface="Wingdings"/>
              </a:rPr>
              <a:t>技</a:t>
            </a:r>
            <a:r>
              <a:rPr lang="zh-TW" altLang="en-US" sz="3200" dirty="0">
                <a:latin typeface="Times New Roman" panose="02020603050405020304" pitchFamily="18" charset="0"/>
                <a:cs typeface="Times New Roman" panose="02020603050405020304" pitchFamily="18" charset="0"/>
                <a:sym typeface="Wingdings"/>
              </a:rPr>
              <a:t>專校院招生策進</a:t>
            </a:r>
            <a:r>
              <a:rPr lang="zh-TW" altLang="en-US" sz="3200" dirty="0" smtClean="0">
                <a:latin typeface="Times New Roman" panose="02020603050405020304" pitchFamily="18" charset="0"/>
                <a:cs typeface="Times New Roman" panose="02020603050405020304" pitchFamily="18" charset="0"/>
                <a:sym typeface="Wingdings"/>
              </a:rPr>
              <a:t>總會</a:t>
            </a:r>
            <a:endParaRPr lang="en-US" altLang="zh-TW" sz="3200" dirty="0" smtClean="0">
              <a:latin typeface="Times New Roman" panose="02020603050405020304" pitchFamily="18" charset="0"/>
              <a:cs typeface="Times New Roman" panose="02020603050405020304" pitchFamily="18" charset="0"/>
              <a:sym typeface="Wingdings"/>
            </a:endParaRPr>
          </a:p>
          <a:p>
            <a:r>
              <a:rPr lang="zh-TW" altLang="en-US" sz="3200" dirty="0">
                <a:latin typeface="Times New Roman" panose="02020603050405020304" pitchFamily="18" charset="0"/>
                <a:cs typeface="Times New Roman" panose="02020603050405020304" pitchFamily="18" charset="0"/>
                <a:sym typeface="Wingdings"/>
              </a:rPr>
              <a:t>各校網站或宣導</a:t>
            </a:r>
            <a:r>
              <a:rPr lang="zh-TW" altLang="en-US" sz="3200" dirty="0" smtClean="0">
                <a:latin typeface="Times New Roman" panose="02020603050405020304" pitchFamily="18" charset="0"/>
                <a:cs typeface="Times New Roman" panose="02020603050405020304" pitchFamily="18" charset="0"/>
                <a:sym typeface="Wingdings"/>
              </a:rPr>
              <a:t>資料</a:t>
            </a:r>
            <a:endPar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endParaRPr>
          </a:p>
          <a:p>
            <a:endParaRPr lang="zh-TW" altLang="en-US" sz="3200" dirty="0" smtClean="0">
              <a:latin typeface="Times New Roman" panose="02020603050405020304" pitchFamily="18" charset="0"/>
              <a:ea typeface="華康新特明體" panose="02020909000000000000" pitchFamily="49" charset="-120"/>
              <a:cs typeface="Times New Roman" panose="02020603050405020304" pitchFamily="18" charset="0"/>
            </a:endParaRPr>
          </a:p>
        </p:txBody>
      </p:sp>
      <p:sp>
        <p:nvSpPr>
          <p:cNvPr id="4" name="投影片編號版面配置區 3"/>
          <p:cNvSpPr>
            <a:spLocks noGrp="1"/>
          </p:cNvSpPr>
          <p:nvPr>
            <p:ph type="sldNum" sz="quarter" idx="12"/>
          </p:nvPr>
        </p:nvSpPr>
        <p:spPr>
          <a:xfrm>
            <a:off x="531813" y="787400"/>
            <a:ext cx="779462" cy="365125"/>
          </a:xfrm>
        </p:spPr>
        <p:txBody>
          <a:bodyPr/>
          <a:lstStyle/>
          <a:p>
            <a:pPr>
              <a:defRPr/>
            </a:pPr>
            <a:r>
              <a:rPr lang="en-US" altLang="zh-TW" dirty="0" smtClean="0"/>
              <a:t>131</a:t>
            </a:r>
            <a:endParaRPr lang="zh-TW" altLang="en-US" sz="2000" dirty="0"/>
          </a:p>
        </p:txBody>
      </p:sp>
    </p:spTree>
    <p:extLst>
      <p:ext uri="{BB962C8B-B14F-4D97-AF65-F5344CB8AC3E}">
        <p14:creationId xmlns:p14="http://schemas.microsoft.com/office/powerpoint/2010/main" val="122777862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r>
              <a:rPr lang="en-US" altLang="zh-TW" dirty="0" smtClean="0"/>
              <a:t>132</a:t>
            </a:r>
            <a:endParaRPr lang="zh-TW" altLang="en-US" dirty="0"/>
          </a:p>
        </p:txBody>
      </p:sp>
      <p:pic>
        <p:nvPicPr>
          <p:cNvPr id="5" name="圖片 4" descr="畫面剪輯"/>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90125" y="472440"/>
            <a:ext cx="9997075" cy="5770178"/>
          </a:xfrm>
          <a:prstGeom prst="rect">
            <a:avLst/>
          </a:prstGeom>
        </p:spPr>
      </p:pic>
    </p:spTree>
    <p:extLst>
      <p:ext uri="{BB962C8B-B14F-4D97-AF65-F5344CB8AC3E}">
        <p14:creationId xmlns:p14="http://schemas.microsoft.com/office/powerpoint/2010/main" val="392851783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r>
              <a:rPr lang="en-US" altLang="zh-TW" dirty="0" smtClean="0"/>
              <a:t>133</a:t>
            </a:r>
            <a:endParaRPr lang="zh-TW" altLang="en-US" dirty="0"/>
          </a:p>
        </p:txBody>
      </p:sp>
      <p:pic>
        <p:nvPicPr>
          <p:cNvPr id="3" name="圖片 2" descr="(六) 五專免試入學政策及管道介紹_管延愷處長.pdf (已保全) - Adobe Reader"/>
          <p:cNvPicPr>
            <a:picLocks noChangeAspect="1"/>
          </p:cNvPicPr>
          <p:nvPr/>
        </p:nvPicPr>
        <p:blipFill rotWithShape="1">
          <a:blip r:embed="rId2">
            <a:extLst>
              <a:ext uri="{28A0092B-C50C-407E-A947-70E740481C1C}">
                <a14:useLocalDpi xmlns:a14="http://schemas.microsoft.com/office/drawing/2010/main" val="0"/>
              </a:ext>
            </a:extLst>
          </a:blip>
          <a:srcRect l="21375" t="21904" r="36500" b="5652"/>
          <a:stretch/>
        </p:blipFill>
        <p:spPr>
          <a:xfrm>
            <a:off x="2453640" y="414463"/>
            <a:ext cx="8641080" cy="6123497"/>
          </a:xfrm>
          <a:prstGeom prst="rect">
            <a:avLst/>
          </a:prstGeom>
        </p:spPr>
      </p:pic>
    </p:spTree>
    <p:extLst>
      <p:ext uri="{BB962C8B-B14F-4D97-AF65-F5344CB8AC3E}">
        <p14:creationId xmlns:p14="http://schemas.microsoft.com/office/powerpoint/2010/main" val="12355816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307340365"/>
              </p:ext>
            </p:extLst>
          </p:nvPr>
        </p:nvGraphicFramePr>
        <p:xfrm>
          <a:off x="1692275" y="760413"/>
          <a:ext cx="10040938" cy="5324472"/>
        </p:xfrm>
        <a:graphic>
          <a:graphicData uri="http://schemas.openxmlformats.org/drawingml/2006/table">
            <a:tbl>
              <a:tblPr/>
              <a:tblGrid>
                <a:gridCol w="473075">
                  <a:extLst>
                    <a:ext uri="{9D8B030D-6E8A-4147-A177-3AD203B41FA5}">
                      <a16:colId xmlns:a16="http://schemas.microsoft.com/office/drawing/2014/main" xmlns="" val="20000"/>
                    </a:ext>
                  </a:extLst>
                </a:gridCol>
                <a:gridCol w="1177925">
                  <a:extLst>
                    <a:ext uri="{9D8B030D-6E8A-4147-A177-3AD203B41FA5}">
                      <a16:colId xmlns:a16="http://schemas.microsoft.com/office/drawing/2014/main" xmlns="" val="20001"/>
                    </a:ext>
                  </a:extLst>
                </a:gridCol>
                <a:gridCol w="1916113">
                  <a:extLst>
                    <a:ext uri="{9D8B030D-6E8A-4147-A177-3AD203B41FA5}">
                      <a16:colId xmlns:a16="http://schemas.microsoft.com/office/drawing/2014/main" xmlns="" val="20002"/>
                    </a:ext>
                  </a:extLst>
                </a:gridCol>
                <a:gridCol w="6473825">
                  <a:extLst>
                    <a:ext uri="{9D8B030D-6E8A-4147-A177-3AD203B41FA5}">
                      <a16:colId xmlns:a16="http://schemas.microsoft.com/office/drawing/2014/main" xmlns="" val="20003"/>
                    </a:ext>
                  </a:extLst>
                </a:gridCol>
              </a:tblGrid>
              <a:tr h="304818">
                <a:tc rowSpan="12">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smtClean="0">
                          <a:ln>
                            <a:noFill/>
                          </a:ln>
                          <a:solidFill>
                            <a:srgbClr val="FFFFFF"/>
                          </a:solidFill>
                          <a:effectLst/>
                          <a:latin typeface="Century Gothic" panose="020B0502020202020204" pitchFamily="34" charset="0"/>
                          <a:ea typeface="微軟正黑體" panose="020B0604030504040204" pitchFamily="34" charset="-120"/>
                        </a:rPr>
                        <a:t>5</a:t>
                      </a:r>
                      <a:r>
                        <a:rPr kumimoji="0" lang="zh-TW" altLang="zh-TW" sz="2800" b="1" i="0" u="none" strike="noStrike" cap="none" normalizeH="0" baseline="0" dirty="0" smtClean="0">
                          <a:ln>
                            <a:noFill/>
                          </a:ln>
                          <a:solidFill>
                            <a:srgbClr val="FFFFFF"/>
                          </a:solidFill>
                          <a:effectLst/>
                          <a:latin typeface="Century Gothic" panose="020B0502020202020204" pitchFamily="34" charset="0"/>
                          <a:ea typeface="微軟正黑體" panose="020B0604030504040204" pitchFamily="34" charset="-120"/>
                        </a:rPr>
                        <a:t>月份</a:t>
                      </a:r>
                      <a:endParaRPr kumimoji="0" lang="zh-TW" altLang="zh-TW" sz="2800" b="1" i="0" u="none" strike="noStrike" cap="none" normalizeH="0" baseline="0" dirty="0" smtClean="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3020" marR="5302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Century Gothic" panose="020B0502020202020204" pitchFamily="34" charset="0"/>
                          <a:ea typeface="微軟正黑體" panose="020B0604030504040204" pitchFamily="34" charset="-120"/>
                        </a:rPr>
                        <a:t>日</a:t>
                      </a:r>
                      <a:endParaRPr kumimoji="0" lang="zh-TW" altLang="zh-TW" sz="2000" b="1" i="0" u="none" strike="noStrike" cap="none" normalizeH="0" baseline="0" smtClean="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Century Gothic" panose="020B0502020202020204" pitchFamily="34" charset="0"/>
                          <a:ea typeface="微軟正黑體" panose="020B0604030504040204" pitchFamily="34" charset="-120"/>
                        </a:rPr>
                        <a:t>星期</a:t>
                      </a:r>
                      <a:endParaRPr kumimoji="0" lang="zh-TW" altLang="zh-TW" sz="2000" b="1" i="0" u="none" strike="noStrike" cap="none" normalizeH="0" baseline="0" smtClean="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ts val="22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Century Gothic" panose="020B0502020202020204" pitchFamily="34" charset="0"/>
                          <a:ea typeface="微軟正黑體" panose="020B0604030504040204" pitchFamily="34" charset="-120"/>
                        </a:rPr>
                        <a:t>辦理事項</a:t>
                      </a:r>
                      <a:endParaRPr kumimoji="0" lang="zh-TW" altLang="zh-TW" sz="2000" b="1" i="0" u="none" strike="noStrike" cap="none" normalizeH="0" baseline="0" smtClean="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8325" marR="5832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426745">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2</a:t>
                      </a:r>
                      <a:endParaRPr kumimoji="0" lang="zh-TW" altLang="zh-TW" sz="28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0" marR="53020"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rPr>
                        <a:t>一</a:t>
                      </a:r>
                      <a:endParaRPr kumimoji="0" lang="zh-TW" altLang="zh-TW" sz="28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3020" marR="5302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rowSpan="5">
                  <a:txBody>
                    <a:bodyPr/>
                    <a:lstStyle>
                      <a:lvl1pPr marL="457200" indent="-457200"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457200" marR="0" lvl="0" indent="-457200" algn="l" defTabSz="457200" rtl="0" eaLnBrk="1" fontAlgn="base" latinLnBrk="0" hangingPunct="1">
                        <a:lnSpc>
                          <a:spcPct val="100000"/>
                        </a:lnSpc>
                        <a:spcBef>
                          <a:spcPct val="0"/>
                        </a:spcBef>
                        <a:spcAft>
                          <a:spcPct val="0"/>
                        </a:spcAft>
                        <a:buClrTx/>
                        <a:buSzTx/>
                        <a:buFontTx/>
                        <a:buAutoNum type="arabicPeriod"/>
                        <a:tabLst/>
                      </a:pP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2</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日</a:t>
                      </a: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-5</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日：體育班、運動績優生</a:t>
                      </a: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獨招學校</a:t>
                      </a: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 </a:t>
                      </a:r>
                      <a:endPar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endParaRPr>
                    </a:p>
                    <a:p>
                      <a:pPr marL="457200" marR="0" lvl="0" indent="-457200" algn="l" defTabSz="4572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   術科測驗報名</a:t>
                      </a:r>
                    </a:p>
                    <a:p>
                      <a:pPr marL="457200" marR="0" lvl="0" indent="-457200" algn="l" defTabSz="457200" rtl="0" eaLnBrk="1" fontAlgn="base" latinLnBrk="0" hangingPunct="1">
                        <a:lnSpc>
                          <a:spcPct val="100000"/>
                        </a:lnSpc>
                        <a:spcBef>
                          <a:spcPct val="0"/>
                        </a:spcBef>
                        <a:spcAft>
                          <a:spcPct val="0"/>
                        </a:spcAft>
                        <a:buClrTx/>
                        <a:buSzTx/>
                        <a:buFontTx/>
                        <a:buNone/>
                        <a:tabLst/>
                      </a:pP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2. 2</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日</a:t>
                      </a: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-6</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日：免試入學變更就學區申請</a:t>
                      </a:r>
                      <a:endParaRPr kumimoji="0" lang="zh-TW"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endParaRPr>
                    </a:p>
                  </a:txBody>
                  <a:tcPr marL="53020" marR="5302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1"/>
                  </a:ext>
                </a:extLst>
              </a:tr>
              <a:tr h="426745">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3</a:t>
                      </a:r>
                      <a:endParaRPr kumimoji="0" lang="zh-TW" altLang="zh-TW" sz="28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0" marR="53020"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二</a:t>
                      </a:r>
                      <a:endParaRPr kumimoji="0" lang="en-US" altLang="zh-TW" sz="28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endParaRPr>
                    </a:p>
                  </a:txBody>
                  <a:tcPr marL="53020" marR="5302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vMerge="1">
                  <a:txBody>
                    <a:bodyPr/>
                    <a:lstStyle/>
                    <a:p>
                      <a:endParaRPr lang="zh-TW" altLang="en-US"/>
                    </a:p>
                  </a:txBody>
                  <a:tcPr/>
                </a:tc>
                <a:extLst>
                  <a:ext uri="{0D108BD9-81ED-4DB2-BD59-A6C34878D82A}">
                    <a16:rowId xmlns:a16="http://schemas.microsoft.com/office/drawing/2014/main" xmlns="" val="10002"/>
                  </a:ext>
                </a:extLst>
              </a:tr>
              <a:tr h="426745">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4</a:t>
                      </a:r>
                      <a:endParaRPr kumimoji="0" lang="zh-TW" altLang="zh-TW" sz="28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0" marR="53020"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三</a:t>
                      </a:r>
                      <a:endParaRPr kumimoji="0" lang="zh-TW" altLang="zh-TW" sz="28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3020" marR="5302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vMerge="1">
                  <a:txBody>
                    <a:bodyPr/>
                    <a:lstStyle/>
                    <a:p>
                      <a:endParaRPr lang="zh-TW" altLang="en-US"/>
                    </a:p>
                  </a:txBody>
                  <a:tcPr/>
                </a:tc>
                <a:extLst>
                  <a:ext uri="{0D108BD9-81ED-4DB2-BD59-A6C34878D82A}">
                    <a16:rowId xmlns:a16="http://schemas.microsoft.com/office/drawing/2014/main" xmlns="" val="10003"/>
                  </a:ext>
                </a:extLst>
              </a:tr>
              <a:tr h="426745">
                <a:tc vMerge="1">
                  <a:txBody>
                    <a:bodyPr/>
                    <a:lstStyle/>
                    <a:p>
                      <a:endParaRPr lang="zh-TW" altLang="en-US"/>
                    </a:p>
                  </a:txBody>
                  <a:tcPr/>
                </a:tc>
                <a:tc>
                  <a:txBody>
                    <a:bodyPr/>
                    <a:lstStyle>
                      <a:lvl1pPr marL="71438"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71438" marR="0" lvl="0" indent="0" algn="ctr" defTabSz="4572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5</a:t>
                      </a:r>
                      <a:endParaRPr kumimoji="0" lang="zh-TW" altLang="zh-TW" sz="28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0" marR="53020"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四</a:t>
                      </a:r>
                      <a:endParaRPr kumimoji="0" lang="zh-TW" altLang="zh-TW" sz="28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endParaRPr>
                    </a:p>
                  </a:txBody>
                  <a:tcPr marL="53020" marR="53020" marT="0" marB="0"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vMerge="1">
                  <a:txBody>
                    <a:bodyPr/>
                    <a:lstStyle/>
                    <a:p>
                      <a:endParaRPr lang="zh-TW" altLang="en-US"/>
                    </a:p>
                  </a:txBody>
                  <a:tcPr/>
                </a:tc>
                <a:extLst>
                  <a:ext uri="{0D108BD9-81ED-4DB2-BD59-A6C34878D82A}">
                    <a16:rowId xmlns:a16="http://schemas.microsoft.com/office/drawing/2014/main" xmlns="" val="10004"/>
                  </a:ext>
                </a:extLst>
              </a:tr>
              <a:tr h="426745">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6</a:t>
                      </a:r>
                      <a:endParaRPr kumimoji="0" lang="zh-TW" altLang="zh-TW" sz="28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0" marR="53020"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五</a:t>
                      </a:r>
                      <a:endParaRPr kumimoji="0" lang="zh-TW" altLang="zh-TW" sz="28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3020" marR="53020" marT="0" marB="0"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vMerge="1">
                  <a:txBody>
                    <a:bodyPr/>
                    <a:lstStyle/>
                    <a:p>
                      <a:endParaRPr lang="zh-TW" altLang="en-US"/>
                    </a:p>
                  </a:txBody>
                  <a:tcPr/>
                </a:tc>
                <a:extLst>
                  <a:ext uri="{0D108BD9-81ED-4DB2-BD59-A6C34878D82A}">
                    <a16:rowId xmlns:a16="http://schemas.microsoft.com/office/drawing/2014/main" xmlns="" val="10005"/>
                  </a:ext>
                </a:extLst>
              </a:tr>
              <a:tr h="853492">
                <a:tc vMerge="1">
                  <a:txBody>
                    <a:bodyPr/>
                    <a:lstStyle/>
                    <a:p>
                      <a:endParaRPr lang="zh-TW" altLang="en-US"/>
                    </a:p>
                  </a:txBody>
                  <a:tcPr/>
                </a:tc>
                <a:tc>
                  <a:txBody>
                    <a:bodyPr/>
                    <a:lstStyle>
                      <a:lvl1pPr marL="71438"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71438" marR="0" lvl="0" indent="0" algn="ctr" defTabSz="4572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7</a:t>
                      </a:r>
                      <a:endParaRPr kumimoji="0" lang="zh-TW" altLang="zh-TW" sz="28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0" marR="53020"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六</a:t>
                      </a:r>
                      <a:endParaRPr kumimoji="0" lang="zh-TW" altLang="zh-TW" sz="28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endParaRPr>
                    </a:p>
                  </a:txBody>
                  <a:tcPr marL="53020" marR="53020" marT="0" marB="0"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體育班、運動績優生</a:t>
                      </a: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獨招學校</a:t>
                      </a: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術科測驗</a:t>
                      </a:r>
                      <a:endParaRPr kumimoji="0" lang="zh-TW"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endParaRPr>
                    </a:p>
                  </a:txBody>
                  <a:tcPr marL="53020" marR="53020" marT="0" marB="0"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6"/>
                  </a:ext>
                </a:extLst>
              </a:tr>
              <a:tr h="426745">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28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0" marR="53020"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28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3020" marR="53020" marT="0" marB="0"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zh-TW" altLang="zh-TW" sz="2800" b="0" i="0" u="none" strike="noStrike" cap="none" normalizeH="0" baseline="0" dirty="0" smtClean="0">
                        <a:ln>
                          <a:noFill/>
                        </a:ln>
                        <a:solidFill>
                          <a:srgbClr val="FF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3020" marR="53020" marT="0" marB="0"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7"/>
                  </a:ext>
                </a:extLst>
              </a:tr>
              <a:tr h="426745">
                <a:tc vMerge="1">
                  <a:txBody>
                    <a:bodyPr/>
                    <a:lstStyle/>
                    <a:p>
                      <a:endParaRPr lang="zh-TW" altLang="en-US"/>
                    </a:p>
                  </a:txBody>
                  <a:tcPr/>
                </a:tc>
                <a:tc>
                  <a:txBody>
                    <a:bodyPr/>
                    <a:lstStyle>
                      <a:lvl1pPr marL="71438"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71438" marR="0" lvl="0" indent="0" algn="ctr" defTabSz="4572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9</a:t>
                      </a:r>
                      <a:endParaRPr kumimoji="0" lang="zh-TW" altLang="zh-TW" sz="28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0" marR="53020"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一</a:t>
                      </a:r>
                      <a:endParaRPr kumimoji="0" lang="zh-TW" altLang="zh-TW" sz="28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endParaRPr>
                    </a:p>
                  </a:txBody>
                  <a:tcPr marL="53020" marR="53020" marT="0" marB="0"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體育班、運動績優生</a:t>
                      </a: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獨招學校</a:t>
                      </a: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放榜</a:t>
                      </a:r>
                      <a:endParaRPr kumimoji="0" lang="zh-TW"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endParaRPr>
                    </a:p>
                  </a:txBody>
                  <a:tcPr marL="53020" marR="53020" marT="0" marB="0"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8"/>
                  </a:ext>
                </a:extLst>
              </a:tr>
              <a:tr h="325457">
                <a:tc vMerge="1">
                  <a:txBody>
                    <a:bodyPr/>
                    <a:lstStyle/>
                    <a:p>
                      <a:endParaRPr lang="zh-TW" altLang="en-US"/>
                    </a:p>
                  </a:txBody>
                  <a:tcPr/>
                </a:tc>
                <a:tc gridSpan="3">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a:t>
                      </a:r>
                      <a:endParaRPr kumimoji="0" lang="zh-TW" altLang="zh-TW" sz="28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0" marR="53020" marT="0" marB="0" vert="eaVert"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9"/>
                  </a:ext>
                </a:extLst>
              </a:tr>
              <a:tr h="426745">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800" b="1" i="0" u="sng" strike="noStrike" cap="none" normalizeH="0" baseline="0" dirty="0" smtClean="0">
                          <a:ln>
                            <a:noFill/>
                          </a:ln>
                          <a:solidFill>
                            <a:srgbClr val="FF0000"/>
                          </a:solidFill>
                          <a:effectLst/>
                          <a:latin typeface="Times New Roman" panose="02020603050405020304" pitchFamily="18" charset="0"/>
                          <a:ea typeface="華康魏碑體" panose="03000709000000000000" pitchFamily="65" charset="-120"/>
                          <a:cs typeface="Times New Roman" panose="02020603050405020304" pitchFamily="18" charset="0"/>
                        </a:rPr>
                        <a:t>14</a:t>
                      </a:r>
                      <a:endParaRPr kumimoji="0" lang="zh-TW" altLang="zh-TW" sz="2800" b="1" i="0" u="sng" strike="noStrike" cap="none" normalizeH="0" baseline="0" dirty="0" smtClean="0">
                        <a:ln>
                          <a:noFill/>
                        </a:ln>
                        <a:solidFill>
                          <a:srgbClr val="FF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0" marR="53020"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800" b="1" i="0" u="sng" strike="noStrike" cap="none" normalizeH="0" baseline="0" smtClean="0">
                          <a:ln>
                            <a:noFill/>
                          </a:ln>
                          <a:solidFill>
                            <a:srgbClr val="FF0000"/>
                          </a:solidFill>
                          <a:effectLst/>
                          <a:latin typeface="華康魏碑體" panose="03000709000000000000" pitchFamily="65" charset="-120"/>
                          <a:ea typeface="華康魏碑體" panose="03000709000000000000" pitchFamily="65" charset="-120"/>
                        </a:rPr>
                        <a:t>六</a:t>
                      </a:r>
                      <a:endParaRPr kumimoji="0" lang="zh-TW" altLang="zh-TW" sz="2800" b="1" i="0" u="sng" strike="noStrike" cap="none" normalizeH="0" baseline="0" smtClean="0">
                        <a:ln>
                          <a:noFill/>
                        </a:ln>
                        <a:solidFill>
                          <a:srgbClr val="FF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3020" marR="5302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rowSpan="2">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l" defTabSz="457200" rtl="0" eaLnBrk="1" fontAlgn="base" latinLnBrk="0" hangingPunct="1">
                        <a:lnSpc>
                          <a:spcPct val="100000"/>
                        </a:lnSpc>
                        <a:spcBef>
                          <a:spcPct val="0"/>
                        </a:spcBef>
                        <a:spcAft>
                          <a:spcPct val="0"/>
                        </a:spcAft>
                        <a:buClrTx/>
                        <a:buSzTx/>
                        <a:buFont typeface="+mj-lt"/>
                        <a:buNone/>
                        <a:tabLst/>
                      </a:pPr>
                      <a:r>
                        <a:rPr kumimoji="0" lang="zh-TW" altLang="en-US" sz="2800" b="1" i="0" u="sng" strike="noStrike" cap="none" normalizeH="0" baseline="0" dirty="0" smtClean="0">
                          <a:ln>
                            <a:noFill/>
                          </a:ln>
                          <a:solidFill>
                            <a:srgbClr val="FF0000"/>
                          </a:solidFill>
                          <a:effectLst/>
                          <a:latin typeface="華康魏碑體" panose="03000709000000000000" pitchFamily="65" charset="-120"/>
                          <a:ea typeface="華康魏碑體" panose="03000709000000000000" pitchFamily="65" charset="-120"/>
                          <a:cs typeface="Times New Roman" panose="02020603050405020304" pitchFamily="18" charset="0"/>
                        </a:rPr>
                        <a:t>國中教育會考</a:t>
                      </a:r>
                      <a:endParaRPr kumimoji="0" lang="zh-TW" altLang="zh-TW" sz="2400" b="1" i="0" u="sng" strike="noStrike" kern="1200" cap="none" normalizeH="0" baseline="0" dirty="0" smtClean="0">
                        <a:ln>
                          <a:noFill/>
                        </a:ln>
                        <a:solidFill>
                          <a:srgbClr val="FF0000"/>
                        </a:solidFill>
                        <a:effectLst/>
                        <a:latin typeface="標楷體" panose="03000509000000000000" pitchFamily="65" charset="-120"/>
                        <a:ea typeface="標楷體" panose="03000509000000000000" pitchFamily="65" charset="-120"/>
                        <a:cs typeface="+mn-cs"/>
                      </a:endParaRPr>
                    </a:p>
                  </a:txBody>
                  <a:tcPr marL="53020" marR="5302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10"/>
                  </a:ext>
                </a:extLst>
              </a:tr>
              <a:tr h="426745">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800" b="1" i="0" u="sng" strike="noStrike" cap="none" normalizeH="0" baseline="0" dirty="0" smtClean="0">
                          <a:ln>
                            <a:noFill/>
                          </a:ln>
                          <a:solidFill>
                            <a:srgbClr val="FF0000"/>
                          </a:solidFill>
                          <a:effectLst/>
                          <a:latin typeface="Times New Roman" panose="02020603050405020304" pitchFamily="18" charset="0"/>
                          <a:ea typeface="華康魏碑體" panose="03000709000000000000" pitchFamily="65" charset="-120"/>
                          <a:cs typeface="Times New Roman" panose="02020603050405020304" pitchFamily="18" charset="0"/>
                        </a:rPr>
                        <a:t>15</a:t>
                      </a:r>
                      <a:endParaRPr kumimoji="0" lang="zh-TW" altLang="zh-TW" sz="2800" b="1" i="0" u="sng" strike="noStrike" cap="none" normalizeH="0" baseline="0" dirty="0" smtClean="0">
                        <a:ln>
                          <a:noFill/>
                        </a:ln>
                        <a:solidFill>
                          <a:srgbClr val="FF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0" marR="53020"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800" b="1" i="0" u="sng" strike="noStrike" cap="none" normalizeH="0" baseline="0" dirty="0" smtClean="0">
                          <a:ln>
                            <a:noFill/>
                          </a:ln>
                          <a:solidFill>
                            <a:srgbClr val="FF0000"/>
                          </a:solidFill>
                          <a:effectLst/>
                          <a:latin typeface="華康魏碑體" panose="03000709000000000000" pitchFamily="65" charset="-120"/>
                          <a:ea typeface="華康魏碑體" panose="03000709000000000000" pitchFamily="65" charset="-120"/>
                        </a:rPr>
                        <a:t>日</a:t>
                      </a:r>
                      <a:endParaRPr kumimoji="0" lang="zh-TW" altLang="zh-TW" sz="2800" b="1" i="0" u="sng" strike="noStrike" cap="none" normalizeH="0" baseline="0" dirty="0" smtClean="0">
                        <a:ln>
                          <a:noFill/>
                        </a:ln>
                        <a:solidFill>
                          <a:srgbClr val="FF0000"/>
                        </a:solidFill>
                        <a:effectLst/>
                        <a:latin typeface="華康魏碑體" panose="03000709000000000000" pitchFamily="65" charset="-120"/>
                        <a:ea typeface="華康魏碑體" panose="03000709000000000000" pitchFamily="65" charset="-120"/>
                      </a:endParaRPr>
                    </a:p>
                  </a:txBody>
                  <a:tcPr marL="53020" marR="5302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vMerge="1">
                  <a:txBody>
                    <a:bodyPr/>
                    <a:lstStyle/>
                    <a:p>
                      <a:endParaRPr lang="zh-TW" altLang="en-US"/>
                    </a:p>
                  </a:txBody>
                  <a:tcPr/>
                </a:tc>
                <a:extLst>
                  <a:ext uri="{0D108BD9-81ED-4DB2-BD59-A6C34878D82A}">
                    <a16:rowId xmlns:a16="http://schemas.microsoft.com/office/drawing/2014/main" xmlns="" val="10011"/>
                  </a:ext>
                </a:extLst>
              </a:tr>
            </a:tbl>
          </a:graphicData>
        </a:graphic>
      </p:graphicFrame>
      <p:sp>
        <p:nvSpPr>
          <p:cNvPr id="4" name="投影片編號版面配置區 6"/>
          <p:cNvSpPr txBox="1">
            <a:spLocks/>
          </p:cNvSpPr>
          <p:nvPr/>
        </p:nvSpPr>
        <p:spPr>
          <a:xfrm>
            <a:off x="531813" y="787400"/>
            <a:ext cx="779462" cy="365125"/>
          </a:xfrm>
          <a:prstGeom prst="rect">
            <a:avLst/>
          </a:prstGeom>
        </p:spPr>
        <p:txBody>
          <a:bodyPr vert="horz" lIns="91440" tIns="45720" rIns="91440" bIns="45720" rtlCol="0" anchor="ctr"/>
          <a:lstStyle>
            <a:defPPr>
              <a:defRPr lang="zh-TW"/>
            </a:defPPr>
            <a:lvl1pPr algn="r" rtl="0" eaLnBrk="1" fontAlgn="auto" hangingPunct="1">
              <a:spcBef>
                <a:spcPts val="0"/>
              </a:spcBef>
              <a:spcAft>
                <a:spcPts val="0"/>
              </a:spcAft>
              <a:defRPr kumimoji="0" sz="2000" kern="1200">
                <a:solidFill>
                  <a:srgbClr val="FEFFFF"/>
                </a:solidFill>
                <a:latin typeface="+mn-lt"/>
                <a:ea typeface="+mn-ea"/>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defRPr/>
            </a:pPr>
            <a:r>
              <a:rPr lang="en-US" altLang="zh-TW" dirty="0" smtClean="0"/>
              <a:t>15</a:t>
            </a:r>
            <a:endParaRPr lang="zh-TW" alt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r>
              <a:rPr lang="en-US" altLang="zh-TW" dirty="0" smtClean="0"/>
              <a:t>134</a:t>
            </a:r>
            <a:endParaRPr lang="zh-TW" altLang="en-US" dirty="0"/>
          </a:p>
        </p:txBody>
      </p:sp>
      <p:pic>
        <p:nvPicPr>
          <p:cNvPr id="3" name="圖片 2" descr="(六) 五專免試入學政策及管道介紹_管延愷處長.pdf (已保全) - Adobe Reader"/>
          <p:cNvPicPr>
            <a:picLocks noChangeAspect="1"/>
          </p:cNvPicPr>
          <p:nvPr/>
        </p:nvPicPr>
        <p:blipFill rotWithShape="1">
          <a:blip r:embed="rId2">
            <a:extLst>
              <a:ext uri="{28A0092B-C50C-407E-A947-70E740481C1C}">
                <a14:useLocalDpi xmlns:a14="http://schemas.microsoft.com/office/drawing/2010/main" val="0"/>
              </a:ext>
            </a:extLst>
          </a:blip>
          <a:srcRect l="21250" t="27477" r="35875" b="5652"/>
          <a:stretch/>
        </p:blipFill>
        <p:spPr>
          <a:xfrm>
            <a:off x="2103120" y="221801"/>
            <a:ext cx="9342120" cy="6331399"/>
          </a:xfrm>
          <a:prstGeom prst="rect">
            <a:avLst/>
          </a:prstGeom>
        </p:spPr>
      </p:pic>
    </p:spTree>
    <p:extLst>
      <p:ext uri="{BB962C8B-B14F-4D97-AF65-F5344CB8AC3E}">
        <p14:creationId xmlns:p14="http://schemas.microsoft.com/office/powerpoint/2010/main" val="67782903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7317" y="146955"/>
            <a:ext cx="8911687" cy="1280890"/>
          </a:xfrm>
        </p:spPr>
        <p:txBody>
          <a:bodyPr/>
          <a:lstStyle/>
          <a:p>
            <a:r>
              <a:rPr lang="zh-TW" altLang="en-US" dirty="0" smtClean="0"/>
              <a:t>臺南區高級中等學校免試入學暨特色招生考試分發入學志願選填網站</a:t>
            </a:r>
            <a:r>
              <a:rPr lang="en-US" altLang="zh-TW" dirty="0" smtClean="0"/>
              <a:t/>
            </a:r>
            <a:br>
              <a:rPr lang="en-US" altLang="zh-TW" dirty="0" smtClean="0"/>
            </a:br>
            <a:r>
              <a:rPr lang="en-US" altLang="zh-TW" dirty="0" smtClean="0"/>
              <a:t>http://12noexam.tn.edu.tw</a:t>
            </a:r>
            <a:endParaRPr lang="zh-TW" altLang="en-US"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r>
              <a:rPr lang="en-US" altLang="zh-TW" dirty="0" smtClean="0"/>
              <a:t>135</a:t>
            </a:r>
            <a:endParaRPr lang="zh-TW" altLang="en-US" dirty="0"/>
          </a:p>
        </p:txBody>
      </p:sp>
      <p:pic>
        <p:nvPicPr>
          <p:cNvPr id="5" name="圖片 4"/>
          <p:cNvPicPr>
            <a:picLocks noChangeAspect="1"/>
          </p:cNvPicPr>
          <p:nvPr/>
        </p:nvPicPr>
        <p:blipFill>
          <a:blip r:embed="rId2"/>
          <a:stretch>
            <a:fillRect/>
          </a:stretch>
        </p:blipFill>
        <p:spPr>
          <a:xfrm>
            <a:off x="2267377" y="1943956"/>
            <a:ext cx="8854013" cy="4639723"/>
          </a:xfrm>
          <a:prstGeom prst="rect">
            <a:avLst/>
          </a:prstGeom>
        </p:spPr>
      </p:pic>
    </p:spTree>
    <p:extLst>
      <p:ext uri="{BB962C8B-B14F-4D97-AF65-F5344CB8AC3E}">
        <p14:creationId xmlns:p14="http://schemas.microsoft.com/office/powerpoint/2010/main" val="129133577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extLst/>
            </a:blip>
            <a:stretch>
              <a:fillRect/>
            </a:stretch>
          </a:blipFill>
          <a:ln w="57150">
            <a:solidFill>
              <a:schemeClr val="bg1"/>
            </a:solidFill>
          </a:ln>
          <a:effectLst>
            <a:outerShdw blurRad="114300" dist="203200" dir="3600000" algn="t" rotWithShape="0">
              <a:prstClr val="black">
                <a:alpha val="32000"/>
              </a:prstClr>
            </a:outerShdw>
          </a:effectLst>
          <a:extLst/>
        </p:spPr>
      </p:pic>
      <p:sp>
        <p:nvSpPr>
          <p:cNvPr id="4" name="內容版面配置區 2"/>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6" name="投影片編號版面配置區 5"/>
          <p:cNvSpPr>
            <a:spLocks noGrp="1"/>
          </p:cNvSpPr>
          <p:nvPr>
            <p:ph type="sldNum" sz="quarter" idx="12"/>
          </p:nvPr>
        </p:nvSpPr>
        <p:spPr/>
        <p:txBody>
          <a:bodyPr/>
          <a:lstStyle/>
          <a:p>
            <a:pPr>
              <a:defRPr/>
            </a:pPr>
            <a:r>
              <a:rPr lang="en-US" altLang="zh-TW" smtClean="0"/>
              <a:t>136</a:t>
            </a:r>
            <a:endParaRPr lang="zh-TW" altLang="en-US" dirty="0"/>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970139435"/>
              </p:ext>
            </p:extLst>
          </p:nvPr>
        </p:nvGraphicFramePr>
        <p:xfrm>
          <a:off x="1755775" y="787400"/>
          <a:ext cx="10287000" cy="4908549"/>
        </p:xfrm>
        <a:graphic>
          <a:graphicData uri="http://schemas.openxmlformats.org/drawingml/2006/table">
            <a:tbl>
              <a:tblPr firstRow="1" firstCol="1" bandRow="1" bandCol="1">
                <a:tableStyleId>{5C22544A-7EE6-4342-B048-85BDC9FD1C3A}</a:tableStyleId>
              </a:tblPr>
              <a:tblGrid>
                <a:gridCol w="485156">
                  <a:extLst>
                    <a:ext uri="{9D8B030D-6E8A-4147-A177-3AD203B41FA5}">
                      <a16:colId xmlns:a16="http://schemas.microsoft.com/office/drawing/2014/main" xmlns="" val="20000"/>
                    </a:ext>
                  </a:extLst>
                </a:gridCol>
                <a:gridCol w="1206932">
                  <a:extLst>
                    <a:ext uri="{9D8B030D-6E8A-4147-A177-3AD203B41FA5}">
                      <a16:colId xmlns:a16="http://schemas.microsoft.com/office/drawing/2014/main" xmlns="" val="20001"/>
                    </a:ext>
                  </a:extLst>
                </a:gridCol>
                <a:gridCol w="1962859">
                  <a:extLst>
                    <a:ext uri="{9D8B030D-6E8A-4147-A177-3AD203B41FA5}">
                      <a16:colId xmlns:a16="http://schemas.microsoft.com/office/drawing/2014/main" xmlns="" val="20002"/>
                    </a:ext>
                  </a:extLst>
                </a:gridCol>
                <a:gridCol w="6632053">
                  <a:extLst>
                    <a:ext uri="{9D8B030D-6E8A-4147-A177-3AD203B41FA5}">
                      <a16:colId xmlns:a16="http://schemas.microsoft.com/office/drawing/2014/main" xmlns="" val="20003"/>
                    </a:ext>
                  </a:extLst>
                </a:gridCol>
              </a:tblGrid>
              <a:tr h="428427">
                <a:tc>
                  <a:txBody>
                    <a:bodyPr/>
                    <a:lstStyle/>
                    <a:p>
                      <a:pPr algn="ctr">
                        <a:spcAft>
                          <a:spcPts val="0"/>
                        </a:spcAft>
                      </a:pP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023" marR="53023" marT="0" marB="0" anchor="ctr"/>
                </a:tc>
                <a:tc>
                  <a:txBody>
                    <a:bodyPr/>
                    <a:lstStyle/>
                    <a:p>
                      <a:pPr algn="ctr">
                        <a:spcAft>
                          <a:spcPts val="0"/>
                        </a:spcAft>
                      </a:pPr>
                      <a:r>
                        <a:rPr lang="zh-TW" sz="2000" kern="100" dirty="0">
                          <a:effectLst/>
                        </a:rPr>
                        <a:t>日</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8328" marR="58328" marT="0" marB="0" anchor="ctr"/>
                </a:tc>
                <a:tc>
                  <a:txBody>
                    <a:bodyPr/>
                    <a:lstStyle/>
                    <a:p>
                      <a:pPr algn="ctr">
                        <a:spcAft>
                          <a:spcPts val="0"/>
                        </a:spcAft>
                      </a:pPr>
                      <a:r>
                        <a:rPr lang="zh-TW" sz="2000" kern="100" dirty="0">
                          <a:effectLst/>
                        </a:rPr>
                        <a:t>星期</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8328" marR="58328" marT="0" marB="0" anchor="ctr"/>
                </a:tc>
                <a:tc>
                  <a:txBody>
                    <a:bodyPr/>
                    <a:lstStyle/>
                    <a:p>
                      <a:pPr algn="ctr">
                        <a:lnSpc>
                          <a:spcPts val="2200"/>
                        </a:lnSpc>
                        <a:spcAft>
                          <a:spcPts val="0"/>
                        </a:spcAft>
                      </a:pPr>
                      <a:r>
                        <a:rPr lang="zh-TW" sz="2000" kern="100" dirty="0">
                          <a:effectLst/>
                        </a:rPr>
                        <a:t>辦理事項</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8328" marR="58328" marT="0" marB="0" anchor="ctr"/>
                </a:tc>
                <a:extLst>
                  <a:ext uri="{0D108BD9-81ED-4DB2-BD59-A6C34878D82A}">
                    <a16:rowId xmlns:a16="http://schemas.microsoft.com/office/drawing/2014/main" xmlns="" val="10000"/>
                  </a:ext>
                </a:extLst>
              </a:tr>
              <a:tr h="1713707">
                <a:tc rowSpan="8">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00" cap="none" spc="0" normalizeH="0" baseline="0" noProof="0" dirty="0" smtClean="0">
                          <a:ln>
                            <a:noFill/>
                          </a:ln>
                          <a:solidFill>
                            <a:prstClr val="white"/>
                          </a:solidFill>
                          <a:effectLst/>
                          <a:uLnTx/>
                          <a:uFillTx/>
                          <a:latin typeface="+mn-lt"/>
                          <a:ea typeface="+mn-ea"/>
                          <a:cs typeface="+mn-cs"/>
                        </a:rPr>
                        <a:t>5</a:t>
                      </a:r>
                      <a:r>
                        <a:rPr kumimoji="0" lang="zh-TW" altLang="en-US" sz="2800" b="1" i="0" u="none" strike="noStrike" kern="100" cap="none" spc="0" normalizeH="0" baseline="0" noProof="0" dirty="0" smtClean="0">
                          <a:ln>
                            <a:noFill/>
                          </a:ln>
                          <a:solidFill>
                            <a:prstClr val="white"/>
                          </a:solidFill>
                          <a:effectLst/>
                          <a:uLnTx/>
                          <a:uFillTx/>
                          <a:latin typeface="+mn-lt"/>
                          <a:ea typeface="+mn-ea"/>
                          <a:cs typeface="+mn-cs"/>
                        </a:rPr>
                        <a:t>月份</a:t>
                      </a:r>
                      <a:endParaRPr kumimoji="0" lang="zh-TW" altLang="en-US" sz="2800" b="1" i="0" u="none" strike="noStrike" kern="100" cap="none" spc="0" normalizeH="0" baseline="0" noProof="0" dirty="0" smtClean="0">
                        <a:ln>
                          <a:noFill/>
                        </a:ln>
                        <a:solidFill>
                          <a:prstClr val="white"/>
                        </a:solidFill>
                        <a:effectLst/>
                        <a:uLnTx/>
                        <a:uFillTx/>
                        <a:latin typeface="Calibri" panose="020F0502020204030204" pitchFamily="34" charset="0"/>
                        <a:ea typeface="新細明體" panose="02020500000000000000" pitchFamily="18" charset="-120"/>
                        <a:cs typeface="Times New Roman" panose="02020603050405020304" pitchFamily="18" charset="0"/>
                      </a:endParaRPr>
                    </a:p>
                    <a:p>
                      <a:pPr algn="ctr">
                        <a:spcAft>
                          <a:spcPts val="0"/>
                        </a:spcAft>
                      </a:pP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023" marR="53023" marT="0" marB="0" anchor="ctr"/>
                </a:tc>
                <a:tc>
                  <a:txBody>
                    <a:bodyPr/>
                    <a:lstStyle/>
                    <a:p>
                      <a:pPr algn="ctr">
                        <a:spcAft>
                          <a:spcPts val="0"/>
                        </a:spcAft>
                      </a:pPr>
                      <a:r>
                        <a:rPr lang="en-US" altLang="zh-TW" sz="28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16</a:t>
                      </a:r>
                      <a:endParaRPr lang="zh-TW" sz="28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3" marR="53023" marT="0" marB="0" anchor="ctr"/>
                </a:tc>
                <a:tc>
                  <a:txBody>
                    <a:bodyPr/>
                    <a:lstStyle/>
                    <a:p>
                      <a:pPr marL="0" algn="ctr" defTabSz="457200" rtl="0" eaLnBrk="1" latinLnBrk="0" hangingPunct="1">
                        <a:spcAft>
                          <a:spcPts val="0"/>
                        </a:spcAft>
                      </a:pPr>
                      <a:r>
                        <a:rPr lang="zh-TW" altLang="en-US" sz="2800" kern="100" dirty="0" smtClean="0">
                          <a:solidFill>
                            <a:schemeClr val="dk1"/>
                          </a:solidFill>
                          <a:effectLst/>
                          <a:latin typeface="華康魏碑體" panose="03000709000000000000" pitchFamily="65" charset="-120"/>
                          <a:ea typeface="華康魏碑體" panose="03000709000000000000" pitchFamily="65" charset="-120"/>
                          <a:cs typeface="+mn-cs"/>
                        </a:rPr>
                        <a:t>一</a:t>
                      </a:r>
                      <a:endParaRPr lang="zh-TW" sz="2800" kern="100" dirty="0">
                        <a:solidFill>
                          <a:schemeClr val="dk1"/>
                        </a:solidFill>
                        <a:effectLst/>
                        <a:latin typeface="華康魏碑體" panose="03000709000000000000" pitchFamily="65" charset="-120"/>
                        <a:ea typeface="華康魏碑體" panose="03000709000000000000" pitchFamily="65" charset="-120"/>
                        <a:cs typeface="+mn-cs"/>
                      </a:endParaRPr>
                    </a:p>
                  </a:txBody>
                  <a:tcPr marL="53023" marR="53023" marT="0" marB="0" anchor="ctr"/>
                </a:tc>
                <a:tc>
                  <a:txBody>
                    <a:bodyPr/>
                    <a:lstStyle/>
                    <a:p>
                      <a:pPr marL="0" lvl="0" indent="0">
                        <a:spcAft>
                          <a:spcPts val="0"/>
                        </a:spcAft>
                        <a:buFont typeface="+mj-lt"/>
                        <a:buNone/>
                      </a:pP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1. </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各就學區辦理優先免試入學開始日</a:t>
                      </a:r>
                    </a:p>
                    <a:p>
                      <a:pPr marL="0" lvl="0" indent="0">
                        <a:spcAft>
                          <a:spcPts val="0"/>
                        </a:spcAft>
                        <a:buFont typeface="+mj-lt"/>
                        <a:buNone/>
                      </a:pP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2. </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特色招生專業群科甄選入學術科測驗</a:t>
                      </a:r>
                      <a:endPar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endParaRPr>
                    </a:p>
                    <a:p>
                      <a:pPr marL="0" lvl="0" indent="0">
                        <a:spcAft>
                          <a:spcPts val="0"/>
                        </a:spcAft>
                        <a:buFont typeface="+mj-lt"/>
                        <a:buNone/>
                      </a:pP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   成績公告</a:t>
                      </a:r>
                    </a:p>
                    <a:p>
                      <a:pPr marL="0" lvl="0" indent="0">
                        <a:spcAft>
                          <a:spcPts val="0"/>
                        </a:spcAft>
                        <a:buFont typeface="+mj-lt"/>
                        <a:buNone/>
                      </a:pP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 </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體育班、運動績優生</a:t>
                      </a: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獨招學校</a:t>
                      </a: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a:t>
                      </a: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報到</a:t>
                      </a:r>
                      <a:endParaRPr kumimoji="0" 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53023" marR="53023" marT="0" marB="0" anchor="ctr"/>
                </a:tc>
                <a:extLst>
                  <a:ext uri="{0D108BD9-81ED-4DB2-BD59-A6C34878D82A}">
                    <a16:rowId xmlns:a16="http://schemas.microsoft.com/office/drawing/2014/main" xmlns="" val="10001"/>
                  </a:ext>
                </a:extLst>
              </a:tr>
              <a:tr h="327441">
                <a:tc vMerge="1">
                  <a:txBody>
                    <a:bodyPr/>
                    <a:lstStyle/>
                    <a:p>
                      <a:pPr algn="ctr">
                        <a:spcAft>
                          <a:spcPts val="0"/>
                        </a:spcAft>
                      </a:pP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020" marR="53020" marT="0" marB="0" anchor="ctr"/>
                </a:tc>
                <a:tc gridSpan="3">
                  <a:txBody>
                    <a:bodyPr/>
                    <a:lstStyle/>
                    <a:p>
                      <a:pPr algn="ctr">
                        <a:spcAft>
                          <a:spcPts val="0"/>
                        </a:spcAft>
                      </a:pPr>
                      <a:r>
                        <a:rPr lang="en-US" altLang="zh-TW" sz="28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a:t>
                      </a:r>
                    </a:p>
                    <a:p>
                      <a:pPr algn="ctr">
                        <a:spcAft>
                          <a:spcPts val="0"/>
                        </a:spcAft>
                      </a:pPr>
                      <a:endParaRPr lang="zh-TW" sz="28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3" marR="53023" marT="0" marB="0" vert="eaVert" anchor="ctr"/>
                </a:tc>
                <a:tc hMerge="1">
                  <a:txBody>
                    <a:bodyPr/>
                    <a:lstStyle/>
                    <a:p>
                      <a:pPr marL="0" algn="ctr" defTabSz="457200" rtl="0" eaLnBrk="1" latinLnBrk="0" hangingPunct="1">
                        <a:spcAft>
                          <a:spcPts val="0"/>
                        </a:spcAft>
                      </a:pPr>
                      <a:endParaRPr lang="zh-TW" sz="2800" kern="100" dirty="0">
                        <a:solidFill>
                          <a:schemeClr val="dk1"/>
                        </a:solidFill>
                        <a:effectLst/>
                        <a:latin typeface="華康魏碑體" panose="03000709000000000000" pitchFamily="65" charset="-120"/>
                        <a:ea typeface="華康魏碑體" panose="03000709000000000000" pitchFamily="65" charset="-120"/>
                        <a:cs typeface="+mn-cs"/>
                      </a:endParaRPr>
                    </a:p>
                  </a:txBody>
                  <a:tcPr marL="53020" marR="53020" marT="0" marB="0" anchor="ctr"/>
                </a:tc>
                <a:tc hMerge="1">
                  <a:txBody>
                    <a:bodyPr/>
                    <a:lstStyle/>
                    <a:p>
                      <a:pPr marL="0" lvl="0" indent="0">
                        <a:spcAft>
                          <a:spcPts val="0"/>
                        </a:spcAft>
                        <a:buFont typeface="+mj-lt"/>
                        <a:buNone/>
                      </a:pP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3020" marR="53020" marT="0" marB="0" anchor="ctr"/>
                </a:tc>
                <a:extLst>
                  <a:ext uri="{0D108BD9-81ED-4DB2-BD59-A6C34878D82A}">
                    <a16:rowId xmlns:a16="http://schemas.microsoft.com/office/drawing/2014/main" xmlns="" val="10002"/>
                  </a:ext>
                </a:extLst>
              </a:tr>
              <a:tr h="428427">
                <a:tc vMerge="1">
                  <a:txBody>
                    <a:bodyPr/>
                    <a:lstStyle/>
                    <a:p>
                      <a:pPr algn="ctr">
                        <a:spcAft>
                          <a:spcPts val="0"/>
                        </a:spcAft>
                      </a:pP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020" marR="53020" marT="0" marB="0" anchor="ctr"/>
                </a:tc>
                <a:tc>
                  <a:txBody>
                    <a:bodyPr/>
                    <a:lstStyle/>
                    <a:p>
                      <a:pPr algn="ctr">
                        <a:spcAft>
                          <a:spcPts val="0"/>
                        </a:spcAft>
                      </a:pPr>
                      <a:r>
                        <a:rPr lang="en-US" altLang="zh-TW" sz="28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20</a:t>
                      </a:r>
                      <a:endParaRPr lang="zh-TW" sz="28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3" marR="53023" marT="0" marB="0" anchor="ctr"/>
                </a:tc>
                <a:tc>
                  <a:txBody>
                    <a:bodyPr/>
                    <a:lstStyle/>
                    <a:p>
                      <a:pPr marL="0" algn="ctr" defTabSz="457200" rtl="0" eaLnBrk="1" latinLnBrk="0" hangingPunct="1">
                        <a:spcAft>
                          <a:spcPts val="0"/>
                        </a:spcAft>
                      </a:pPr>
                      <a:r>
                        <a:rPr lang="zh-TW" altLang="en-US" sz="2800" kern="100" dirty="0" smtClean="0">
                          <a:solidFill>
                            <a:schemeClr val="dk1"/>
                          </a:solidFill>
                          <a:effectLst/>
                          <a:latin typeface="華康魏碑體" panose="03000709000000000000" pitchFamily="65" charset="-120"/>
                          <a:ea typeface="華康魏碑體" panose="03000709000000000000" pitchFamily="65" charset="-120"/>
                          <a:cs typeface="+mn-cs"/>
                        </a:rPr>
                        <a:t>五</a:t>
                      </a:r>
                      <a:endParaRPr lang="zh-TW" sz="2800" kern="100" dirty="0">
                        <a:solidFill>
                          <a:schemeClr val="dk1"/>
                        </a:solidFill>
                        <a:effectLst/>
                        <a:latin typeface="華康魏碑體" panose="03000709000000000000" pitchFamily="65" charset="-120"/>
                        <a:ea typeface="華康魏碑體" panose="03000709000000000000" pitchFamily="65" charset="-120"/>
                        <a:cs typeface="+mn-cs"/>
                      </a:endParaRPr>
                    </a:p>
                  </a:txBody>
                  <a:tcPr marL="53023" marR="53023" marT="0" marB="0" anchor="ctr"/>
                </a:tc>
                <a:tc>
                  <a:txBody>
                    <a:bodyPr/>
                    <a:lstStyle/>
                    <a:p>
                      <a:pPr marL="0" lvl="0" indent="0">
                        <a:spcAft>
                          <a:spcPts val="0"/>
                        </a:spcAft>
                        <a:buFont typeface="+mj-lt"/>
                        <a:buNone/>
                      </a:pP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免試入學變更就學區審查結果通知截止日</a:t>
                      </a:r>
                      <a:endParaRPr kumimoji="0" 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53023" marR="53023" marT="0" marB="0" anchor="ctr"/>
                </a:tc>
                <a:extLst>
                  <a:ext uri="{0D108BD9-81ED-4DB2-BD59-A6C34878D82A}">
                    <a16:rowId xmlns:a16="http://schemas.microsoft.com/office/drawing/2014/main" xmlns="" val="10003"/>
                  </a:ext>
                </a:extLst>
              </a:tr>
              <a:tr h="296839">
                <a:tc vMerge="1">
                  <a:txBody>
                    <a:bodyPr/>
                    <a:lstStyle/>
                    <a:p>
                      <a:pPr algn="ctr">
                        <a:spcAft>
                          <a:spcPts val="0"/>
                        </a:spcAft>
                      </a:pP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020" marR="53020" marT="0" marB="0" anchor="ctr"/>
                </a:tc>
                <a:tc gridSpan="3">
                  <a:txBody>
                    <a:bodyPr/>
                    <a:lstStyle/>
                    <a:p>
                      <a:pPr algn="ctr">
                        <a:spcAft>
                          <a:spcPts val="0"/>
                        </a:spcAft>
                      </a:pPr>
                      <a:r>
                        <a:rPr lang="en-US" altLang="zh-TW" sz="28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a:t>
                      </a:r>
                    </a:p>
                    <a:p>
                      <a:pPr algn="ctr">
                        <a:spcAft>
                          <a:spcPts val="0"/>
                        </a:spcAft>
                      </a:pPr>
                      <a:endParaRPr lang="zh-TW" sz="28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3" marR="53023" marT="0" marB="0" vert="eaVert" anchor="ctr"/>
                </a:tc>
                <a:tc hMerge="1">
                  <a:txBody>
                    <a:bodyPr/>
                    <a:lstStyle/>
                    <a:p>
                      <a:pPr marL="0" algn="ctr" defTabSz="457200" rtl="0" eaLnBrk="1" latinLnBrk="0" hangingPunct="1">
                        <a:spcAft>
                          <a:spcPts val="0"/>
                        </a:spcAft>
                      </a:pPr>
                      <a:endParaRPr lang="zh-TW" sz="2000" kern="100" dirty="0">
                        <a:solidFill>
                          <a:schemeClr val="dk1"/>
                        </a:solidFill>
                        <a:effectLst/>
                        <a:latin typeface="華康魏碑體" panose="03000709000000000000" pitchFamily="65" charset="-120"/>
                        <a:ea typeface="華康魏碑體" panose="03000709000000000000" pitchFamily="65" charset="-120"/>
                        <a:cs typeface="+mn-cs"/>
                      </a:endParaRPr>
                    </a:p>
                  </a:txBody>
                  <a:tcPr marL="53020" marR="53020" marT="0" marB="0" anchor="ctr"/>
                </a:tc>
                <a:tc hMerge="1">
                  <a:txBody>
                    <a:bodyPr/>
                    <a:lstStyle/>
                    <a:p>
                      <a:pPr marL="0" lvl="0" indent="0">
                        <a:spcAft>
                          <a:spcPts val="0"/>
                        </a:spcAft>
                        <a:buFont typeface="+mj-lt"/>
                        <a:buNone/>
                      </a:pPr>
                      <a:endParaRPr lang="zh-TW" sz="20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3020" marR="53020" marT="0" marB="0" anchor="ctr"/>
                </a:tc>
                <a:extLst>
                  <a:ext uri="{0D108BD9-81ED-4DB2-BD59-A6C34878D82A}">
                    <a16:rowId xmlns:a16="http://schemas.microsoft.com/office/drawing/2014/main" xmlns="" val="10004"/>
                  </a:ext>
                </a:extLst>
              </a:tr>
              <a:tr h="428427">
                <a:tc vMerge="1">
                  <a:txBody>
                    <a:bodyPr/>
                    <a:lstStyle/>
                    <a:p>
                      <a:pPr algn="ctr">
                        <a:spcAft>
                          <a:spcPts val="0"/>
                        </a:spcAft>
                      </a:pP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020" marR="53020" marT="0" marB="0" anchor="ctr"/>
                </a:tc>
                <a:tc>
                  <a:txBody>
                    <a:bodyPr/>
                    <a:lstStyle/>
                    <a:p>
                      <a:pPr algn="ctr">
                        <a:spcAft>
                          <a:spcPts val="0"/>
                        </a:spcAft>
                      </a:pPr>
                      <a:r>
                        <a:rPr lang="en-US" altLang="zh-TW" sz="2800" kern="100" dirty="0" smtClean="0">
                          <a:solidFill>
                            <a:srgbClr val="FF0000"/>
                          </a:solidFill>
                          <a:effectLst/>
                          <a:latin typeface="Times New Roman" panose="02020603050405020304" pitchFamily="18" charset="0"/>
                          <a:ea typeface="華康魏碑體" panose="03000709000000000000" pitchFamily="65" charset="-120"/>
                          <a:cs typeface="Times New Roman" panose="02020603050405020304" pitchFamily="18" charset="0"/>
                        </a:rPr>
                        <a:t>26</a:t>
                      </a:r>
                      <a:endParaRPr lang="zh-TW" sz="2800" kern="100" dirty="0">
                        <a:solidFill>
                          <a:srgbClr val="FF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3" marR="53023" marT="0" marB="0" anchor="ctr"/>
                </a:tc>
                <a:tc>
                  <a:txBody>
                    <a:bodyPr/>
                    <a:lstStyle/>
                    <a:p>
                      <a:pPr marL="0" algn="ctr" defTabSz="457200" rtl="0" eaLnBrk="1" latinLnBrk="0" hangingPunct="1">
                        <a:spcAft>
                          <a:spcPts val="0"/>
                        </a:spcAft>
                      </a:pPr>
                      <a:r>
                        <a:rPr lang="zh-TW" altLang="en-US" sz="2800" kern="100" dirty="0" smtClean="0">
                          <a:solidFill>
                            <a:srgbClr val="FF0000"/>
                          </a:solidFill>
                          <a:effectLst/>
                          <a:latin typeface="華康魏碑體" panose="03000709000000000000" pitchFamily="65" charset="-120"/>
                          <a:ea typeface="華康魏碑體" panose="03000709000000000000" pitchFamily="65" charset="-120"/>
                          <a:cs typeface="+mn-cs"/>
                        </a:rPr>
                        <a:t>四</a:t>
                      </a:r>
                      <a:endParaRPr lang="zh-TW" sz="2800" kern="100" dirty="0">
                        <a:solidFill>
                          <a:srgbClr val="FF0000"/>
                        </a:solidFill>
                        <a:effectLst/>
                        <a:latin typeface="華康魏碑體" panose="03000709000000000000" pitchFamily="65" charset="-120"/>
                        <a:ea typeface="華康魏碑體" panose="03000709000000000000" pitchFamily="65" charset="-120"/>
                        <a:cs typeface="+mn-cs"/>
                      </a:endParaRPr>
                    </a:p>
                  </a:txBody>
                  <a:tcPr marL="53023" marR="53023" marT="0" marB="0" anchor="ctr"/>
                </a:tc>
                <a:tc rowSpan="2">
                  <a:txBody>
                    <a:bodyPr/>
                    <a:lstStyle/>
                    <a:p>
                      <a:pPr marL="0" lvl="0" indent="0">
                        <a:spcAft>
                          <a:spcPts val="0"/>
                        </a:spcAft>
                        <a:buFont typeface="+mj-lt"/>
                        <a:buNone/>
                      </a:pPr>
                      <a:r>
                        <a:rPr kumimoji="0" lang="zh-TW" altLang="en-US" sz="2400" b="0" i="0" u="none" strike="noStrike" kern="1200" cap="none" normalizeH="0" baseline="0" dirty="0" smtClean="0">
                          <a:ln>
                            <a:noFill/>
                          </a:ln>
                          <a:solidFill>
                            <a:srgbClr val="FF0000"/>
                          </a:solidFill>
                          <a:effectLst/>
                          <a:latin typeface="標楷體" panose="03000509000000000000" pitchFamily="65" charset="-120"/>
                          <a:ea typeface="標楷體" panose="03000509000000000000" pitchFamily="65" charset="-120"/>
                          <a:cs typeface="+mn-cs"/>
                        </a:rPr>
                        <a:t>技優甄審入學、實用技能學程報名</a:t>
                      </a:r>
                      <a:endParaRPr kumimoji="0" lang="zh-TW" sz="2400" b="0" i="0" u="none" strike="noStrike" kern="1200" cap="none" normalizeH="0" baseline="0" dirty="0">
                        <a:ln>
                          <a:noFill/>
                        </a:ln>
                        <a:solidFill>
                          <a:srgbClr val="FF0000"/>
                        </a:solidFill>
                        <a:effectLst/>
                        <a:latin typeface="標楷體" panose="03000509000000000000" pitchFamily="65" charset="-120"/>
                        <a:ea typeface="標楷體" panose="03000509000000000000" pitchFamily="65" charset="-120"/>
                        <a:cs typeface="+mn-cs"/>
                      </a:endParaRPr>
                    </a:p>
                  </a:txBody>
                  <a:tcPr marL="53023" marR="53023" marT="0" marB="0" anchor="ctr"/>
                </a:tc>
                <a:extLst>
                  <a:ext uri="{0D108BD9-81ED-4DB2-BD59-A6C34878D82A}">
                    <a16:rowId xmlns:a16="http://schemas.microsoft.com/office/drawing/2014/main" xmlns="" val="10005"/>
                  </a:ext>
                </a:extLst>
              </a:tr>
              <a:tr h="428427">
                <a:tc vMerge="1">
                  <a:txBody>
                    <a:bodyPr/>
                    <a:lstStyle/>
                    <a:p>
                      <a:pPr algn="ctr">
                        <a:spcAft>
                          <a:spcPts val="0"/>
                        </a:spcAft>
                      </a:pP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020" marR="53020" marT="0" marB="0" anchor="ctr"/>
                </a:tc>
                <a:tc>
                  <a:txBody>
                    <a:bodyPr/>
                    <a:lstStyle/>
                    <a:p>
                      <a:pPr algn="ctr">
                        <a:spcAft>
                          <a:spcPts val="0"/>
                        </a:spcAft>
                      </a:pPr>
                      <a:r>
                        <a:rPr lang="en-US" altLang="zh-TW" sz="2800" kern="100" dirty="0" smtClean="0">
                          <a:solidFill>
                            <a:srgbClr val="FF0000"/>
                          </a:solidFill>
                          <a:effectLst/>
                          <a:latin typeface="Times New Roman" panose="02020603050405020304" pitchFamily="18" charset="0"/>
                          <a:ea typeface="華康魏碑體" panose="03000709000000000000" pitchFamily="65" charset="-120"/>
                          <a:cs typeface="Times New Roman" panose="02020603050405020304" pitchFamily="18" charset="0"/>
                        </a:rPr>
                        <a:t>27</a:t>
                      </a:r>
                      <a:endParaRPr lang="zh-TW" sz="2800" kern="100" dirty="0">
                        <a:solidFill>
                          <a:srgbClr val="FF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3" marR="53023" marT="0" marB="0" anchor="ctr"/>
                </a:tc>
                <a:tc>
                  <a:txBody>
                    <a:bodyPr/>
                    <a:lstStyle/>
                    <a:p>
                      <a:pPr marL="0" algn="ctr" defTabSz="457200" rtl="0" eaLnBrk="1" latinLnBrk="0" hangingPunct="1">
                        <a:spcAft>
                          <a:spcPts val="0"/>
                        </a:spcAft>
                      </a:pPr>
                      <a:r>
                        <a:rPr lang="zh-TW" altLang="en-US" sz="2800" kern="100" dirty="0" smtClean="0">
                          <a:solidFill>
                            <a:srgbClr val="FF0000"/>
                          </a:solidFill>
                          <a:effectLst/>
                          <a:latin typeface="華康魏碑體" panose="03000709000000000000" pitchFamily="65" charset="-120"/>
                          <a:ea typeface="華康魏碑體" panose="03000709000000000000" pitchFamily="65" charset="-120"/>
                          <a:cs typeface="+mn-cs"/>
                        </a:rPr>
                        <a:t>五</a:t>
                      </a:r>
                      <a:endParaRPr lang="zh-TW" sz="2800" kern="100" dirty="0">
                        <a:solidFill>
                          <a:srgbClr val="FF0000"/>
                        </a:solidFill>
                        <a:effectLst/>
                        <a:latin typeface="華康魏碑體" panose="03000709000000000000" pitchFamily="65" charset="-120"/>
                        <a:ea typeface="華康魏碑體" panose="03000709000000000000" pitchFamily="65" charset="-120"/>
                        <a:cs typeface="+mn-cs"/>
                      </a:endParaRPr>
                    </a:p>
                  </a:txBody>
                  <a:tcPr marL="53023" marR="53023" marT="0" marB="0" anchor="ctr"/>
                </a:tc>
                <a:tc vMerge="1">
                  <a:txBody>
                    <a:bodyPr/>
                    <a:lstStyle/>
                    <a:p>
                      <a:pPr marL="0" lvl="0" indent="0">
                        <a:spcAft>
                          <a:spcPts val="0"/>
                        </a:spcAft>
                        <a:buFont typeface="+mj-lt"/>
                        <a:buNone/>
                      </a:pPr>
                      <a:endParaRPr lang="zh-TW" sz="28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3020" marR="53020" marT="0" marB="0" anchor="ctr"/>
                </a:tc>
                <a:extLst>
                  <a:ext uri="{0D108BD9-81ED-4DB2-BD59-A6C34878D82A}">
                    <a16:rowId xmlns:a16="http://schemas.microsoft.com/office/drawing/2014/main" xmlns="" val="10006"/>
                  </a:ext>
                </a:extLst>
              </a:tr>
              <a:tr h="428427">
                <a:tc vMerge="1">
                  <a:txBody>
                    <a:bodyPr/>
                    <a:lstStyle/>
                    <a:p>
                      <a:pPr algn="ctr">
                        <a:spcAft>
                          <a:spcPts val="0"/>
                        </a:spcAft>
                      </a:pP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020" marR="53020" marT="0" marB="0" anchor="ctr"/>
                </a:tc>
                <a:tc>
                  <a:txBody>
                    <a:bodyPr/>
                    <a:lstStyle/>
                    <a:p>
                      <a:pPr algn="ctr">
                        <a:spcAft>
                          <a:spcPts val="0"/>
                        </a:spcAft>
                      </a:pPr>
                      <a:r>
                        <a:rPr lang="en-US" altLang="zh-TW" sz="28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28</a:t>
                      </a:r>
                      <a:endParaRPr lang="zh-TW" sz="28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3" marR="53023" marT="0" marB="0" anchor="ctr"/>
                </a:tc>
                <a:tc>
                  <a:txBody>
                    <a:bodyPr/>
                    <a:lstStyle/>
                    <a:p>
                      <a:pPr marL="0" algn="ctr" defTabSz="457200" rtl="0" eaLnBrk="1" latinLnBrk="0" hangingPunct="1">
                        <a:spcAft>
                          <a:spcPts val="0"/>
                        </a:spcAft>
                      </a:pPr>
                      <a:r>
                        <a:rPr lang="zh-TW" altLang="en-US" sz="2800" kern="100" dirty="0" smtClean="0">
                          <a:solidFill>
                            <a:schemeClr val="dk1"/>
                          </a:solidFill>
                          <a:effectLst/>
                          <a:latin typeface="華康魏碑體" panose="03000709000000000000" pitchFamily="65" charset="-120"/>
                          <a:ea typeface="華康魏碑體" panose="03000709000000000000" pitchFamily="65" charset="-120"/>
                          <a:cs typeface="+mn-cs"/>
                        </a:rPr>
                        <a:t>六</a:t>
                      </a:r>
                      <a:endParaRPr lang="zh-TW" sz="2800" kern="100" dirty="0">
                        <a:solidFill>
                          <a:schemeClr val="dk1"/>
                        </a:solidFill>
                        <a:effectLst/>
                        <a:latin typeface="華康魏碑體" panose="03000709000000000000" pitchFamily="65" charset="-120"/>
                        <a:ea typeface="華康魏碑體" panose="03000709000000000000" pitchFamily="65" charset="-120"/>
                        <a:cs typeface="+mn-cs"/>
                      </a:endParaRPr>
                    </a:p>
                  </a:txBody>
                  <a:tcPr marL="53023" marR="53023" marT="0" marB="0" anchor="ctr"/>
                </a:tc>
                <a:tc>
                  <a:txBody>
                    <a:bodyPr/>
                    <a:lstStyle/>
                    <a:p>
                      <a:pPr marL="0" lvl="0" indent="0">
                        <a:spcAft>
                          <a:spcPts val="0"/>
                        </a:spcAft>
                        <a:buFont typeface="+mj-lt"/>
                        <a:buNone/>
                      </a:pP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運動績優生甄試學科考試</a:t>
                      </a:r>
                      <a:endParaRPr kumimoji="0" 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53023" marR="53023" marT="0" marB="0" anchor="ctr"/>
                </a:tc>
                <a:extLst>
                  <a:ext uri="{0D108BD9-81ED-4DB2-BD59-A6C34878D82A}">
                    <a16:rowId xmlns:a16="http://schemas.microsoft.com/office/drawing/2014/main" xmlns="" val="10007"/>
                  </a:ext>
                </a:extLst>
              </a:tr>
              <a:tr h="428427">
                <a:tc vMerge="1">
                  <a:txBody>
                    <a:bodyPr/>
                    <a:lstStyle/>
                    <a:p>
                      <a:pPr algn="ctr">
                        <a:spcAft>
                          <a:spcPts val="0"/>
                        </a:spcAft>
                      </a:pP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020" marR="53020" marT="0" marB="0" anchor="ctr"/>
                </a:tc>
                <a:tc>
                  <a:txBody>
                    <a:bodyPr/>
                    <a:lstStyle/>
                    <a:p>
                      <a:pPr algn="ctr">
                        <a:spcAft>
                          <a:spcPts val="0"/>
                        </a:spcAft>
                      </a:pPr>
                      <a:r>
                        <a:rPr lang="en-US" altLang="zh-TW" sz="28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29</a:t>
                      </a:r>
                      <a:endParaRPr lang="zh-TW" sz="28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53023" marR="53023" marT="0" marB="0" anchor="ctr"/>
                </a:tc>
                <a:tc>
                  <a:txBody>
                    <a:bodyPr/>
                    <a:lstStyle/>
                    <a:p>
                      <a:pPr marL="0" algn="ctr" defTabSz="457200" rtl="0" eaLnBrk="1" latinLnBrk="0" hangingPunct="1">
                        <a:spcAft>
                          <a:spcPts val="0"/>
                        </a:spcAft>
                      </a:pPr>
                      <a:r>
                        <a:rPr lang="zh-TW" altLang="en-US" sz="2800" kern="100" dirty="0" smtClean="0">
                          <a:solidFill>
                            <a:schemeClr val="dk1"/>
                          </a:solidFill>
                          <a:effectLst/>
                          <a:latin typeface="華康魏碑體" panose="03000709000000000000" pitchFamily="65" charset="-120"/>
                          <a:ea typeface="華康魏碑體" panose="03000709000000000000" pitchFamily="65" charset="-120"/>
                          <a:cs typeface="+mn-cs"/>
                        </a:rPr>
                        <a:t>日</a:t>
                      </a:r>
                      <a:endParaRPr lang="zh-TW" sz="2800" kern="100" dirty="0">
                        <a:solidFill>
                          <a:schemeClr val="dk1"/>
                        </a:solidFill>
                        <a:effectLst/>
                        <a:latin typeface="華康魏碑體" panose="03000709000000000000" pitchFamily="65" charset="-120"/>
                        <a:ea typeface="華康魏碑體" panose="03000709000000000000" pitchFamily="65" charset="-120"/>
                        <a:cs typeface="+mn-cs"/>
                      </a:endParaRPr>
                    </a:p>
                  </a:txBody>
                  <a:tcPr marL="53023" marR="53023" marT="0" marB="0" anchor="ctr"/>
                </a:tc>
                <a:tc>
                  <a:txBody>
                    <a:bodyPr/>
                    <a:lstStyle/>
                    <a:p>
                      <a:pPr marL="0" lvl="0" indent="0">
                        <a:spcAft>
                          <a:spcPts val="0"/>
                        </a:spcAft>
                        <a:buFont typeface="+mj-lt"/>
                        <a:buNone/>
                      </a:pP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運動績優生甄試術科考試</a:t>
                      </a:r>
                      <a:endParaRPr kumimoji="0" 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53023" marR="53023" marT="0" marB="0" anchor="ctr"/>
                </a:tc>
                <a:extLst>
                  <a:ext uri="{0D108BD9-81ED-4DB2-BD59-A6C34878D82A}">
                    <a16:rowId xmlns:a16="http://schemas.microsoft.com/office/drawing/2014/main" xmlns="" val="10008"/>
                  </a:ext>
                </a:extLst>
              </a:tr>
            </a:tbl>
          </a:graphicData>
        </a:graphic>
      </p:graphicFrame>
      <p:sp>
        <p:nvSpPr>
          <p:cNvPr id="4" name="投影片編號版面配置區 6"/>
          <p:cNvSpPr txBox="1">
            <a:spLocks/>
          </p:cNvSpPr>
          <p:nvPr/>
        </p:nvSpPr>
        <p:spPr>
          <a:xfrm>
            <a:off x="531813" y="787400"/>
            <a:ext cx="779462" cy="365125"/>
          </a:xfrm>
          <a:prstGeom prst="rect">
            <a:avLst/>
          </a:prstGeom>
        </p:spPr>
        <p:txBody>
          <a:bodyPr vert="horz" lIns="91440" tIns="45720" rIns="91440" bIns="45720" rtlCol="0" anchor="ctr"/>
          <a:lstStyle>
            <a:defPPr>
              <a:defRPr lang="zh-TW"/>
            </a:defPPr>
            <a:lvl1pPr algn="r" rtl="0" eaLnBrk="1" fontAlgn="auto" hangingPunct="1">
              <a:spcBef>
                <a:spcPts val="0"/>
              </a:spcBef>
              <a:spcAft>
                <a:spcPts val="0"/>
              </a:spcAft>
              <a:defRPr kumimoji="0" sz="2000" kern="1200">
                <a:solidFill>
                  <a:srgbClr val="FEFFFF"/>
                </a:solidFill>
                <a:latin typeface="+mn-lt"/>
                <a:ea typeface="+mn-ea"/>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defRPr/>
            </a:pPr>
            <a:r>
              <a:rPr lang="en-US" altLang="zh-TW" dirty="0" smtClean="0"/>
              <a:t>16</a:t>
            </a:r>
            <a:endParaRPr lang="zh-TW"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676728793"/>
              </p:ext>
            </p:extLst>
          </p:nvPr>
        </p:nvGraphicFramePr>
        <p:xfrm>
          <a:off x="1647825" y="173038"/>
          <a:ext cx="10385425" cy="6483351"/>
        </p:xfrm>
        <a:graphic>
          <a:graphicData uri="http://schemas.openxmlformats.org/drawingml/2006/table">
            <a:tbl>
              <a:tblPr/>
              <a:tblGrid>
                <a:gridCol w="604838">
                  <a:extLst>
                    <a:ext uri="{9D8B030D-6E8A-4147-A177-3AD203B41FA5}">
                      <a16:colId xmlns:a16="http://schemas.microsoft.com/office/drawing/2014/main" xmlns="" val="20000"/>
                    </a:ext>
                  </a:extLst>
                </a:gridCol>
                <a:gridCol w="1252537">
                  <a:extLst>
                    <a:ext uri="{9D8B030D-6E8A-4147-A177-3AD203B41FA5}">
                      <a16:colId xmlns:a16="http://schemas.microsoft.com/office/drawing/2014/main" xmlns="" val="20001"/>
                    </a:ext>
                  </a:extLst>
                </a:gridCol>
                <a:gridCol w="1477963">
                  <a:extLst>
                    <a:ext uri="{9D8B030D-6E8A-4147-A177-3AD203B41FA5}">
                      <a16:colId xmlns:a16="http://schemas.microsoft.com/office/drawing/2014/main" xmlns="" val="20002"/>
                    </a:ext>
                  </a:extLst>
                </a:gridCol>
                <a:gridCol w="7050087">
                  <a:extLst>
                    <a:ext uri="{9D8B030D-6E8A-4147-A177-3AD203B41FA5}">
                      <a16:colId xmlns:a16="http://schemas.microsoft.com/office/drawing/2014/main" xmlns="" val="20003"/>
                    </a:ext>
                  </a:extLst>
                </a:gridCol>
              </a:tblGrid>
              <a:tr h="615980">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smtClean="0">
                          <a:ln>
                            <a:noFill/>
                          </a:ln>
                          <a:solidFill>
                            <a:srgbClr val="FFFFFF"/>
                          </a:solidFill>
                          <a:effectLst/>
                          <a:latin typeface="Century Gothic" panose="020B0502020202020204" pitchFamily="34" charset="0"/>
                          <a:ea typeface="微軟正黑體" panose="020B0604030504040204" pitchFamily="34" charset="-120"/>
                        </a:rPr>
                        <a:t>月</a:t>
                      </a:r>
                      <a:endParaRPr kumimoji="0" lang="zh-TW" altLang="zh-TW" sz="2400" b="1" i="0" u="none" strike="noStrike" cap="none" normalizeH="0" baseline="0" dirty="0" smtClean="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smtClean="0">
                          <a:ln>
                            <a:noFill/>
                          </a:ln>
                          <a:solidFill>
                            <a:srgbClr val="FFFFFF"/>
                          </a:solidFill>
                          <a:effectLst/>
                          <a:latin typeface="Century Gothic" panose="020B0502020202020204" pitchFamily="34" charset="0"/>
                          <a:ea typeface="微軟正黑體" panose="020B0604030504040204" pitchFamily="34" charset="-120"/>
                        </a:rPr>
                        <a:t>日</a:t>
                      </a:r>
                      <a:endParaRPr kumimoji="0" lang="zh-TW" altLang="zh-TW" sz="2400" b="1" i="0" u="none" strike="noStrike" cap="none" normalizeH="0" baseline="0" smtClean="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smtClean="0">
                          <a:ln>
                            <a:noFill/>
                          </a:ln>
                          <a:solidFill>
                            <a:srgbClr val="FFFFFF"/>
                          </a:solidFill>
                          <a:effectLst/>
                          <a:latin typeface="Century Gothic" panose="020B0502020202020204" pitchFamily="34" charset="0"/>
                          <a:ea typeface="微軟正黑體" panose="020B0604030504040204" pitchFamily="34" charset="-120"/>
                        </a:rPr>
                        <a:t>星期</a:t>
                      </a:r>
                      <a:endParaRPr kumimoji="0" lang="zh-TW" altLang="zh-TW" sz="2400" b="1" i="0" u="none" strike="noStrike" cap="none" normalizeH="0" baseline="0" smtClean="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ts val="2200"/>
                        </a:lnSpc>
                        <a:spcBef>
                          <a:spcPct val="0"/>
                        </a:spcBef>
                        <a:spcAft>
                          <a:spcPct val="0"/>
                        </a:spcAft>
                        <a:buClrTx/>
                        <a:buSzTx/>
                        <a:buFontTx/>
                        <a:buNone/>
                        <a:tabLst/>
                      </a:pPr>
                      <a:r>
                        <a:rPr kumimoji="0" lang="zh-TW" altLang="zh-TW" sz="2400" b="1" i="0" u="none" strike="noStrike" cap="none" normalizeH="0" baseline="0" smtClean="0">
                          <a:ln>
                            <a:noFill/>
                          </a:ln>
                          <a:solidFill>
                            <a:srgbClr val="FFFFFF"/>
                          </a:solidFill>
                          <a:effectLst/>
                          <a:latin typeface="Century Gothic" panose="020B0502020202020204" pitchFamily="34" charset="0"/>
                          <a:ea typeface="微軟正黑體" panose="020B0604030504040204" pitchFamily="34" charset="-120"/>
                        </a:rPr>
                        <a:t>辦理事項</a:t>
                      </a:r>
                      <a:endParaRPr kumimoji="0" lang="zh-TW" altLang="zh-TW" sz="2400" b="1" i="0" u="none" strike="noStrike" cap="none" normalizeH="0" baseline="0" smtClean="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490562">
                <a:tc rowSpan="10">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FFFFFF"/>
                          </a:solidFill>
                          <a:effectLst/>
                          <a:latin typeface="Century Gothic" panose="020B0502020202020204" pitchFamily="34" charset="0"/>
                          <a:ea typeface="微軟正黑體" panose="020B0604030504040204" pitchFamily="34" charset="-120"/>
                        </a:rPr>
                        <a:t>6</a:t>
                      </a:r>
                      <a:endParaRPr kumimoji="0" lang="zh-TW" altLang="zh-TW" sz="2400" b="1" i="0" u="none" strike="noStrike" cap="none" normalizeH="0" baseline="0" smtClean="0">
                        <a:ln>
                          <a:noFill/>
                        </a:ln>
                        <a:solidFill>
                          <a:srgbClr val="FFFFFF"/>
                        </a:solidFill>
                        <a:effectLst/>
                        <a:latin typeface="Century Gothic" panose="020B0502020202020204" pitchFamily="34" charset="0"/>
                        <a:ea typeface="微軟正黑體" panose="020B0604030504040204" pitchFamily="34" charset="-12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smtClean="0">
                          <a:ln>
                            <a:noFill/>
                          </a:ln>
                          <a:solidFill>
                            <a:srgbClr val="FFFFFF"/>
                          </a:solidFill>
                          <a:effectLst/>
                          <a:latin typeface="Century Gothic" panose="020B0502020202020204" pitchFamily="34" charset="0"/>
                          <a:ea typeface="微軟正黑體" panose="020B0604030504040204" pitchFamily="34" charset="-120"/>
                        </a:rPr>
                        <a:t>月份 </a:t>
                      </a:r>
                      <a:endParaRPr kumimoji="0" lang="zh-TW" altLang="zh-TW" sz="2400" b="1" i="0" u="none" strike="noStrike" cap="none" normalizeH="0" baseline="0" smtClean="0">
                        <a:ln>
                          <a:noFill/>
                        </a:ln>
                        <a:solidFill>
                          <a:srgbClr val="FFFFFF"/>
                        </a:solidFill>
                        <a:effectLst/>
                        <a:latin typeface="Calibri" panose="020F0502020204030204" pitchFamily="34" charset="0"/>
                        <a:ea typeface="微軟正黑體" panose="020B0604030504040204" pitchFamily="34" charset="-12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30</a:t>
                      </a:r>
                      <a:endParaRPr kumimoji="0" lang="zh-TW" altLang="zh-TW" sz="2400" b="0" i="0" u="none" strike="noStrike" cap="none" normalizeH="0" baseline="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一</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rowSpan="6">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l" defTabSz="457200" rtl="0" eaLnBrk="1" fontAlgn="base" latinLnBrk="0" hangingPunct="1">
                        <a:lnSpc>
                          <a:spcPts val="3000"/>
                        </a:lnSpc>
                        <a:spcBef>
                          <a:spcPct val="0"/>
                        </a:spcBef>
                        <a:spcAft>
                          <a:spcPct val="0"/>
                        </a:spcAft>
                        <a:buClrTx/>
                        <a:buSzTx/>
                        <a:buFont typeface="+mj-lt"/>
                        <a:buNone/>
                        <a:tabLst/>
                      </a:pPr>
                      <a:r>
                        <a:rPr kumimoji="0" lang="en-US" altLang="zh-TW"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1. 5</a:t>
                      </a:r>
                      <a:r>
                        <a:rPr kumimoji="0" lang="zh-TW" altLang="en-US"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月</a:t>
                      </a:r>
                      <a:r>
                        <a:rPr kumimoji="0" lang="en-US" altLang="zh-TW"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30</a:t>
                      </a:r>
                      <a:r>
                        <a:rPr kumimoji="0" lang="zh-TW" altLang="en-US"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日</a:t>
                      </a:r>
                      <a:r>
                        <a:rPr kumimoji="0" lang="en-US" altLang="zh-TW"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-6</a:t>
                      </a:r>
                      <a:r>
                        <a:rPr kumimoji="0" lang="zh-TW" altLang="en-US"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月</a:t>
                      </a:r>
                      <a:r>
                        <a:rPr kumimoji="0" lang="en-US" altLang="zh-TW"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a:t>
                      </a:r>
                      <a:r>
                        <a:rPr kumimoji="0" lang="zh-TW" altLang="en-US" sz="2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日：各校直升入學報名</a:t>
                      </a:r>
                    </a:p>
                    <a:p>
                      <a:pPr marL="0" marR="0" lvl="0" indent="0" algn="l" defTabSz="457200" rtl="0" eaLnBrk="1" fontAlgn="base" latinLnBrk="0" hangingPunct="1">
                        <a:lnSpc>
                          <a:spcPts val="3000"/>
                        </a:lnSpc>
                        <a:spcBef>
                          <a:spcPct val="0"/>
                        </a:spcBef>
                        <a:spcAft>
                          <a:spcPct val="0"/>
                        </a:spcAft>
                        <a:buClrTx/>
                        <a:buSzTx/>
                        <a:buFont typeface="+mj-lt"/>
                        <a:buNone/>
                        <a:tabLst/>
                      </a:pP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2. 5</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月</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31</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日：公告身障生安置特殊教育學校及高級</a:t>
                      </a:r>
                      <a:endPar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457200" rtl="0" eaLnBrk="1" fontAlgn="base" latinLnBrk="0" hangingPunct="1">
                        <a:lnSpc>
                          <a:spcPts val="3000"/>
                        </a:lnSpc>
                        <a:spcBef>
                          <a:spcPct val="0"/>
                        </a:spcBef>
                        <a:spcAft>
                          <a:spcPct val="0"/>
                        </a:spcAft>
                        <a:buClrTx/>
                        <a:buSzTx/>
                        <a:buFont typeface="+mj-lt"/>
                        <a:buNone/>
                        <a:tabLst/>
                      </a:pP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   中等學校集中式特教班結果</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臺北、新北及高雄</a:t>
                      </a:r>
                      <a:endPar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457200" rtl="0" eaLnBrk="1" fontAlgn="base" latinLnBrk="0" hangingPunct="1">
                        <a:lnSpc>
                          <a:spcPts val="3000"/>
                        </a:lnSpc>
                        <a:spcBef>
                          <a:spcPct val="0"/>
                        </a:spcBef>
                        <a:spcAft>
                          <a:spcPct val="0"/>
                        </a:spcAft>
                        <a:buClrTx/>
                        <a:buSzTx/>
                        <a:buFont typeface="+mj-lt"/>
                        <a:buNone/>
                        <a:tabLst/>
                      </a:pP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   除外</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p>
                    <a:p>
                      <a:pPr marL="0" marR="0" lvl="0" indent="0" algn="l" defTabSz="457200" rtl="0" eaLnBrk="1" fontAlgn="base" latinLnBrk="0" hangingPunct="1">
                        <a:lnSpc>
                          <a:spcPts val="3000"/>
                        </a:lnSpc>
                        <a:spcBef>
                          <a:spcPct val="0"/>
                        </a:spcBef>
                        <a:spcAft>
                          <a:spcPct val="0"/>
                        </a:spcAft>
                        <a:buClrTx/>
                        <a:buSzTx/>
                        <a:buFont typeface="+mj-lt"/>
                        <a:buNone/>
                        <a:tabLst/>
                      </a:pPr>
                      <a:r>
                        <a:rPr kumimoji="0" lang="en-US" altLang="zh-TW" sz="2400" b="1"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3. 3</a:t>
                      </a:r>
                      <a:r>
                        <a:rPr kumimoji="0" lang="zh-TW" altLang="en-US" sz="2400" b="1"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日：寄發國中教育會考成績單並開放網路查詢</a:t>
                      </a:r>
                      <a:endParaRPr kumimoji="0" lang="zh-TW" altLang="zh-TW" sz="2400" b="1"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1"/>
                  </a:ext>
                </a:extLst>
              </a:tr>
              <a:tr h="365778">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31</a:t>
                      </a:r>
                      <a:endParaRPr kumimoji="0" lang="zh-TW" altLang="zh-TW" sz="2400" b="0" i="0" u="none" strike="noStrike" cap="none" normalizeH="0" baseline="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二</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vMerge="1">
                  <a:txBody>
                    <a:bodyPr/>
                    <a:lstStyle/>
                    <a:p>
                      <a:endParaRPr lang="zh-TW" altLang="en-US"/>
                    </a:p>
                  </a:txBody>
                  <a:tcPr/>
                </a:tc>
                <a:extLst>
                  <a:ext uri="{0D108BD9-81ED-4DB2-BD59-A6C34878D82A}">
                    <a16:rowId xmlns:a16="http://schemas.microsoft.com/office/drawing/2014/main" xmlns="" val="10002"/>
                  </a:ext>
                </a:extLst>
              </a:tr>
              <a:tr h="406420">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1</a:t>
                      </a:r>
                      <a:endParaRPr kumimoji="0" lang="zh-TW" altLang="zh-TW" sz="2400" b="0" i="0" u="none" strike="noStrike" cap="none" normalizeH="0" baseline="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三</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vMerge="1">
                  <a:txBody>
                    <a:bodyPr/>
                    <a:lstStyle/>
                    <a:p>
                      <a:endParaRPr lang="zh-TW" altLang="en-US"/>
                    </a:p>
                  </a:txBody>
                  <a:tcPr/>
                </a:tc>
                <a:extLst>
                  <a:ext uri="{0D108BD9-81ED-4DB2-BD59-A6C34878D82A}">
                    <a16:rowId xmlns:a16="http://schemas.microsoft.com/office/drawing/2014/main" xmlns="" val="10003"/>
                  </a:ext>
                </a:extLst>
              </a:tr>
              <a:tr h="365778">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2</a:t>
                      </a:r>
                      <a:endParaRPr kumimoji="0" lang="zh-TW" altLang="zh-TW" sz="2400" b="0" i="0" u="none" strike="noStrike" cap="none" normalizeH="0" baseline="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四</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vMerge="1">
                  <a:txBody>
                    <a:bodyPr/>
                    <a:lstStyle/>
                    <a:p>
                      <a:endParaRPr lang="zh-TW" altLang="en-US"/>
                    </a:p>
                  </a:txBody>
                  <a:tcPr/>
                </a:tc>
                <a:extLst>
                  <a:ext uri="{0D108BD9-81ED-4DB2-BD59-A6C34878D82A}">
                    <a16:rowId xmlns:a16="http://schemas.microsoft.com/office/drawing/2014/main" xmlns="" val="10004"/>
                  </a:ext>
                </a:extLst>
              </a:tr>
              <a:tr h="700122">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3</a:t>
                      </a:r>
                      <a:endParaRPr kumimoji="0" lang="zh-TW" altLang="zh-TW" sz="24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五</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vMerge="1">
                  <a:txBody>
                    <a:bodyPr/>
                    <a:lstStyle/>
                    <a:p>
                      <a:endParaRPr lang="zh-TW" altLang="en-US"/>
                    </a:p>
                  </a:txBody>
                  <a:tcPr/>
                </a:tc>
                <a:extLst>
                  <a:ext uri="{0D108BD9-81ED-4DB2-BD59-A6C34878D82A}">
                    <a16:rowId xmlns:a16="http://schemas.microsoft.com/office/drawing/2014/main" xmlns="" val="10005"/>
                  </a:ext>
                </a:extLst>
              </a:tr>
              <a:tr h="406420">
                <a:tc vMerge="1">
                  <a:txBody>
                    <a:bodyPr/>
                    <a:lstStyle/>
                    <a:p>
                      <a:endParaRPr lang="zh-TW" altLang="en-US"/>
                    </a:p>
                  </a:txBody>
                  <a:tcPr/>
                </a:tc>
                <a:tc>
                  <a:txBody>
                    <a:bodyPr/>
                    <a:lstStyle>
                      <a:lvl1pPr marL="71438"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71438" marR="0" lvl="0" indent="0" algn="ctr" defTabSz="4572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4</a:t>
                      </a:r>
                      <a:endParaRPr kumimoji="0" lang="zh-TW" altLang="zh-TW" sz="24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六</a:t>
                      </a: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 </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vMerge="1">
                  <a:txBody>
                    <a:bodyPr/>
                    <a:lstStyle/>
                    <a:p>
                      <a:endParaRPr lang="zh-TW" altLang="en-US"/>
                    </a:p>
                  </a:txBody>
                  <a:tcPr/>
                </a:tc>
                <a:extLst>
                  <a:ext uri="{0D108BD9-81ED-4DB2-BD59-A6C34878D82A}">
                    <a16:rowId xmlns:a16="http://schemas.microsoft.com/office/drawing/2014/main" xmlns="" val="10006"/>
                  </a:ext>
                </a:extLst>
              </a:tr>
              <a:tr h="220674">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800" b="0" i="0" u="none" strike="noStrike" cap="none" normalizeH="0" baseline="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8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zh-TW" altLang="zh-TW" sz="800" b="0" i="0" u="none" strike="noStrike" cap="none" normalizeH="0" baseline="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7"/>
                  </a:ext>
                </a:extLst>
              </a:tr>
              <a:tr h="438171">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6</a:t>
                      </a:r>
                      <a:endParaRPr kumimoji="0" lang="zh-TW" altLang="zh-TW" sz="2400" b="0" i="0" u="none" strike="noStrike" cap="none" normalizeH="0" baseline="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一</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l" defTabSz="457200" rtl="0" eaLnBrk="1" fontAlgn="base" latinLnBrk="0" hangingPunct="1">
                        <a:lnSpc>
                          <a:spcPct val="100000"/>
                        </a:lnSpc>
                        <a:spcBef>
                          <a:spcPct val="0"/>
                        </a:spcBef>
                        <a:spcAft>
                          <a:spcPct val="0"/>
                        </a:spcAft>
                        <a:buClr>
                          <a:srgbClr val="000000"/>
                        </a:buClr>
                        <a:buSzTx/>
                        <a:buFont typeface="+mj-lt"/>
                        <a:buNone/>
                        <a:tabLst/>
                      </a:pPr>
                      <a:r>
                        <a:rPr kumimoji="0" lang="zh-TW" altLang="en-US" sz="23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技優甄審入學、實用技能學程放榜</a:t>
                      </a:r>
                      <a:endParaRPr kumimoji="0" lang="en-US" altLang="zh-TW" sz="23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8"/>
                  </a:ext>
                </a:extLst>
              </a:tr>
              <a:tr h="192097">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800" b="0" i="0" u="none" strike="noStrike" cap="none" normalizeH="0" baseline="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8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l" defTabSz="457200" rtl="0" eaLnBrk="1" fontAlgn="base" latinLnBrk="0" hangingPunct="1">
                        <a:lnSpc>
                          <a:spcPct val="100000"/>
                        </a:lnSpc>
                        <a:spcBef>
                          <a:spcPct val="0"/>
                        </a:spcBef>
                        <a:spcAft>
                          <a:spcPct val="0"/>
                        </a:spcAft>
                        <a:buClr>
                          <a:srgbClr val="000000"/>
                        </a:buClr>
                        <a:buSzTx/>
                        <a:buFont typeface="+mj-lt"/>
                        <a:buNone/>
                        <a:tabLst/>
                      </a:pPr>
                      <a:endParaRPr kumimoji="0" lang="en-US" altLang="zh-TW" sz="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9"/>
                  </a:ext>
                </a:extLst>
              </a:tr>
              <a:tr h="2281349">
                <a:tc vMerge="1">
                  <a:txBody>
                    <a:bodyPr/>
                    <a:lstStyle/>
                    <a:p>
                      <a:endParaRPr lang="zh-TW" altLang="en-US"/>
                    </a:p>
                  </a:txBody>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4400" b="1" i="0" u="sng"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rPr>
                        <a:t>8</a:t>
                      </a:r>
                      <a:endParaRPr kumimoji="0" lang="zh-TW" altLang="zh-TW" sz="4400" b="1" i="0" u="sng" strike="noStrike" cap="none" normalizeH="0" baseline="0" dirty="0" smtClean="0">
                        <a:ln>
                          <a:noFill/>
                        </a:ln>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9pPr>
                    </a:lstStyle>
                    <a:p>
                      <a:pPr marL="0" marR="0" lvl="0" indent="0" algn="l" defTabSz="457200" rtl="0" eaLnBrk="1" fontAlgn="base" latinLnBrk="0" hangingPunct="1">
                        <a:lnSpc>
                          <a:spcPct val="100000"/>
                        </a:lnSpc>
                        <a:spcBef>
                          <a:spcPct val="0"/>
                        </a:spcBef>
                        <a:spcAft>
                          <a:spcPct val="0"/>
                        </a:spcAft>
                        <a:buClr>
                          <a:srgbClr val="000000"/>
                        </a:buClr>
                        <a:buSzTx/>
                        <a:buFont typeface="+mj-lt"/>
                        <a:buNone/>
                        <a:tabLst/>
                      </a:pPr>
                      <a:r>
                        <a:rPr kumimoji="0" lang="en-US" altLang="zh-TW"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 </a:t>
                      </a:r>
                      <a:r>
                        <a:rPr kumimoji="0"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技優甄審入學報到</a:t>
                      </a:r>
                    </a:p>
                    <a:p>
                      <a:pPr marL="0" marR="0" lvl="0" indent="0" algn="l" defTabSz="457200" rtl="0" eaLnBrk="1" fontAlgn="base" latinLnBrk="0" hangingPunct="1">
                        <a:lnSpc>
                          <a:spcPct val="100000"/>
                        </a:lnSpc>
                        <a:spcBef>
                          <a:spcPct val="0"/>
                        </a:spcBef>
                        <a:spcAft>
                          <a:spcPct val="0"/>
                        </a:spcAft>
                        <a:buClr>
                          <a:srgbClr val="000000"/>
                        </a:buClr>
                        <a:buSzTx/>
                        <a:buFont typeface="+mj-lt"/>
                        <a:buNone/>
                        <a:tabLst/>
                      </a:pPr>
                      <a:r>
                        <a:rPr kumimoji="0" lang="en-US" altLang="zh-TW"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2. </a:t>
                      </a:r>
                      <a:r>
                        <a:rPr kumimoji="0"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實用技能學程報到</a:t>
                      </a:r>
                    </a:p>
                    <a:p>
                      <a:pPr marL="0" marR="0" lvl="0" indent="0" algn="l" defTabSz="457200" rtl="0" eaLnBrk="1" fontAlgn="base" latinLnBrk="0" hangingPunct="1">
                        <a:lnSpc>
                          <a:spcPct val="100000"/>
                        </a:lnSpc>
                        <a:spcBef>
                          <a:spcPct val="0"/>
                        </a:spcBef>
                        <a:spcAft>
                          <a:spcPct val="0"/>
                        </a:spcAft>
                        <a:buClr>
                          <a:srgbClr val="000000"/>
                        </a:buClr>
                        <a:buSzTx/>
                        <a:buFont typeface="+mj-lt"/>
                        <a:buNone/>
                        <a:tabLst/>
                      </a:pPr>
                      <a:r>
                        <a:rPr kumimoji="0" lang="en-US" altLang="zh-TW"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3. </a:t>
                      </a:r>
                      <a:r>
                        <a:rPr kumimoji="0"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各校直升入學放榜截止日</a:t>
                      </a:r>
                    </a:p>
                    <a:p>
                      <a:pPr marL="0" marR="0" lvl="0" indent="0" algn="l" defTabSz="457200" rtl="0" eaLnBrk="1" fontAlgn="base" latinLnBrk="0" hangingPunct="1">
                        <a:lnSpc>
                          <a:spcPct val="100000"/>
                        </a:lnSpc>
                        <a:spcBef>
                          <a:spcPct val="0"/>
                        </a:spcBef>
                        <a:spcAft>
                          <a:spcPct val="0"/>
                        </a:spcAft>
                        <a:buClr>
                          <a:srgbClr val="000000"/>
                        </a:buClr>
                        <a:buSzTx/>
                        <a:buFont typeface="+mj-lt"/>
                        <a:buNone/>
                        <a:tabLst/>
                      </a:pPr>
                      <a:r>
                        <a:rPr kumimoji="0" lang="en-US" altLang="zh-TW"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4. </a:t>
                      </a:r>
                      <a:r>
                        <a:rPr kumimoji="0"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優先免試入學</a:t>
                      </a:r>
                      <a:r>
                        <a:rPr kumimoji="0" lang="en-US" altLang="zh-TW"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不含併入各區免試入學部分</a:t>
                      </a:r>
                      <a:r>
                        <a:rPr kumimoji="0" lang="en-US" altLang="zh-TW"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放</a:t>
                      </a:r>
                      <a:endParaRPr kumimoji="0" lang="en-US" altLang="zh-TW"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457200" rtl="0" eaLnBrk="1" fontAlgn="base" latinLnBrk="0" hangingPunct="1">
                        <a:lnSpc>
                          <a:spcPct val="100000"/>
                        </a:lnSpc>
                        <a:spcBef>
                          <a:spcPct val="0"/>
                        </a:spcBef>
                        <a:spcAft>
                          <a:spcPct val="0"/>
                        </a:spcAft>
                        <a:buClr>
                          <a:srgbClr val="000000"/>
                        </a:buClr>
                        <a:buSzTx/>
                        <a:buFont typeface="+mj-lt"/>
                        <a:buNone/>
                        <a:tabLst/>
                      </a:pPr>
                      <a:r>
                        <a:rPr kumimoji="0"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榜截止日</a:t>
                      </a:r>
                    </a:p>
                    <a:p>
                      <a:pPr marL="0" marR="0" lvl="0" indent="0" algn="l" defTabSz="457200" rtl="0" eaLnBrk="1" fontAlgn="base" latinLnBrk="0" hangingPunct="1">
                        <a:lnSpc>
                          <a:spcPct val="100000"/>
                        </a:lnSpc>
                        <a:spcBef>
                          <a:spcPct val="0"/>
                        </a:spcBef>
                        <a:spcAft>
                          <a:spcPct val="0"/>
                        </a:spcAft>
                        <a:buClr>
                          <a:srgbClr val="000000"/>
                        </a:buClr>
                        <a:buSzTx/>
                        <a:buFont typeface="+mj-lt"/>
                        <a:buNone/>
                        <a:tabLst/>
                      </a:pPr>
                      <a:r>
                        <a:rPr kumimoji="0" lang="en-US" altLang="zh-TW"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5. </a:t>
                      </a:r>
                      <a:r>
                        <a:rPr kumimoji="0"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特色招生專業群科甄選入學放榜</a:t>
                      </a:r>
                      <a:endParaRPr kumimoji="0" lang="en-US" altLang="zh-TW"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29904" marR="2990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10"/>
                  </a:ext>
                </a:extLst>
              </a:tr>
            </a:tbl>
          </a:graphicData>
        </a:graphic>
      </p:graphicFrame>
      <p:sp>
        <p:nvSpPr>
          <p:cNvPr id="101426" name="文字方塊 2"/>
          <p:cNvSpPr txBox="1">
            <a:spLocks noChangeArrowheads="1"/>
          </p:cNvSpPr>
          <p:nvPr/>
        </p:nvSpPr>
        <p:spPr bwMode="auto">
          <a:xfrm>
            <a:off x="754063" y="2133600"/>
            <a:ext cx="893762"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endParaRPr lang="zh-TW" altLang="en-US">
              <a:solidFill>
                <a:srgbClr val="000000"/>
              </a:solidFill>
              <a:latin typeface="Arial" panose="020B0604020202020204" pitchFamily="34" charset="0"/>
            </a:endParaRPr>
          </a:p>
        </p:txBody>
      </p:sp>
      <p:sp>
        <p:nvSpPr>
          <p:cNvPr id="5" name="投影片編號版面配置區 6"/>
          <p:cNvSpPr txBox="1">
            <a:spLocks/>
          </p:cNvSpPr>
          <p:nvPr/>
        </p:nvSpPr>
        <p:spPr>
          <a:xfrm>
            <a:off x="531813" y="787400"/>
            <a:ext cx="779462" cy="365125"/>
          </a:xfrm>
          <a:prstGeom prst="rect">
            <a:avLst/>
          </a:prstGeom>
        </p:spPr>
        <p:txBody>
          <a:bodyPr vert="horz" lIns="91440" tIns="45720" rIns="91440" bIns="45720" rtlCol="0" anchor="ctr"/>
          <a:lstStyle>
            <a:defPPr>
              <a:defRPr lang="zh-TW"/>
            </a:defPPr>
            <a:lvl1pPr algn="r" rtl="0" eaLnBrk="1" fontAlgn="auto" hangingPunct="1">
              <a:spcBef>
                <a:spcPts val="0"/>
              </a:spcBef>
              <a:spcAft>
                <a:spcPts val="0"/>
              </a:spcAft>
              <a:defRPr kumimoji="0" sz="2000" kern="1200">
                <a:solidFill>
                  <a:srgbClr val="FEFFFF"/>
                </a:solidFill>
                <a:latin typeface="+mn-lt"/>
                <a:ea typeface="+mn-ea"/>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defRPr/>
            </a:pPr>
            <a:r>
              <a:rPr lang="en-US" altLang="zh-TW" dirty="0" smtClean="0"/>
              <a:t>17</a:t>
            </a:r>
            <a:endParaRPr lang="zh-TW"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793639247"/>
              </p:ext>
            </p:extLst>
          </p:nvPr>
        </p:nvGraphicFramePr>
        <p:xfrm>
          <a:off x="1647825" y="173038"/>
          <a:ext cx="10385425" cy="6602826"/>
        </p:xfrm>
        <a:graphic>
          <a:graphicData uri="http://schemas.openxmlformats.org/drawingml/2006/table">
            <a:tbl>
              <a:tblPr firstRow="1" firstCol="1" bandRow="1" bandCol="1">
                <a:tableStyleId>{5C22544A-7EE6-4342-B048-85BDC9FD1C3A}</a:tableStyleId>
              </a:tblPr>
              <a:tblGrid>
                <a:gridCol w="604834">
                  <a:extLst>
                    <a:ext uri="{9D8B030D-6E8A-4147-A177-3AD203B41FA5}">
                      <a16:colId xmlns:a16="http://schemas.microsoft.com/office/drawing/2014/main" xmlns="" val="20000"/>
                    </a:ext>
                  </a:extLst>
                </a:gridCol>
                <a:gridCol w="1251779">
                  <a:extLst>
                    <a:ext uri="{9D8B030D-6E8A-4147-A177-3AD203B41FA5}">
                      <a16:colId xmlns:a16="http://schemas.microsoft.com/office/drawing/2014/main" xmlns="" val="20001"/>
                    </a:ext>
                  </a:extLst>
                </a:gridCol>
                <a:gridCol w="1479488">
                  <a:extLst>
                    <a:ext uri="{9D8B030D-6E8A-4147-A177-3AD203B41FA5}">
                      <a16:colId xmlns:a16="http://schemas.microsoft.com/office/drawing/2014/main" xmlns="" val="20002"/>
                    </a:ext>
                  </a:extLst>
                </a:gridCol>
                <a:gridCol w="7049324">
                  <a:extLst>
                    <a:ext uri="{9D8B030D-6E8A-4147-A177-3AD203B41FA5}">
                      <a16:colId xmlns:a16="http://schemas.microsoft.com/office/drawing/2014/main" xmlns="" val="20003"/>
                    </a:ext>
                  </a:extLst>
                </a:gridCol>
              </a:tblGrid>
              <a:tr h="429839">
                <a:tc>
                  <a:txBody>
                    <a:bodyPr/>
                    <a:lstStyle/>
                    <a:p>
                      <a:pPr algn="ctr">
                        <a:spcAft>
                          <a:spcPts val="0"/>
                        </a:spcAft>
                      </a:pPr>
                      <a:r>
                        <a:rPr lang="zh-TW" sz="2400" kern="100" dirty="0">
                          <a:effectLst/>
                        </a:rPr>
                        <a:t>月</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29904" marR="29904" marT="0" marB="0" anchor="ctr"/>
                </a:tc>
                <a:tc>
                  <a:txBody>
                    <a:bodyPr/>
                    <a:lstStyle/>
                    <a:p>
                      <a:pPr algn="ctr">
                        <a:spcAft>
                          <a:spcPts val="0"/>
                        </a:spcAft>
                      </a:pPr>
                      <a:r>
                        <a:rPr lang="zh-TW" sz="2400" kern="100">
                          <a:effectLst/>
                        </a:rPr>
                        <a:t>日</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29904" marR="29904" marT="0" marB="0" anchor="ctr"/>
                </a:tc>
                <a:tc>
                  <a:txBody>
                    <a:bodyPr/>
                    <a:lstStyle/>
                    <a:p>
                      <a:pPr algn="ctr">
                        <a:spcAft>
                          <a:spcPts val="0"/>
                        </a:spcAft>
                      </a:pPr>
                      <a:r>
                        <a:rPr lang="zh-TW" sz="2400" kern="100">
                          <a:effectLst/>
                        </a:rPr>
                        <a:t>星期</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29904" marR="29904" marT="0" marB="0" anchor="ctr"/>
                </a:tc>
                <a:tc>
                  <a:txBody>
                    <a:bodyPr/>
                    <a:lstStyle/>
                    <a:p>
                      <a:pPr algn="ctr">
                        <a:lnSpc>
                          <a:spcPts val="2200"/>
                        </a:lnSpc>
                        <a:spcAft>
                          <a:spcPts val="0"/>
                        </a:spcAft>
                      </a:pPr>
                      <a:r>
                        <a:rPr lang="zh-TW" sz="2400" kern="100" dirty="0">
                          <a:effectLst/>
                        </a:rPr>
                        <a:t>辦理事項</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29904" marR="29904" marT="0" marB="0" anchor="ctr"/>
                </a:tc>
                <a:extLst>
                  <a:ext uri="{0D108BD9-81ED-4DB2-BD59-A6C34878D82A}">
                    <a16:rowId xmlns:a16="http://schemas.microsoft.com/office/drawing/2014/main" xmlns="" val="10000"/>
                  </a:ext>
                </a:extLst>
              </a:tr>
              <a:tr h="3429565">
                <a:tc rowSpan="4">
                  <a:txBody>
                    <a:bodyPr/>
                    <a:lstStyle/>
                    <a:p>
                      <a:pPr algn="ctr">
                        <a:spcAft>
                          <a:spcPts val="0"/>
                        </a:spcAft>
                      </a:pPr>
                      <a:r>
                        <a:rPr lang="en-US" sz="2400" kern="100" dirty="0" smtClean="0">
                          <a:effectLst/>
                        </a:rPr>
                        <a:t>6</a:t>
                      </a:r>
                      <a:endParaRPr lang="zh-TW" sz="2400" kern="100" dirty="0">
                        <a:effectLst/>
                      </a:endParaRPr>
                    </a:p>
                    <a:p>
                      <a:pPr algn="ctr"/>
                      <a:r>
                        <a:rPr lang="zh-TW" sz="2400" dirty="0">
                          <a:effectLst/>
                        </a:rPr>
                        <a:t>月份 </a:t>
                      </a:r>
                      <a:endParaRPr lang="zh-TW" sz="2400" dirty="0">
                        <a:effectLst/>
                        <a:latin typeface="Calibri" panose="020F0502020204030204" pitchFamily="34" charset="0"/>
                      </a:endParaRPr>
                    </a:p>
                  </a:txBody>
                  <a:tcPr marL="29904" marR="29904" marT="0" marB="0" anchor="ctr"/>
                </a:tc>
                <a:tc>
                  <a:txBody>
                    <a:bodyPr/>
                    <a:lstStyle/>
                    <a:p>
                      <a:pPr algn="ctr">
                        <a:spcAft>
                          <a:spcPts val="0"/>
                        </a:spcAft>
                      </a:pPr>
                      <a:r>
                        <a:rPr lang="en-US" altLang="zh-TW" sz="5400" b="1" kern="100" dirty="0" smtClean="0">
                          <a:solidFill>
                            <a:srgbClr val="FF0000"/>
                          </a:solidFill>
                          <a:effectLst/>
                          <a:latin typeface="Times New Roman" panose="02020603050405020304" pitchFamily="18" charset="0"/>
                          <a:ea typeface="華康魏碑體" panose="03000709000000000000" pitchFamily="65" charset="-120"/>
                          <a:cs typeface="Times New Roman" panose="02020603050405020304" pitchFamily="18" charset="0"/>
                        </a:rPr>
                        <a:t>13</a:t>
                      </a:r>
                      <a:endParaRPr lang="zh-TW" sz="5400" b="1" kern="100" dirty="0">
                        <a:solidFill>
                          <a:srgbClr val="FF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a:tc>
                <a:tc>
                  <a:txBody>
                    <a:bodyPr/>
                    <a:lstStyle/>
                    <a:p>
                      <a:pPr algn="ctr">
                        <a:spcAft>
                          <a:spcPts val="0"/>
                        </a:spcAft>
                      </a:pPr>
                      <a:r>
                        <a:rPr lang="zh-TW" sz="2400" b="1" kern="100" dirty="0" smtClean="0">
                          <a:solidFill>
                            <a:srgbClr val="FF0000"/>
                          </a:solidFill>
                          <a:effectLst/>
                          <a:latin typeface="華康魏碑體" panose="03000709000000000000" pitchFamily="65" charset="-120"/>
                          <a:ea typeface="華康魏碑體" panose="03000709000000000000" pitchFamily="65" charset="-120"/>
                        </a:rPr>
                        <a:t>一</a:t>
                      </a:r>
                      <a:endParaRPr lang="zh-TW" sz="2400" b="1" kern="100" dirty="0">
                        <a:solidFill>
                          <a:srgbClr val="FF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a:txBody>
                    <a:bodyPr/>
                    <a:lstStyle/>
                    <a:p>
                      <a:pPr marL="0" lvl="0" indent="0">
                        <a:lnSpc>
                          <a:spcPts val="3000"/>
                        </a:lnSpc>
                        <a:spcAft>
                          <a:spcPts val="0"/>
                        </a:spcAft>
                        <a:buFont typeface="+mj-lt"/>
                        <a:buNone/>
                      </a:pPr>
                      <a:r>
                        <a:rPr lang="en-US" altLang="zh-TW"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1. </a:t>
                      </a:r>
                      <a:r>
                        <a:rPr lang="zh-TW" altLang="en-US"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技優甄審入學報到後聲明放棄錄取資格</a:t>
                      </a:r>
                    </a:p>
                    <a:p>
                      <a:pPr marL="0" lvl="0" indent="0">
                        <a:lnSpc>
                          <a:spcPts val="3000"/>
                        </a:lnSpc>
                        <a:spcAft>
                          <a:spcPts val="0"/>
                        </a:spcAft>
                        <a:buFont typeface="+mj-lt"/>
                        <a:buNone/>
                      </a:pPr>
                      <a:r>
                        <a:rPr lang="en-US" altLang="zh-TW"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2. </a:t>
                      </a:r>
                      <a:r>
                        <a:rPr lang="zh-TW" altLang="en-US"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實用技能學程報到後聲明放棄錄取資格</a:t>
                      </a:r>
                    </a:p>
                    <a:p>
                      <a:pPr marL="0" lvl="0" indent="0">
                        <a:lnSpc>
                          <a:spcPts val="3000"/>
                        </a:lnSpc>
                        <a:spcAft>
                          <a:spcPts val="0"/>
                        </a:spcAft>
                        <a:buFont typeface="+mj-lt"/>
                        <a:buNone/>
                      </a:pPr>
                      <a:r>
                        <a:rPr lang="en-US" altLang="zh-TW"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3. </a:t>
                      </a:r>
                      <a:r>
                        <a:rPr lang="zh-TW" altLang="en-US"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各校直升入學報到</a:t>
                      </a:r>
                      <a:r>
                        <a:rPr lang="en-US" altLang="zh-TW"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含報到後聲明放棄錄取資格</a:t>
                      </a:r>
                      <a:r>
                        <a:rPr lang="en-US" altLang="zh-TW"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a:t>
                      </a:r>
                    </a:p>
                    <a:p>
                      <a:pPr marL="0" lvl="0" indent="0">
                        <a:lnSpc>
                          <a:spcPts val="3000"/>
                        </a:lnSpc>
                        <a:spcAft>
                          <a:spcPts val="0"/>
                        </a:spcAft>
                        <a:buFont typeface="+mj-lt"/>
                        <a:buNone/>
                      </a:pPr>
                      <a:r>
                        <a:rPr lang="zh-TW" altLang="en-US"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   截止日</a:t>
                      </a:r>
                    </a:p>
                    <a:p>
                      <a:pPr marL="0" lvl="0" indent="0">
                        <a:lnSpc>
                          <a:spcPts val="3000"/>
                        </a:lnSpc>
                        <a:spcAft>
                          <a:spcPts val="0"/>
                        </a:spcAft>
                        <a:buFont typeface="+mj-lt"/>
                        <a:buNone/>
                      </a:pPr>
                      <a:r>
                        <a:rPr lang="en-US" altLang="zh-TW"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4. </a:t>
                      </a:r>
                      <a:r>
                        <a:rPr lang="zh-TW" altLang="en-US"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優先免試入學</a:t>
                      </a:r>
                      <a:r>
                        <a:rPr lang="en-US" altLang="zh-TW"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不含併入各區免試入學部分</a:t>
                      </a:r>
                      <a:r>
                        <a:rPr lang="en-US" altLang="zh-TW"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 </a:t>
                      </a:r>
                      <a:r>
                        <a:rPr lang="zh-TW" altLang="en-US"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報</a:t>
                      </a:r>
                      <a:endParaRPr lang="en-US" altLang="zh-TW" sz="22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marL="0" lvl="0" indent="0">
                        <a:lnSpc>
                          <a:spcPts val="3000"/>
                        </a:lnSpc>
                        <a:spcAft>
                          <a:spcPts val="0"/>
                        </a:spcAft>
                        <a:buFont typeface="+mj-lt"/>
                        <a:buNone/>
                      </a:pPr>
                      <a:r>
                        <a:rPr lang="zh-TW" altLang="en-US"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   到</a:t>
                      </a:r>
                      <a:r>
                        <a:rPr lang="en-US" altLang="zh-TW"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含報到後聲明放棄錄取資格</a:t>
                      </a:r>
                      <a:r>
                        <a:rPr lang="en-US" altLang="zh-TW"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截止日</a:t>
                      </a:r>
                    </a:p>
                    <a:p>
                      <a:pPr marL="0" lvl="0" indent="0">
                        <a:lnSpc>
                          <a:spcPts val="3000"/>
                        </a:lnSpc>
                        <a:spcAft>
                          <a:spcPts val="0"/>
                        </a:spcAft>
                        <a:buFont typeface="+mj-lt"/>
                        <a:buNone/>
                      </a:pPr>
                      <a:r>
                        <a:rPr lang="en-US" altLang="zh-TW"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5. </a:t>
                      </a:r>
                      <a:r>
                        <a:rPr lang="zh-TW" altLang="en-US"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特色招生專業群科甄選入學報到</a:t>
                      </a:r>
                    </a:p>
                    <a:p>
                      <a:pPr marL="0" lvl="0" indent="0">
                        <a:lnSpc>
                          <a:spcPts val="3000"/>
                        </a:lnSpc>
                        <a:spcAft>
                          <a:spcPts val="0"/>
                        </a:spcAft>
                        <a:buFont typeface="+mj-lt"/>
                        <a:buNone/>
                      </a:pPr>
                      <a:r>
                        <a:rPr lang="en-US" altLang="zh-TW"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6. 13</a:t>
                      </a:r>
                      <a:r>
                        <a:rPr lang="zh-TW" altLang="en-US"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日</a:t>
                      </a:r>
                      <a:r>
                        <a:rPr lang="en-US" altLang="zh-TW"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-17</a:t>
                      </a:r>
                      <a:r>
                        <a:rPr lang="zh-TW" altLang="en-US"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日：藝才班分發報名</a:t>
                      </a:r>
                    </a:p>
                    <a:p>
                      <a:pPr marL="0" lvl="0" indent="0">
                        <a:lnSpc>
                          <a:spcPts val="3000"/>
                        </a:lnSpc>
                        <a:spcAft>
                          <a:spcPts val="0"/>
                        </a:spcAft>
                        <a:buFont typeface="+mj-lt"/>
                        <a:buNone/>
                      </a:pPr>
                      <a:r>
                        <a:rPr lang="en-US" altLang="zh-TW"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7. 13</a:t>
                      </a:r>
                      <a:r>
                        <a:rPr lang="zh-TW" altLang="en-US"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日</a:t>
                      </a:r>
                      <a:r>
                        <a:rPr lang="en-US" altLang="zh-TW"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-25</a:t>
                      </a:r>
                      <a:r>
                        <a:rPr lang="zh-TW" altLang="en-US"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日：五專免試入學報名</a:t>
                      </a:r>
                      <a:endParaRPr lang="zh-TW" sz="2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29904" marR="29904" marT="0" marB="0" anchor="ctr"/>
                </a:tc>
                <a:extLst>
                  <a:ext uri="{0D108BD9-81ED-4DB2-BD59-A6C34878D82A}">
                    <a16:rowId xmlns:a16="http://schemas.microsoft.com/office/drawing/2014/main" xmlns="" val="10001"/>
                  </a:ext>
                </a:extLst>
              </a:tr>
              <a:tr h="670671">
                <a:tc vMerge="1">
                  <a:txBody>
                    <a:bodyPr/>
                    <a:lstStyle/>
                    <a:p>
                      <a:endParaRPr lang="zh-TW" altLang="en-US"/>
                    </a:p>
                  </a:txBody>
                  <a:tcPr/>
                </a:tc>
                <a:tc>
                  <a:txBody>
                    <a:bodyPr/>
                    <a:lstStyle/>
                    <a:p>
                      <a:pPr algn="ctr">
                        <a:spcAft>
                          <a:spcPts val="0"/>
                        </a:spcAft>
                      </a:pPr>
                      <a:r>
                        <a:rPr lang="en-US" altLang="zh-TW" sz="24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14</a:t>
                      </a:r>
                      <a:endParaRPr lang="zh-TW" sz="24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a:tc>
                <a:tc>
                  <a:txBody>
                    <a:bodyPr/>
                    <a:lstStyle/>
                    <a:p>
                      <a:pPr algn="ctr">
                        <a:spcAft>
                          <a:spcPts val="0"/>
                        </a:spcAft>
                      </a:pPr>
                      <a:r>
                        <a:rPr lang="zh-TW" altLang="en-US" sz="2400" kern="100" dirty="0" smtClean="0">
                          <a:effectLst/>
                          <a:latin typeface="華康魏碑體" panose="03000709000000000000" pitchFamily="65" charset="-120"/>
                          <a:ea typeface="華康魏碑體" panose="03000709000000000000" pitchFamily="65" charset="-120"/>
                          <a:cs typeface="Times New Roman" panose="02020603050405020304" pitchFamily="18" charset="0"/>
                        </a:rPr>
                        <a:t>二</a:t>
                      </a: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a:txBody>
                    <a:bodyPr/>
                    <a:lstStyle/>
                    <a:p>
                      <a:pPr>
                        <a:spcAft>
                          <a:spcPts val="0"/>
                        </a:spcAft>
                      </a:pP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特色招生專業群科甄選入學報到後聲明放棄錄取資格、遞補截止日</a:t>
                      </a:r>
                      <a:endParaRPr lang="zh-TW" sz="22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29904" marR="29904" marT="0" marB="0" anchor="ctr"/>
                </a:tc>
                <a:extLst>
                  <a:ext uri="{0D108BD9-81ED-4DB2-BD59-A6C34878D82A}">
                    <a16:rowId xmlns:a16="http://schemas.microsoft.com/office/drawing/2014/main" xmlns="" val="10002"/>
                  </a:ext>
                </a:extLst>
              </a:tr>
              <a:tr h="670671">
                <a:tc vMerge="1">
                  <a:txBody>
                    <a:bodyPr/>
                    <a:lstStyle/>
                    <a:p>
                      <a:endParaRPr lang="zh-TW" altLang="en-US"/>
                    </a:p>
                  </a:txBody>
                  <a:tcPr/>
                </a:tc>
                <a:tc>
                  <a:txBody>
                    <a:bodyPr/>
                    <a:lstStyle/>
                    <a:p>
                      <a:pPr algn="ctr">
                        <a:spcAft>
                          <a:spcPts val="0"/>
                        </a:spcAft>
                      </a:pPr>
                      <a:r>
                        <a:rPr lang="en-US" altLang="zh-TW" sz="24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15</a:t>
                      </a:r>
                      <a:endParaRPr lang="zh-TW" sz="24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a:tc>
                <a:tc>
                  <a:txBody>
                    <a:bodyPr/>
                    <a:lstStyle/>
                    <a:p>
                      <a:pPr algn="ctr">
                        <a:spcAft>
                          <a:spcPts val="0"/>
                        </a:spcAft>
                      </a:pPr>
                      <a:r>
                        <a:rPr lang="zh-TW" altLang="en-US" sz="2400" kern="100" dirty="0" smtClean="0">
                          <a:effectLst/>
                          <a:latin typeface="華康魏碑體" panose="03000709000000000000" pitchFamily="65" charset="-120"/>
                          <a:ea typeface="華康魏碑體" panose="03000709000000000000" pitchFamily="65" charset="-120"/>
                        </a:rPr>
                        <a:t>三</a:t>
                      </a: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a:txBody>
                    <a:bodyPr/>
                    <a:lstStyle/>
                    <a:p>
                      <a:pPr marL="0" lvl="0" indent="0">
                        <a:spcAft>
                          <a:spcPts val="0"/>
                        </a:spcAft>
                        <a:buClr>
                          <a:srgbClr val="000000"/>
                        </a:buClr>
                        <a:buFont typeface="+mj-lt"/>
                        <a:buNone/>
                      </a:pP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各就學區</a:t>
                      </a:r>
                      <a:r>
                        <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基北區除外</a:t>
                      </a:r>
                      <a:r>
                        <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公告</a:t>
                      </a:r>
                      <a:r>
                        <a:rPr lang="zh-TW" altLang="en-US" sz="2200" kern="100" dirty="0" smtClean="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免試入學實際招生名額、開放個人序位查詢及志願選填</a:t>
                      </a:r>
                      <a:endParaRPr lang="en-US" altLang="zh-TW" sz="2200" kern="100" dirty="0" smtClean="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29904" marR="29904" marT="0" marB="0" anchor="ctr"/>
                </a:tc>
                <a:extLst>
                  <a:ext uri="{0D108BD9-81ED-4DB2-BD59-A6C34878D82A}">
                    <a16:rowId xmlns:a16="http://schemas.microsoft.com/office/drawing/2014/main" xmlns="" val="10003"/>
                  </a:ext>
                </a:extLst>
              </a:tr>
              <a:tr h="1341341">
                <a:tc vMerge="1">
                  <a:txBody>
                    <a:bodyPr/>
                    <a:lstStyle/>
                    <a:p>
                      <a:pPr algn="ctr"/>
                      <a:endParaRPr lang="zh-TW" sz="2400" dirty="0">
                        <a:effectLst/>
                        <a:latin typeface="Calibri" panose="020F0502020204030204" pitchFamily="34" charset="0"/>
                      </a:endParaRPr>
                    </a:p>
                  </a:txBody>
                  <a:tcPr marL="29904" marR="29904" marT="0" marB="0" anchor="ctr"/>
                </a:tc>
                <a:tc>
                  <a:txBody>
                    <a:bodyPr/>
                    <a:lstStyle/>
                    <a:p>
                      <a:pPr algn="ctr">
                        <a:spcAft>
                          <a:spcPts val="0"/>
                        </a:spcAft>
                      </a:pPr>
                      <a:r>
                        <a:rPr lang="en-US" altLang="zh-TW" sz="4800" kern="100" dirty="0" smtClean="0">
                          <a:solidFill>
                            <a:srgbClr val="FF0000"/>
                          </a:solidFill>
                          <a:effectLst/>
                          <a:latin typeface="Times New Roman" panose="02020603050405020304" pitchFamily="18" charset="0"/>
                          <a:ea typeface="華康魏碑體" panose="03000709000000000000" pitchFamily="65" charset="-120"/>
                          <a:cs typeface="Times New Roman" panose="02020603050405020304" pitchFamily="18" charset="0"/>
                        </a:rPr>
                        <a:t>16</a:t>
                      </a:r>
                      <a:endParaRPr lang="zh-TW" sz="4800" kern="100" dirty="0">
                        <a:solidFill>
                          <a:srgbClr val="FF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a:tc>
                <a:tc>
                  <a:txBody>
                    <a:bodyPr/>
                    <a:lstStyle/>
                    <a:p>
                      <a:pPr algn="ctr">
                        <a:spcAft>
                          <a:spcPts val="0"/>
                        </a:spcAft>
                      </a:pPr>
                      <a:r>
                        <a:rPr lang="zh-TW" altLang="en-US" sz="2400" kern="100" dirty="0" smtClean="0">
                          <a:solidFill>
                            <a:srgbClr val="FF0000"/>
                          </a:solidFill>
                          <a:effectLst/>
                          <a:latin typeface="華康魏碑體" panose="03000709000000000000" pitchFamily="65" charset="-120"/>
                          <a:ea typeface="華康魏碑體" panose="03000709000000000000" pitchFamily="65" charset="-120"/>
                          <a:cs typeface="Times New Roman" panose="02020603050405020304" pitchFamily="18" charset="0"/>
                        </a:rPr>
                        <a:t>四</a:t>
                      </a:r>
                      <a:endParaRPr lang="zh-TW" sz="2400" kern="100" dirty="0">
                        <a:solidFill>
                          <a:srgbClr val="FF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a:txBody>
                    <a:bodyPr/>
                    <a:lstStyle/>
                    <a:p>
                      <a:pPr marL="457200" lvl="0" indent="-457200">
                        <a:spcAft>
                          <a:spcPts val="0"/>
                        </a:spcAft>
                        <a:buClr>
                          <a:srgbClr val="000000"/>
                        </a:buClr>
                        <a:buFont typeface="+mj-lt"/>
                        <a:buAutoNum type="arabicPeriod"/>
                      </a:pP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基北區公告免試入學實際招生名額、開放個人序</a:t>
                      </a:r>
                      <a:endPar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p>
                      <a:pPr marL="0" lvl="0" indent="0">
                        <a:spcAft>
                          <a:spcPts val="0"/>
                        </a:spcAft>
                        <a:buClr>
                          <a:srgbClr val="000000"/>
                        </a:buClr>
                        <a:buFont typeface="+mj-lt"/>
                        <a:buNone/>
                      </a:pP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位查詢及志願選填</a:t>
                      </a:r>
                    </a:p>
                    <a:p>
                      <a:pPr marL="0" lvl="0" indent="0">
                        <a:spcAft>
                          <a:spcPts val="0"/>
                        </a:spcAft>
                        <a:buClr>
                          <a:srgbClr val="000000"/>
                        </a:buClr>
                        <a:buFont typeface="+mj-lt"/>
                        <a:buNone/>
                      </a:pPr>
                      <a:r>
                        <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2. </a:t>
                      </a:r>
                      <a:r>
                        <a:rPr lang="zh-TW" altLang="en-US" sz="2400" b="1" kern="100" dirty="0" smtClean="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特色招生考試分發入學</a:t>
                      </a:r>
                      <a:r>
                        <a:rPr lang="en-US" altLang="zh-TW" sz="2400" b="1" kern="100" dirty="0" smtClean="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400" b="1" kern="100" dirty="0" smtClean="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基北區除外</a:t>
                      </a:r>
                      <a:r>
                        <a:rPr lang="en-US" altLang="zh-TW" sz="2400" b="1" kern="100" dirty="0" smtClean="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400" b="1" kern="100" dirty="0" smtClean="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學科測驗報</a:t>
                      </a:r>
                      <a:endParaRPr lang="en-US" altLang="zh-TW" sz="2400" b="1" kern="100" dirty="0" smtClean="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p>
                      <a:pPr marL="0" lvl="0" indent="0">
                        <a:spcAft>
                          <a:spcPts val="0"/>
                        </a:spcAft>
                        <a:buClr>
                          <a:srgbClr val="000000"/>
                        </a:buClr>
                        <a:buFont typeface="+mj-lt"/>
                        <a:buNone/>
                      </a:pPr>
                      <a:r>
                        <a:rPr lang="zh-TW" altLang="en-US" sz="2400" b="1" kern="100" dirty="0" smtClean="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   名截止日</a:t>
                      </a:r>
                      <a:endParaRPr lang="en-US" altLang="zh-TW" sz="2400" b="1" kern="100" dirty="0" smtClean="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29904" marR="29904" marT="0" marB="0" anchor="ctr"/>
                </a:tc>
                <a:extLst>
                  <a:ext uri="{0D108BD9-81ED-4DB2-BD59-A6C34878D82A}">
                    <a16:rowId xmlns:a16="http://schemas.microsoft.com/office/drawing/2014/main" xmlns="" val="10004"/>
                  </a:ext>
                </a:extLst>
              </a:tr>
            </a:tbl>
          </a:graphicData>
        </a:graphic>
      </p:graphicFrame>
      <p:sp>
        <p:nvSpPr>
          <p:cNvPr id="102431" name="文字方塊 2"/>
          <p:cNvSpPr txBox="1">
            <a:spLocks noChangeArrowheads="1"/>
          </p:cNvSpPr>
          <p:nvPr/>
        </p:nvSpPr>
        <p:spPr bwMode="auto">
          <a:xfrm>
            <a:off x="754063" y="2133600"/>
            <a:ext cx="893762"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endParaRPr lang="zh-TW" altLang="en-US">
              <a:solidFill>
                <a:srgbClr val="000000"/>
              </a:solidFill>
              <a:latin typeface="Arial" panose="020B0604020202020204" pitchFamily="34" charset="0"/>
            </a:endParaRPr>
          </a:p>
        </p:txBody>
      </p:sp>
      <p:sp>
        <p:nvSpPr>
          <p:cNvPr id="5" name="投影片編號版面配置區 6"/>
          <p:cNvSpPr txBox="1">
            <a:spLocks/>
          </p:cNvSpPr>
          <p:nvPr/>
        </p:nvSpPr>
        <p:spPr>
          <a:xfrm>
            <a:off x="531813" y="787400"/>
            <a:ext cx="779462" cy="365125"/>
          </a:xfrm>
          <a:prstGeom prst="rect">
            <a:avLst/>
          </a:prstGeom>
        </p:spPr>
        <p:txBody>
          <a:bodyPr vert="horz" lIns="91440" tIns="45720" rIns="91440" bIns="45720" rtlCol="0" anchor="ctr"/>
          <a:lstStyle>
            <a:defPPr>
              <a:defRPr lang="zh-TW"/>
            </a:defPPr>
            <a:lvl1pPr algn="r" rtl="0" eaLnBrk="1" fontAlgn="auto" hangingPunct="1">
              <a:spcBef>
                <a:spcPts val="0"/>
              </a:spcBef>
              <a:spcAft>
                <a:spcPts val="0"/>
              </a:spcAft>
              <a:defRPr kumimoji="0" sz="2000" kern="1200">
                <a:solidFill>
                  <a:srgbClr val="FEFFFF"/>
                </a:solidFill>
                <a:latin typeface="+mn-lt"/>
                <a:ea typeface="+mn-ea"/>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defRPr/>
            </a:pPr>
            <a:r>
              <a:rPr lang="en-US" altLang="zh-TW" dirty="0" smtClean="0"/>
              <a:t>18</a:t>
            </a:r>
            <a:endParaRPr lang="zh-TW"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835384019"/>
              </p:ext>
            </p:extLst>
          </p:nvPr>
        </p:nvGraphicFramePr>
        <p:xfrm>
          <a:off x="1647825" y="338138"/>
          <a:ext cx="10385425" cy="5102227"/>
        </p:xfrm>
        <a:graphic>
          <a:graphicData uri="http://schemas.openxmlformats.org/drawingml/2006/table">
            <a:tbl>
              <a:tblPr firstRow="1" firstCol="1" bandRow="1" bandCol="1">
                <a:tableStyleId>{5C22544A-7EE6-4342-B048-85BDC9FD1C3A}</a:tableStyleId>
              </a:tblPr>
              <a:tblGrid>
                <a:gridCol w="604834">
                  <a:extLst>
                    <a:ext uri="{9D8B030D-6E8A-4147-A177-3AD203B41FA5}">
                      <a16:colId xmlns:a16="http://schemas.microsoft.com/office/drawing/2014/main" xmlns="" val="20000"/>
                    </a:ext>
                  </a:extLst>
                </a:gridCol>
                <a:gridCol w="1251779">
                  <a:extLst>
                    <a:ext uri="{9D8B030D-6E8A-4147-A177-3AD203B41FA5}">
                      <a16:colId xmlns:a16="http://schemas.microsoft.com/office/drawing/2014/main" xmlns="" val="20001"/>
                    </a:ext>
                  </a:extLst>
                </a:gridCol>
                <a:gridCol w="1479488">
                  <a:extLst>
                    <a:ext uri="{9D8B030D-6E8A-4147-A177-3AD203B41FA5}">
                      <a16:colId xmlns:a16="http://schemas.microsoft.com/office/drawing/2014/main" xmlns="" val="20002"/>
                    </a:ext>
                  </a:extLst>
                </a:gridCol>
                <a:gridCol w="7049324">
                  <a:extLst>
                    <a:ext uri="{9D8B030D-6E8A-4147-A177-3AD203B41FA5}">
                      <a16:colId xmlns:a16="http://schemas.microsoft.com/office/drawing/2014/main" xmlns="" val="20003"/>
                    </a:ext>
                  </a:extLst>
                </a:gridCol>
              </a:tblGrid>
              <a:tr h="615967">
                <a:tc>
                  <a:txBody>
                    <a:bodyPr/>
                    <a:lstStyle/>
                    <a:p>
                      <a:pPr algn="ctr">
                        <a:spcAft>
                          <a:spcPts val="0"/>
                        </a:spcAft>
                      </a:pPr>
                      <a:r>
                        <a:rPr lang="zh-TW" sz="2400" kern="100" dirty="0">
                          <a:effectLst/>
                        </a:rPr>
                        <a:t>月</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29904" marR="29904" marT="0" marB="0" anchor="ctr"/>
                </a:tc>
                <a:tc>
                  <a:txBody>
                    <a:bodyPr/>
                    <a:lstStyle/>
                    <a:p>
                      <a:pPr algn="ctr">
                        <a:spcAft>
                          <a:spcPts val="0"/>
                        </a:spcAft>
                      </a:pPr>
                      <a:r>
                        <a:rPr lang="zh-TW" sz="2400" kern="100" dirty="0">
                          <a:effectLst/>
                        </a:rPr>
                        <a:t>日</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29904" marR="29904" marT="0" marB="0" anchor="ctr"/>
                </a:tc>
                <a:tc>
                  <a:txBody>
                    <a:bodyPr/>
                    <a:lstStyle/>
                    <a:p>
                      <a:pPr algn="ctr">
                        <a:spcAft>
                          <a:spcPts val="0"/>
                        </a:spcAft>
                      </a:pPr>
                      <a:r>
                        <a:rPr lang="zh-TW" sz="2400" kern="100">
                          <a:effectLst/>
                        </a:rPr>
                        <a:t>星期</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29904" marR="29904" marT="0" marB="0" anchor="ctr"/>
                </a:tc>
                <a:tc>
                  <a:txBody>
                    <a:bodyPr/>
                    <a:lstStyle/>
                    <a:p>
                      <a:pPr algn="ctr">
                        <a:lnSpc>
                          <a:spcPts val="2200"/>
                        </a:lnSpc>
                        <a:spcAft>
                          <a:spcPts val="0"/>
                        </a:spcAft>
                      </a:pPr>
                      <a:r>
                        <a:rPr lang="zh-TW" sz="2400" kern="100" dirty="0">
                          <a:effectLst/>
                        </a:rPr>
                        <a:t>辦理事項</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29904" marR="29904" marT="0" marB="0" anchor="ctr"/>
                </a:tc>
                <a:extLst>
                  <a:ext uri="{0D108BD9-81ED-4DB2-BD59-A6C34878D82A}">
                    <a16:rowId xmlns:a16="http://schemas.microsoft.com/office/drawing/2014/main" xmlns="" val="10000"/>
                  </a:ext>
                </a:extLst>
              </a:tr>
              <a:tr h="435563">
                <a:tc rowSpan="9">
                  <a:txBody>
                    <a:bodyPr/>
                    <a:lstStyle/>
                    <a:p>
                      <a:pPr algn="ctr">
                        <a:spcAft>
                          <a:spcPts val="0"/>
                        </a:spcAft>
                      </a:pPr>
                      <a:r>
                        <a:rPr lang="en-US" sz="2400" kern="100" dirty="0" smtClean="0">
                          <a:effectLst/>
                        </a:rPr>
                        <a:t>6</a:t>
                      </a:r>
                      <a:endParaRPr lang="zh-TW" sz="2400" kern="100" dirty="0">
                        <a:effectLst/>
                      </a:endParaRPr>
                    </a:p>
                    <a:p>
                      <a:pPr algn="ctr"/>
                      <a:r>
                        <a:rPr lang="zh-TW" sz="2400" dirty="0">
                          <a:effectLst/>
                        </a:rPr>
                        <a:t>月份 </a:t>
                      </a:r>
                      <a:endParaRPr lang="zh-TW" sz="2400" dirty="0">
                        <a:effectLst/>
                        <a:latin typeface="Calibri" panose="020F0502020204030204" pitchFamily="34" charset="0"/>
                      </a:endParaRPr>
                    </a:p>
                  </a:txBody>
                  <a:tcPr marL="29904" marR="29904" marT="0" marB="0" anchor="ctr"/>
                </a:tc>
                <a:tc>
                  <a:txBody>
                    <a:bodyPr/>
                    <a:lstStyle/>
                    <a:p>
                      <a:pPr algn="ctr">
                        <a:spcAft>
                          <a:spcPts val="0"/>
                        </a:spcAft>
                      </a:pPr>
                      <a:r>
                        <a:rPr lang="en-US" altLang="zh-TW" sz="24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17</a:t>
                      </a:r>
                      <a:endParaRPr lang="zh-TW" sz="24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a:tc>
                <a:tc>
                  <a:txBody>
                    <a:bodyPr/>
                    <a:lstStyle/>
                    <a:p>
                      <a:pPr algn="ctr">
                        <a:spcAft>
                          <a:spcPts val="0"/>
                        </a:spcAft>
                      </a:pPr>
                      <a:r>
                        <a:rPr lang="zh-TW" altLang="en-US" sz="2400" kern="100" dirty="0" smtClean="0">
                          <a:effectLst/>
                          <a:latin typeface="華康魏碑體" panose="03000709000000000000" pitchFamily="65" charset="-120"/>
                          <a:ea typeface="華康魏碑體" panose="03000709000000000000" pitchFamily="65" charset="-120"/>
                        </a:rPr>
                        <a:t>五</a:t>
                      </a: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a:txBody>
                    <a:bodyPr/>
                    <a:lstStyle/>
                    <a:p>
                      <a:pPr marL="0" lvl="0" indent="0">
                        <a:lnSpc>
                          <a:spcPts val="3000"/>
                        </a:lnSpc>
                        <a:spcAft>
                          <a:spcPts val="0"/>
                        </a:spcAft>
                        <a:buFont typeface="+mj-lt"/>
                        <a:buNone/>
                      </a:pPr>
                      <a:r>
                        <a:rPr lang="zh-TW" altLang="en-US" sz="2400" kern="100" dirty="0" smtClean="0">
                          <a:effectLst/>
                          <a:latin typeface="標楷體" panose="03000509000000000000" pitchFamily="65" charset="-120"/>
                          <a:ea typeface="標楷體" panose="03000509000000000000" pitchFamily="65" charset="-120"/>
                          <a:cs typeface="Times New Roman" panose="02020603050405020304" pitchFamily="18" charset="0"/>
                        </a:rPr>
                        <a:t>基北區特色招生考試分發入學學科測驗報名截止日</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29904" marR="29904" marT="0" marB="0" anchor="ctr"/>
                </a:tc>
                <a:extLst>
                  <a:ext uri="{0D108BD9-81ED-4DB2-BD59-A6C34878D82A}">
                    <a16:rowId xmlns:a16="http://schemas.microsoft.com/office/drawing/2014/main" xmlns="" val="10001"/>
                  </a:ext>
                </a:extLst>
              </a:tr>
              <a:tr h="374894">
                <a:tc vMerge="1">
                  <a:txBody>
                    <a:bodyPr/>
                    <a:lstStyle/>
                    <a:p>
                      <a:endParaRPr lang="zh-TW" altLang="en-US"/>
                    </a:p>
                  </a:txBody>
                  <a:tcPr/>
                </a:tc>
                <a:tc gridSpan="3">
                  <a:txBody>
                    <a:bodyPr/>
                    <a:lstStyle/>
                    <a:p>
                      <a:pPr algn="ctr">
                        <a:spcAft>
                          <a:spcPts val="0"/>
                        </a:spcAft>
                      </a:pPr>
                      <a:r>
                        <a:rPr lang="en-US" altLang="zh-TW"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9904" marR="29904" marT="0" marB="0" vert="eaVert" anchor="ctr"/>
                </a:tc>
                <a:tc hMerge="1">
                  <a:txBody>
                    <a:bodyPr/>
                    <a:lstStyle/>
                    <a:p>
                      <a:pPr algn="ctr">
                        <a:spcAft>
                          <a:spcPts val="0"/>
                        </a:spcAft>
                      </a:pPr>
                      <a:endParaRPr lang="zh-TW" sz="8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hMerge="1">
                  <a:txBody>
                    <a:bodyPr/>
                    <a:lstStyle/>
                    <a:p>
                      <a:pPr>
                        <a:spcAft>
                          <a:spcPts val="0"/>
                        </a:spcAft>
                      </a:pPr>
                      <a:endParaRPr lang="zh-TW" sz="800" kern="100" dirty="0">
                        <a:solidFill>
                          <a:srgbClr val="FF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extLst>
                  <a:ext uri="{0D108BD9-81ED-4DB2-BD59-A6C34878D82A}">
                    <a16:rowId xmlns:a16="http://schemas.microsoft.com/office/drawing/2014/main" xmlns="" val="10002"/>
                  </a:ext>
                </a:extLst>
              </a:tr>
              <a:tr h="438899">
                <a:tc vMerge="1">
                  <a:txBody>
                    <a:bodyPr/>
                    <a:lstStyle/>
                    <a:p>
                      <a:endParaRPr lang="zh-TW" altLang="en-US"/>
                    </a:p>
                  </a:txBody>
                  <a:tcPr/>
                </a:tc>
                <a:tc>
                  <a:txBody>
                    <a:bodyPr/>
                    <a:lstStyle/>
                    <a:p>
                      <a:pPr algn="ctr">
                        <a:spcAft>
                          <a:spcPts val="0"/>
                        </a:spcAft>
                      </a:pPr>
                      <a:r>
                        <a:rPr lang="en-US" altLang="zh-TW" sz="2400" u="sng" kern="100" dirty="0" smtClean="0">
                          <a:solidFill>
                            <a:srgbClr val="FF0000"/>
                          </a:solidFill>
                          <a:effectLst/>
                          <a:latin typeface="Times New Roman" panose="02020603050405020304" pitchFamily="18" charset="0"/>
                          <a:ea typeface="華康魏碑體" panose="03000709000000000000" pitchFamily="65" charset="-120"/>
                          <a:cs typeface="Times New Roman" panose="02020603050405020304" pitchFamily="18" charset="0"/>
                        </a:rPr>
                        <a:t>19</a:t>
                      </a:r>
                      <a:endParaRPr lang="zh-TW" sz="2400" u="sng" kern="100" dirty="0">
                        <a:solidFill>
                          <a:srgbClr val="FF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a:tc>
                <a:tc>
                  <a:txBody>
                    <a:bodyPr/>
                    <a:lstStyle/>
                    <a:p>
                      <a:pPr algn="ctr">
                        <a:spcAft>
                          <a:spcPts val="0"/>
                        </a:spcAft>
                      </a:pPr>
                      <a:r>
                        <a:rPr lang="zh-TW" altLang="en-US" sz="2400" u="sng" kern="100" dirty="0" smtClean="0">
                          <a:solidFill>
                            <a:srgbClr val="FF0000"/>
                          </a:solidFill>
                          <a:effectLst/>
                          <a:latin typeface="華康魏碑體" panose="03000709000000000000" pitchFamily="65" charset="-120"/>
                          <a:ea typeface="華康魏碑體" panose="03000709000000000000" pitchFamily="65" charset="-120"/>
                        </a:rPr>
                        <a:t>日</a:t>
                      </a:r>
                      <a:endParaRPr lang="zh-TW" sz="2400" u="sng" kern="100" dirty="0">
                        <a:solidFill>
                          <a:srgbClr val="FF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a:txBody>
                    <a:bodyPr/>
                    <a:lstStyle/>
                    <a:p>
                      <a:pPr marL="0" lvl="0" indent="0">
                        <a:spcAft>
                          <a:spcPts val="0"/>
                        </a:spcAft>
                        <a:buClr>
                          <a:srgbClr val="000000"/>
                        </a:buClr>
                        <a:buFont typeface="+mj-lt"/>
                        <a:buNone/>
                      </a:pPr>
                      <a:r>
                        <a:rPr lang="zh-TW" altLang="en-US" sz="2300" u="sng" kern="100" dirty="0" smtClean="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特色招生考試分發入學學科測驗</a:t>
                      </a:r>
                      <a:endParaRPr lang="en-US" altLang="zh-TW" sz="2300" u="sng" kern="100" dirty="0" smtClean="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29904" marR="29904" marT="0" marB="0" anchor="ctr"/>
                </a:tc>
                <a:extLst>
                  <a:ext uri="{0D108BD9-81ED-4DB2-BD59-A6C34878D82A}">
                    <a16:rowId xmlns:a16="http://schemas.microsoft.com/office/drawing/2014/main" xmlns="" val="10003"/>
                  </a:ext>
                </a:extLst>
              </a:tr>
              <a:tr h="402325">
                <a:tc vMerge="1">
                  <a:txBody>
                    <a:bodyPr/>
                    <a:lstStyle/>
                    <a:p>
                      <a:pPr algn="ctr"/>
                      <a:endParaRPr lang="zh-TW" sz="2400" dirty="0">
                        <a:effectLst/>
                        <a:latin typeface="Calibri" panose="020F0502020204030204" pitchFamily="34" charset="0"/>
                      </a:endParaRPr>
                    </a:p>
                  </a:txBody>
                  <a:tcPr marL="29904" marR="29904" marT="0" marB="0" anchor="ctr"/>
                </a:tc>
                <a:tc gridSpan="3">
                  <a:txBody>
                    <a:bodyPr/>
                    <a:lstStyle/>
                    <a:p>
                      <a:pPr algn="ctr">
                        <a:spcAft>
                          <a:spcPts val="0"/>
                        </a:spcAft>
                      </a:pPr>
                      <a:r>
                        <a:rPr lang="en-US" altLang="zh-TW"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9904" marR="29904" marT="0" marB="0" vert="eaVert" anchor="ctr"/>
                </a:tc>
                <a:tc hMerge="1">
                  <a:txBody>
                    <a:bodyPr/>
                    <a:lstStyle/>
                    <a:p>
                      <a:pPr algn="ctr">
                        <a:spcAft>
                          <a:spcPts val="0"/>
                        </a:spcAft>
                      </a:pPr>
                      <a:endParaRPr lang="zh-TW" sz="8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hMerge="1">
                  <a:txBody>
                    <a:bodyPr/>
                    <a:lstStyle/>
                    <a:p>
                      <a:pPr marL="0" lvl="0" indent="0">
                        <a:spcAft>
                          <a:spcPts val="0"/>
                        </a:spcAft>
                        <a:buClr>
                          <a:srgbClr val="000000"/>
                        </a:buClr>
                        <a:buFont typeface="+mj-lt"/>
                        <a:buNone/>
                      </a:pPr>
                      <a:endParaRPr lang="en-US" altLang="zh-TW" sz="800" kern="100" dirty="0" smtClean="0">
                        <a:solidFill>
                          <a:schemeClr val="tx1"/>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extLst>
                  <a:ext uri="{0D108BD9-81ED-4DB2-BD59-A6C34878D82A}">
                    <a16:rowId xmlns:a16="http://schemas.microsoft.com/office/drawing/2014/main" xmlns="" val="10004"/>
                  </a:ext>
                </a:extLst>
              </a:tr>
              <a:tr h="382820">
                <a:tc vMerge="1">
                  <a:txBody>
                    <a:bodyPr/>
                    <a:lstStyle/>
                    <a:p>
                      <a:pPr algn="ctr"/>
                      <a:endParaRPr lang="zh-TW" sz="2400" dirty="0">
                        <a:effectLst/>
                        <a:latin typeface="Calibri" panose="020F0502020204030204" pitchFamily="34" charset="0"/>
                      </a:endParaRPr>
                    </a:p>
                  </a:txBody>
                  <a:tcPr marL="29904" marR="29904" marT="0" marB="0" anchor="ctr"/>
                </a:tc>
                <a:tc>
                  <a:txBody>
                    <a:bodyPr/>
                    <a:lstStyle/>
                    <a:p>
                      <a:pPr algn="ctr">
                        <a:spcAft>
                          <a:spcPts val="0"/>
                        </a:spcAft>
                      </a:pPr>
                      <a:r>
                        <a:rPr lang="en-US" altLang="zh-TW" sz="24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21</a:t>
                      </a:r>
                      <a:endParaRPr lang="zh-TW" sz="24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a:tc>
                <a:tc>
                  <a:txBody>
                    <a:bodyPr/>
                    <a:lstStyle/>
                    <a:p>
                      <a:pPr algn="ctr">
                        <a:spcAft>
                          <a:spcPts val="0"/>
                        </a:spcAft>
                      </a:pPr>
                      <a:r>
                        <a:rPr lang="zh-TW" altLang="en-US" sz="2400" kern="100" dirty="0" smtClean="0">
                          <a:effectLst/>
                          <a:latin typeface="華康魏碑體" panose="03000709000000000000" pitchFamily="65" charset="-120"/>
                          <a:ea typeface="華康魏碑體" panose="03000709000000000000" pitchFamily="65" charset="-120"/>
                          <a:cs typeface="Times New Roman" panose="02020603050405020304" pitchFamily="18" charset="0"/>
                        </a:rPr>
                        <a:t>二</a:t>
                      </a: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rowSpan="2">
                  <a:txBody>
                    <a:bodyPr/>
                    <a:lstStyle/>
                    <a:p>
                      <a:pPr marL="0" lvl="0" indent="0">
                        <a:spcAft>
                          <a:spcPts val="0"/>
                        </a:spcAft>
                        <a:buClr>
                          <a:srgbClr val="000000"/>
                        </a:buClr>
                        <a:buFont typeface="+mj-lt"/>
                        <a:buNone/>
                      </a:pPr>
                      <a:r>
                        <a:rPr lang="zh-TW" altLang="en-US" sz="24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特色招生考試分發入學開放網路查詢學科測驗分數及志願</a:t>
                      </a:r>
                      <a:endParaRPr lang="en-US" altLang="zh-TW" sz="24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29904" marR="29904" marT="0" marB="0" anchor="ctr"/>
                </a:tc>
                <a:extLst>
                  <a:ext uri="{0D108BD9-81ED-4DB2-BD59-A6C34878D82A}">
                    <a16:rowId xmlns:a16="http://schemas.microsoft.com/office/drawing/2014/main" xmlns="" val="10005"/>
                  </a:ext>
                </a:extLst>
              </a:tr>
              <a:tr h="393181">
                <a:tc vMerge="1">
                  <a:txBody>
                    <a:bodyPr/>
                    <a:lstStyle/>
                    <a:p>
                      <a:pPr algn="ctr"/>
                      <a:endParaRPr lang="zh-TW" sz="2400" dirty="0">
                        <a:effectLst/>
                        <a:latin typeface="Calibri" panose="020F0502020204030204" pitchFamily="34" charset="0"/>
                      </a:endParaRPr>
                    </a:p>
                  </a:txBody>
                  <a:tcPr marL="29904" marR="29904" marT="0" marB="0" anchor="ctr"/>
                </a:tc>
                <a:tc>
                  <a:txBody>
                    <a:bodyPr/>
                    <a:lstStyle/>
                    <a:p>
                      <a:pPr algn="ctr">
                        <a:spcAft>
                          <a:spcPts val="0"/>
                        </a:spcAft>
                      </a:pPr>
                      <a:r>
                        <a:rPr lang="en-US" altLang="zh-TW" sz="24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22</a:t>
                      </a:r>
                      <a:endParaRPr lang="zh-TW" sz="24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a:tc>
                <a:tc>
                  <a:txBody>
                    <a:bodyPr/>
                    <a:lstStyle/>
                    <a:p>
                      <a:pPr algn="ctr">
                        <a:spcAft>
                          <a:spcPts val="0"/>
                        </a:spcAft>
                      </a:pPr>
                      <a:r>
                        <a:rPr lang="zh-TW" altLang="en-US" sz="2400" kern="100" dirty="0" smtClean="0">
                          <a:effectLst/>
                          <a:latin typeface="華康魏碑體" panose="03000709000000000000" pitchFamily="65" charset="-120"/>
                          <a:ea typeface="華康魏碑體" panose="03000709000000000000" pitchFamily="65" charset="-120"/>
                          <a:cs typeface="Times New Roman" panose="02020603050405020304" pitchFamily="18" charset="0"/>
                        </a:rPr>
                        <a:t>三</a:t>
                      </a: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vMerge="1">
                  <a:txBody>
                    <a:bodyPr/>
                    <a:lstStyle/>
                    <a:p>
                      <a:pPr marL="0" lvl="0" indent="0">
                        <a:spcAft>
                          <a:spcPts val="0"/>
                        </a:spcAft>
                        <a:buClr>
                          <a:srgbClr val="000000"/>
                        </a:buClr>
                        <a:buFont typeface="+mj-lt"/>
                        <a:buNone/>
                      </a:pPr>
                      <a:endParaRPr lang="en-US" altLang="zh-TW" sz="2400" kern="100" dirty="0" smtClean="0">
                        <a:solidFill>
                          <a:schemeClr val="tx1"/>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extLst>
                  <a:ext uri="{0D108BD9-81ED-4DB2-BD59-A6C34878D82A}">
                    <a16:rowId xmlns:a16="http://schemas.microsoft.com/office/drawing/2014/main" xmlns="" val="10006"/>
                  </a:ext>
                </a:extLst>
              </a:tr>
              <a:tr h="731520">
                <a:tc vMerge="1">
                  <a:txBody>
                    <a:bodyPr/>
                    <a:lstStyle/>
                    <a:p>
                      <a:pPr algn="ctr"/>
                      <a:endParaRPr lang="zh-TW" sz="2400" dirty="0">
                        <a:effectLst/>
                        <a:latin typeface="Calibri" panose="020F0502020204030204" pitchFamily="34" charset="0"/>
                      </a:endParaRPr>
                    </a:p>
                  </a:txBody>
                  <a:tcPr marL="29904" marR="29904" marT="0" marB="0" anchor="ctr"/>
                </a:tc>
                <a:tc>
                  <a:txBody>
                    <a:bodyPr/>
                    <a:lstStyle/>
                    <a:p>
                      <a:pPr algn="ctr">
                        <a:spcAft>
                          <a:spcPts val="0"/>
                        </a:spcAft>
                      </a:pPr>
                      <a:r>
                        <a:rPr lang="en-US" altLang="zh-TW" sz="2400" b="1" u="sng" kern="100" dirty="0" smtClean="0">
                          <a:solidFill>
                            <a:srgbClr val="FF0000"/>
                          </a:solidFill>
                          <a:effectLst/>
                          <a:latin typeface="Times New Roman" panose="02020603050405020304" pitchFamily="18" charset="0"/>
                          <a:ea typeface="華康魏碑體" panose="03000709000000000000" pitchFamily="65" charset="-120"/>
                          <a:cs typeface="Times New Roman" panose="02020603050405020304" pitchFamily="18" charset="0"/>
                        </a:rPr>
                        <a:t>23</a:t>
                      </a:r>
                      <a:endParaRPr lang="zh-TW" sz="2400" b="1" u="sng" kern="100" dirty="0">
                        <a:solidFill>
                          <a:srgbClr val="FF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a:tc>
                <a:tc>
                  <a:txBody>
                    <a:bodyPr/>
                    <a:lstStyle/>
                    <a:p>
                      <a:pPr algn="ctr">
                        <a:spcAft>
                          <a:spcPts val="0"/>
                        </a:spcAft>
                      </a:pPr>
                      <a:r>
                        <a:rPr lang="zh-TW" altLang="en-US" sz="2400" b="1" u="sng" kern="100" dirty="0" smtClean="0">
                          <a:solidFill>
                            <a:srgbClr val="FF0000"/>
                          </a:solidFill>
                          <a:effectLst/>
                          <a:latin typeface="華康魏碑體" panose="03000709000000000000" pitchFamily="65" charset="-120"/>
                          <a:ea typeface="華康魏碑體" panose="03000709000000000000" pitchFamily="65" charset="-120"/>
                          <a:cs typeface="Times New Roman" panose="02020603050405020304" pitchFamily="18" charset="0"/>
                        </a:rPr>
                        <a:t>四</a:t>
                      </a:r>
                      <a:endParaRPr lang="zh-TW" sz="2400" b="1" u="sng" kern="100" dirty="0">
                        <a:solidFill>
                          <a:srgbClr val="FF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a:txBody>
                    <a:bodyPr/>
                    <a:lstStyle/>
                    <a:p>
                      <a:pPr marL="0" lvl="0" indent="0">
                        <a:spcAft>
                          <a:spcPts val="0"/>
                        </a:spcAft>
                        <a:buClr>
                          <a:srgbClr val="000000"/>
                        </a:buClr>
                        <a:buFont typeface="+mj-lt"/>
                        <a:buNone/>
                      </a:pPr>
                      <a:r>
                        <a:rPr lang="zh-TW" altLang="en-US" sz="2400" b="1" u="sng" kern="100" dirty="0" smtClean="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各就學區個人序位查詢、免試入學及特色招生考試分發入學志願選填截止日</a:t>
                      </a:r>
                      <a:endParaRPr lang="en-US" altLang="zh-TW" sz="2400" b="1" u="sng" kern="100" dirty="0" smtClean="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29904" marR="29904" marT="0" marB="0" anchor="ctr"/>
                </a:tc>
                <a:extLst>
                  <a:ext uri="{0D108BD9-81ED-4DB2-BD59-A6C34878D82A}">
                    <a16:rowId xmlns:a16="http://schemas.microsoft.com/office/drawing/2014/main" xmlns="" val="10007"/>
                  </a:ext>
                </a:extLst>
              </a:tr>
              <a:tr h="393181">
                <a:tc vMerge="1">
                  <a:txBody>
                    <a:bodyPr/>
                    <a:lstStyle/>
                    <a:p>
                      <a:pPr algn="ctr"/>
                      <a:endParaRPr lang="zh-TW" sz="2400" dirty="0">
                        <a:effectLst/>
                        <a:latin typeface="Calibri" panose="020F0502020204030204" pitchFamily="34" charset="0"/>
                      </a:endParaRPr>
                    </a:p>
                  </a:txBody>
                  <a:tcPr marL="29904" marR="29904" marT="0" marB="0" anchor="ctr"/>
                </a:tc>
                <a:tc gridSpan="3">
                  <a:txBody>
                    <a:bodyPr/>
                    <a:lstStyle/>
                    <a:p>
                      <a:pPr algn="ctr">
                        <a:spcAft>
                          <a:spcPts val="0"/>
                        </a:spcAft>
                      </a:pPr>
                      <a:r>
                        <a:rPr lang="en-US" altLang="zh-TW"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9904" marR="29904" marT="0" marB="0" vert="eaVert" anchor="ctr"/>
                </a:tc>
                <a:tc hMerge="1">
                  <a:txBody>
                    <a:bodyPr/>
                    <a:lstStyle/>
                    <a:p>
                      <a:pPr algn="ctr">
                        <a:spcAft>
                          <a:spcPts val="0"/>
                        </a:spcAft>
                      </a:pP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hMerge="1">
                  <a:txBody>
                    <a:bodyPr/>
                    <a:lstStyle/>
                    <a:p>
                      <a:pPr marL="0" lvl="0" indent="0">
                        <a:spcAft>
                          <a:spcPts val="0"/>
                        </a:spcAft>
                        <a:buClr>
                          <a:srgbClr val="000000"/>
                        </a:buClr>
                        <a:buFont typeface="+mj-lt"/>
                        <a:buNone/>
                      </a:pPr>
                      <a:endParaRPr lang="en-US" altLang="zh-TW" sz="2400" kern="100" dirty="0" smtClean="0">
                        <a:solidFill>
                          <a:schemeClr val="tx1"/>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extLst>
                  <a:ext uri="{0D108BD9-81ED-4DB2-BD59-A6C34878D82A}">
                    <a16:rowId xmlns:a16="http://schemas.microsoft.com/office/drawing/2014/main" xmlns="" val="10008"/>
                  </a:ext>
                </a:extLst>
              </a:tr>
              <a:tr h="933877">
                <a:tc vMerge="1">
                  <a:txBody>
                    <a:bodyPr/>
                    <a:lstStyle/>
                    <a:p>
                      <a:pPr algn="ctr"/>
                      <a:endParaRPr lang="zh-TW" sz="2400" dirty="0">
                        <a:effectLst/>
                        <a:latin typeface="Calibri" panose="020F0502020204030204" pitchFamily="34" charset="0"/>
                      </a:endParaRPr>
                    </a:p>
                  </a:txBody>
                  <a:tcPr marL="29904" marR="29904" marT="0" marB="0" anchor="ctr"/>
                </a:tc>
                <a:tc>
                  <a:txBody>
                    <a:bodyPr/>
                    <a:lstStyle/>
                    <a:p>
                      <a:pPr algn="ctr">
                        <a:spcAft>
                          <a:spcPts val="0"/>
                        </a:spcAft>
                      </a:pPr>
                      <a:r>
                        <a:rPr lang="en-US" altLang="zh-TW" sz="24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28</a:t>
                      </a:r>
                      <a:endParaRPr lang="zh-TW" sz="24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4" marR="29904" marT="0" marB="0" anchor="ctr"/>
                </a:tc>
                <a:tc>
                  <a:txBody>
                    <a:bodyPr/>
                    <a:lstStyle/>
                    <a:p>
                      <a:pPr algn="ctr">
                        <a:spcAft>
                          <a:spcPts val="0"/>
                        </a:spcAft>
                      </a:pPr>
                      <a:r>
                        <a:rPr lang="zh-TW" altLang="en-US" sz="2400" kern="100" dirty="0" smtClean="0">
                          <a:effectLst/>
                          <a:latin typeface="華康魏碑體" panose="03000709000000000000" pitchFamily="65" charset="-120"/>
                          <a:ea typeface="華康魏碑體" panose="03000709000000000000" pitchFamily="65" charset="-120"/>
                          <a:cs typeface="Times New Roman" panose="02020603050405020304" pitchFamily="18" charset="0"/>
                        </a:rPr>
                        <a:t>二</a:t>
                      </a: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a:txBody>
                    <a:bodyPr/>
                    <a:lstStyle/>
                    <a:p>
                      <a:pPr marL="0" lvl="0" indent="0">
                        <a:spcAft>
                          <a:spcPts val="0"/>
                        </a:spcAft>
                        <a:buClr>
                          <a:srgbClr val="000000"/>
                        </a:buClr>
                        <a:buFont typeface="+mj-lt"/>
                        <a:buNone/>
                      </a:pPr>
                      <a:r>
                        <a:rPr lang="zh-TW" altLang="en-US" sz="24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各就學區國中集體報名高級中等學校免試入學、特色招生考試分發入學截止日</a:t>
                      </a:r>
                      <a:endParaRPr lang="en-US" altLang="zh-TW" sz="24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29904" marR="29904" marT="0" marB="0" anchor="ctr"/>
                </a:tc>
                <a:extLst>
                  <a:ext uri="{0D108BD9-81ED-4DB2-BD59-A6C34878D82A}">
                    <a16:rowId xmlns:a16="http://schemas.microsoft.com/office/drawing/2014/main" xmlns="" val="10009"/>
                  </a:ext>
                </a:extLst>
              </a:tr>
            </a:tbl>
          </a:graphicData>
        </a:graphic>
      </p:graphicFrame>
      <p:sp>
        <p:nvSpPr>
          <p:cNvPr id="103474" name="文字方塊 2"/>
          <p:cNvSpPr txBox="1">
            <a:spLocks noChangeArrowheads="1"/>
          </p:cNvSpPr>
          <p:nvPr/>
        </p:nvSpPr>
        <p:spPr bwMode="auto">
          <a:xfrm>
            <a:off x="754063" y="2133600"/>
            <a:ext cx="893762"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endParaRPr lang="zh-TW" altLang="en-US">
              <a:solidFill>
                <a:srgbClr val="000000"/>
              </a:solidFill>
              <a:latin typeface="Arial" panose="020B0604020202020204" pitchFamily="34" charset="0"/>
            </a:endParaRPr>
          </a:p>
        </p:txBody>
      </p:sp>
      <p:sp>
        <p:nvSpPr>
          <p:cNvPr id="5" name="投影片編號版面配置區 6"/>
          <p:cNvSpPr txBox="1">
            <a:spLocks/>
          </p:cNvSpPr>
          <p:nvPr/>
        </p:nvSpPr>
        <p:spPr>
          <a:xfrm>
            <a:off x="531813" y="787400"/>
            <a:ext cx="779462" cy="365125"/>
          </a:xfrm>
          <a:prstGeom prst="rect">
            <a:avLst/>
          </a:prstGeom>
        </p:spPr>
        <p:txBody>
          <a:bodyPr vert="horz" lIns="91440" tIns="45720" rIns="91440" bIns="45720" rtlCol="0" anchor="ctr"/>
          <a:lstStyle>
            <a:defPPr>
              <a:defRPr lang="zh-TW"/>
            </a:defPPr>
            <a:lvl1pPr algn="r" rtl="0" eaLnBrk="1" fontAlgn="auto" hangingPunct="1">
              <a:spcBef>
                <a:spcPts val="0"/>
              </a:spcBef>
              <a:spcAft>
                <a:spcPts val="0"/>
              </a:spcAft>
              <a:defRPr kumimoji="0" sz="2000" kern="1200">
                <a:solidFill>
                  <a:srgbClr val="FEFFFF"/>
                </a:solidFill>
                <a:latin typeface="+mn-lt"/>
                <a:ea typeface="+mn-ea"/>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defRPr/>
            </a:pPr>
            <a:r>
              <a:rPr lang="en-US" altLang="zh-TW" dirty="0" smtClean="0"/>
              <a:t>19</a:t>
            </a:r>
            <a:endParaRPr lang="zh-TW"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圖片 1" descr="底"/>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6922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MD570\Desktop\traffic_s-2.png"/>
          <p:cNvPicPr>
            <a:picLocks noChangeAspect="1" noChangeArrowheads="1"/>
          </p:cNvPicPr>
          <p:nvPr/>
        </p:nvPicPr>
        <p:blipFill>
          <a:blip r:embed="rId3" cstate="print">
            <a:extLst/>
          </a:blip>
          <a:srcRect/>
          <a:stretch>
            <a:fillRect/>
          </a:stretch>
        </p:blipFill>
        <p:spPr>
          <a:xfrm>
            <a:off x="1540390" y="4708044"/>
            <a:ext cx="2165336" cy="2105331"/>
          </a:xfrm>
          <a:prstGeom prst="rect">
            <a:avLst/>
          </a:prstGeom>
          <a:noFill/>
          <a:effectLst>
            <a:softEdge rad="0"/>
          </a:effectLst>
          <a:extLst/>
        </p:spPr>
      </p:pic>
      <p:sp>
        <p:nvSpPr>
          <p:cNvPr id="3" name="文字方塊 2"/>
          <p:cNvSpPr txBox="1"/>
          <p:nvPr/>
        </p:nvSpPr>
        <p:spPr>
          <a:xfrm>
            <a:off x="2483358" y="2024322"/>
            <a:ext cx="7902768" cy="3970318"/>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zh-TW" altLang="en-US" sz="3600" b="1" spc="50" dirty="0">
                <a:ln w="11430"/>
                <a:solidFill>
                  <a:srgbClr val="C00000"/>
                </a:solidFill>
                <a:effectLst>
                  <a:outerShdw blurRad="38100" dist="38100" dir="2700000" algn="tl">
                    <a:srgbClr val="000000">
                      <a:alpha val="43137"/>
                    </a:srgbClr>
                  </a:outerShdw>
                </a:effectLst>
                <a:latin typeface="華康華綜體W5" panose="020B0509000000000000" pitchFamily="49" charset="-120"/>
                <a:ea typeface="華康華綜體W5" panose="020B0509000000000000" pitchFamily="49" charset="-120"/>
                <a:cs typeface="微軟正黑體"/>
              </a:rPr>
              <a:t>一、十二年國民基本教育的</a:t>
            </a:r>
            <a:r>
              <a:rPr lang="zh-TW" altLang="en-US" sz="3600" b="1" spc="50" dirty="0">
                <a:ln w="11430"/>
                <a:solidFill>
                  <a:srgbClr val="00B050"/>
                </a:solidFill>
                <a:effectLst>
                  <a:outerShdw blurRad="38100" dist="38100" dir="2700000" algn="tl">
                    <a:srgbClr val="000000">
                      <a:alpha val="43137"/>
                    </a:srgbClr>
                  </a:outerShdw>
                </a:effectLst>
                <a:latin typeface="華康華綜體W5" panose="020B0509000000000000" pitchFamily="49" charset="-120"/>
                <a:ea typeface="華康華綜體W5" panose="020B0509000000000000" pitchFamily="49" charset="-120"/>
                <a:cs typeface="微軟正黑體"/>
              </a:rPr>
              <a:t>理念</a:t>
            </a:r>
            <a:endParaRPr lang="en-US" altLang="zh-TW" sz="3600" b="1" spc="50" dirty="0">
              <a:ln w="11430"/>
              <a:solidFill>
                <a:srgbClr val="00B050"/>
              </a:solidFill>
              <a:effectLst>
                <a:outerShdw blurRad="38100" dist="38100" dir="2700000" algn="tl">
                  <a:srgbClr val="000000">
                    <a:alpha val="43137"/>
                  </a:srgbClr>
                </a:outerShdw>
              </a:effectLst>
              <a:latin typeface="華康華綜體W5" panose="020B0509000000000000" pitchFamily="49" charset="-120"/>
              <a:ea typeface="華康華綜體W5" panose="020B0509000000000000" pitchFamily="49" charset="-120"/>
              <a:cs typeface="微軟正黑體"/>
            </a:endParaRPr>
          </a:p>
          <a:p>
            <a:pPr eaLnBrk="1" hangingPunct="1">
              <a:defRPr/>
            </a:pPr>
            <a:r>
              <a:rPr lang="zh-TW" altLang="en-US" sz="3600" b="1" dirty="0">
                <a:solidFill>
                  <a:srgbClr val="C00000"/>
                </a:solidFill>
                <a:latin typeface="華康華綜體W5" panose="020B0509000000000000" pitchFamily="49" charset="-120"/>
                <a:ea typeface="華康華綜體W5" panose="020B0509000000000000" pitchFamily="49" charset="-120"/>
                <a:cs typeface="微軟正黑體"/>
              </a:rPr>
              <a:t>二、</a:t>
            </a:r>
            <a:r>
              <a:rPr lang="en-US" altLang="zh-TW" sz="3600" b="1" dirty="0">
                <a:solidFill>
                  <a:srgbClr val="C00000"/>
                </a:solidFill>
                <a:latin typeface="華康華綜體W5" panose="020B0509000000000000" pitchFamily="49" charset="-120"/>
                <a:ea typeface="華康華綜體W5" panose="020B0509000000000000" pitchFamily="49" charset="-120"/>
                <a:cs typeface="微軟正黑體"/>
              </a:rPr>
              <a:t>105</a:t>
            </a:r>
            <a:r>
              <a:rPr lang="zh-TW" altLang="en-US" sz="3600" b="1" dirty="0">
                <a:solidFill>
                  <a:srgbClr val="C00000"/>
                </a:solidFill>
                <a:latin typeface="華康華綜體W5" panose="020B0509000000000000" pitchFamily="49" charset="-120"/>
                <a:ea typeface="華康華綜體W5" panose="020B0509000000000000" pitchFamily="49" charset="-120"/>
                <a:cs typeface="微軟正黑體"/>
              </a:rPr>
              <a:t>年臺南區適性入學制度</a:t>
            </a:r>
            <a:endParaRPr lang="en-US" altLang="zh-TW" sz="3600" b="1" dirty="0">
              <a:solidFill>
                <a:srgbClr val="C00000"/>
              </a:solidFill>
              <a:latin typeface="華康華綜體W5" panose="020B0509000000000000" pitchFamily="49" charset="-120"/>
              <a:ea typeface="華康華綜體W5" panose="020B0509000000000000" pitchFamily="49" charset="-120"/>
              <a:cs typeface="微軟正黑體"/>
            </a:endParaRPr>
          </a:p>
          <a:p>
            <a:pPr eaLnBrk="1" hangingPunct="1">
              <a:defRPr/>
            </a:pPr>
            <a:r>
              <a:rPr lang="zh-TW" altLang="en-US" sz="3600" b="1" dirty="0">
                <a:solidFill>
                  <a:srgbClr val="C00000"/>
                </a:solidFill>
                <a:latin typeface="華康華綜體W5" panose="020B0509000000000000" pitchFamily="49" charset="-120"/>
                <a:ea typeface="華康華綜體W5" panose="020B0509000000000000" pitchFamily="49" charset="-120"/>
                <a:cs typeface="微軟正黑體"/>
              </a:rPr>
              <a:t>   （</a:t>
            </a:r>
            <a:r>
              <a:rPr lang="zh-TW" altLang="en-US" sz="3200" b="1" dirty="0">
                <a:solidFill>
                  <a:srgbClr val="C00000"/>
                </a:solidFill>
                <a:latin typeface="華康華綜體W5" panose="020B0509000000000000" pitchFamily="49" charset="-120"/>
                <a:ea typeface="華康華綜體W5" panose="020B0509000000000000" pitchFamily="49" charset="-120"/>
                <a:cs typeface="微軟正黑體"/>
              </a:rPr>
              <a:t>會考、免試、特招、分發、五專</a:t>
            </a:r>
            <a:r>
              <a:rPr lang="zh-TW" altLang="en-US" sz="3600" b="1" dirty="0">
                <a:solidFill>
                  <a:srgbClr val="C00000"/>
                </a:solidFill>
                <a:latin typeface="華康華綜體W5" panose="020B0509000000000000" pitchFamily="49" charset="-120"/>
                <a:ea typeface="華康華綜體W5" panose="020B0509000000000000" pitchFamily="49" charset="-120"/>
                <a:cs typeface="微軟正黑體"/>
              </a:rPr>
              <a:t>）</a:t>
            </a:r>
            <a:r>
              <a:rPr lang="en-US" altLang="zh-TW" sz="3600" b="1" dirty="0">
                <a:solidFill>
                  <a:srgbClr val="C00000"/>
                </a:solidFill>
                <a:latin typeface="華康華綜體W5" panose="020B0509000000000000" pitchFamily="49" charset="-120"/>
                <a:ea typeface="華康華綜體W5" panose="020B0509000000000000" pitchFamily="49" charset="-120"/>
                <a:cs typeface="微軟正黑體"/>
              </a:rPr>
              <a:t> </a:t>
            </a:r>
          </a:p>
          <a:p>
            <a:pPr eaLnBrk="1" hangingPunct="1">
              <a:defRPr/>
            </a:pPr>
            <a:endParaRPr lang="en-US" altLang="zh-TW" sz="3600" b="1" dirty="0">
              <a:solidFill>
                <a:srgbClr val="C00000"/>
              </a:solidFill>
              <a:latin typeface="微軟正黑體" panose="020B0604030504040204" pitchFamily="34" charset="-120"/>
              <a:cs typeface="微軟正黑體"/>
            </a:endParaRPr>
          </a:p>
          <a:p>
            <a:pPr eaLnBrk="1" hangingPunct="1">
              <a:defRPr/>
            </a:pPr>
            <a:endParaRPr lang="en-US" altLang="zh-TW" sz="3600" b="1" dirty="0">
              <a:solidFill>
                <a:srgbClr val="FF0000"/>
              </a:solidFill>
              <a:latin typeface="+mj-ea"/>
              <a:ea typeface="微軟正黑體"/>
              <a:cs typeface="微軟正黑體"/>
            </a:endParaRPr>
          </a:p>
          <a:p>
            <a:pPr algn="ctr" eaLnBrk="1" hangingPunct="1">
              <a:defRPr/>
            </a:pPr>
            <a:endParaRPr lang="en-US" altLang="zh-TW" sz="3600" b="1" spc="50" dirty="0">
              <a:ln w="11430"/>
              <a:gradFill>
                <a:gsLst>
                  <a:gs pos="25000">
                    <a:schemeClr val="accent2">
                      <a:satMod val="155000"/>
                    </a:schemeClr>
                  </a:gs>
                  <a:gs pos="100000">
                    <a:schemeClr val="accent2">
                      <a:shade val="45000"/>
                      <a:satMod val="165000"/>
                    </a:schemeClr>
                  </a:gs>
                </a:gsLst>
                <a:lin ang="5400000" scaled="0"/>
              </a:gradFill>
              <a:effectLst>
                <a:outerShdw blurRad="38100" dist="38100" dir="2700000" algn="tl">
                  <a:srgbClr val="000000">
                    <a:alpha val="43137"/>
                  </a:srgbClr>
                </a:outerShdw>
              </a:effectLst>
              <a:latin typeface="微軟正黑體" panose="020B0604030504040204" pitchFamily="34" charset="-120"/>
              <a:cs typeface="微軟正黑體"/>
            </a:endParaRPr>
          </a:p>
          <a:p>
            <a:pPr algn="ctr" eaLnBrk="1" hangingPunct="1">
              <a:defRPr/>
            </a:pPr>
            <a:endParaRPr lang="zh-TW" altLang="en-US" sz="3600" b="1" spc="50" dirty="0">
              <a:ln w="11430"/>
              <a:gradFill>
                <a:gsLst>
                  <a:gs pos="25000">
                    <a:schemeClr val="accent2">
                      <a:satMod val="155000"/>
                    </a:schemeClr>
                  </a:gs>
                  <a:gs pos="100000">
                    <a:schemeClr val="accent2">
                      <a:shade val="45000"/>
                      <a:satMod val="165000"/>
                    </a:schemeClr>
                  </a:gs>
                </a:gsLst>
                <a:lin ang="5400000" scaled="0"/>
              </a:gradFill>
              <a:effectLst>
                <a:outerShdw blurRad="38100" dist="38100" dir="2700000" algn="tl">
                  <a:srgbClr val="000000">
                    <a:alpha val="43137"/>
                  </a:srgbClr>
                </a:outerShdw>
              </a:effectLst>
              <a:latin typeface="微軟正黑體" panose="020B0604030504040204" pitchFamily="34" charset="-120"/>
              <a:cs typeface="微軟正黑體"/>
            </a:endParaRPr>
          </a:p>
        </p:txBody>
      </p:sp>
      <p:pic>
        <p:nvPicPr>
          <p:cNvPr id="839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8100" y="433388"/>
            <a:ext cx="13430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標題 3"/>
          <p:cNvSpPr>
            <a:spLocks noGrp="1"/>
          </p:cNvSpPr>
          <p:nvPr>
            <p:ph type="title"/>
          </p:nvPr>
        </p:nvSpPr>
        <p:spPr>
          <a:xfrm>
            <a:off x="4302125" y="868363"/>
            <a:ext cx="3108325" cy="1281112"/>
          </a:xfrm>
        </p:spPr>
        <p:txBody>
          <a:bodyPr/>
          <a:lstStyle/>
          <a:p>
            <a:pPr>
              <a:defRPr/>
            </a:pPr>
            <a:r>
              <a:rPr lang="zh-TW" altLang="en-US" sz="5400" b="1" dirty="0">
                <a:solidFill>
                  <a:srgbClr val="7030A0"/>
                </a:solidFill>
                <a:effectLst>
                  <a:outerShdw blurRad="38100" dist="38100" dir="2700000" algn="tl">
                    <a:srgbClr val="000000">
                      <a:alpha val="43137"/>
                    </a:srgbClr>
                  </a:outerShdw>
                </a:effectLst>
                <a:latin typeface="微軟正黑體" panose="020B0604030504040204" pitchFamily="34" charset="-120"/>
              </a:rPr>
              <a:t>簡報</a:t>
            </a:r>
            <a:r>
              <a:rPr lang="zh-TW" altLang="en-US" sz="5400" b="1" dirty="0" smtClean="0">
                <a:solidFill>
                  <a:srgbClr val="7030A0"/>
                </a:solidFill>
                <a:effectLst>
                  <a:outerShdw blurRad="38100" dist="38100" dir="2700000" algn="tl">
                    <a:srgbClr val="000000">
                      <a:alpha val="43137"/>
                    </a:srgbClr>
                  </a:outerShdw>
                </a:effectLst>
                <a:latin typeface="微軟正黑體" panose="020B0604030504040204" pitchFamily="34" charset="-120"/>
              </a:rPr>
              <a:t>大綱</a:t>
            </a:r>
            <a:endParaRPr lang="zh-TW" altLang="en-US" sz="5400" dirty="0">
              <a:solidFill>
                <a:srgbClr val="7030A0"/>
              </a:solidFill>
            </a:endParaRPr>
          </a:p>
        </p:txBody>
      </p:sp>
      <p:sp>
        <p:nvSpPr>
          <p:cNvPr id="8" name="投影片編號版面配置區 7"/>
          <p:cNvSpPr>
            <a:spLocks noGrp="1"/>
          </p:cNvSpPr>
          <p:nvPr>
            <p:ph type="sldNum" sz="quarter" idx="12"/>
          </p:nvPr>
        </p:nvSpPr>
        <p:spPr/>
        <p:txBody>
          <a:bodyPr/>
          <a:lstStyle/>
          <a:p>
            <a:pPr>
              <a:defRPr/>
            </a:pPr>
            <a:fld id="{99FADD54-F215-45E9-8AA3-66225711CF3B}" type="slidenum">
              <a:rPr lang="zh-TW" altLang="en-US" smtClean="0"/>
              <a:pPr>
                <a:defRPr/>
              </a:pPr>
              <a:t>2</a:t>
            </a:fld>
            <a:endParaRPr lang="zh-TW" altLang="en-US"/>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988893246"/>
              </p:ext>
            </p:extLst>
          </p:nvPr>
        </p:nvGraphicFramePr>
        <p:xfrm>
          <a:off x="1647825" y="612775"/>
          <a:ext cx="10358438" cy="6091244"/>
        </p:xfrm>
        <a:graphic>
          <a:graphicData uri="http://schemas.openxmlformats.org/drawingml/2006/table">
            <a:tbl>
              <a:tblPr firstRow="1" firstCol="1" bandRow="1" bandCol="1">
                <a:tableStyleId>{5C22544A-7EE6-4342-B048-85BDC9FD1C3A}</a:tableStyleId>
              </a:tblPr>
              <a:tblGrid>
                <a:gridCol w="608725">
                  <a:extLst>
                    <a:ext uri="{9D8B030D-6E8A-4147-A177-3AD203B41FA5}">
                      <a16:colId xmlns:a16="http://schemas.microsoft.com/office/drawing/2014/main" xmlns="" val="20000"/>
                    </a:ext>
                  </a:extLst>
                </a:gridCol>
                <a:gridCol w="1032914">
                  <a:extLst>
                    <a:ext uri="{9D8B030D-6E8A-4147-A177-3AD203B41FA5}">
                      <a16:colId xmlns:a16="http://schemas.microsoft.com/office/drawing/2014/main" xmlns="" val="20001"/>
                    </a:ext>
                  </a:extLst>
                </a:gridCol>
                <a:gridCol w="226918">
                  <a:extLst>
                    <a:ext uri="{9D8B030D-6E8A-4147-A177-3AD203B41FA5}">
                      <a16:colId xmlns:a16="http://schemas.microsoft.com/office/drawing/2014/main" xmlns="" val="20002"/>
                    </a:ext>
                  </a:extLst>
                </a:gridCol>
                <a:gridCol w="845687">
                  <a:extLst>
                    <a:ext uri="{9D8B030D-6E8A-4147-A177-3AD203B41FA5}">
                      <a16:colId xmlns:a16="http://schemas.microsoft.com/office/drawing/2014/main" xmlns="" val="20003"/>
                    </a:ext>
                  </a:extLst>
                </a:gridCol>
                <a:gridCol w="7644194">
                  <a:extLst>
                    <a:ext uri="{9D8B030D-6E8A-4147-A177-3AD203B41FA5}">
                      <a16:colId xmlns:a16="http://schemas.microsoft.com/office/drawing/2014/main" xmlns="" val="20004"/>
                    </a:ext>
                  </a:extLst>
                </a:gridCol>
              </a:tblGrid>
              <a:tr h="615999">
                <a:tc>
                  <a:txBody>
                    <a:bodyPr/>
                    <a:lstStyle/>
                    <a:p>
                      <a:pPr algn="ctr">
                        <a:spcAft>
                          <a:spcPts val="0"/>
                        </a:spcAft>
                      </a:pPr>
                      <a:r>
                        <a:rPr lang="zh-TW" sz="2400" kern="100" dirty="0">
                          <a:effectLst/>
                        </a:rPr>
                        <a:t>月</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29905" marR="29905" marT="0" marB="0" anchor="ctr"/>
                </a:tc>
                <a:tc>
                  <a:txBody>
                    <a:bodyPr/>
                    <a:lstStyle/>
                    <a:p>
                      <a:pPr algn="ctr">
                        <a:spcAft>
                          <a:spcPts val="0"/>
                        </a:spcAft>
                      </a:pPr>
                      <a:r>
                        <a:rPr lang="zh-TW" sz="2400" kern="100" dirty="0">
                          <a:effectLst/>
                        </a:rPr>
                        <a:t>日</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29905" marR="29905" marT="0" marB="0" anchor="ctr"/>
                </a:tc>
                <a:tc gridSpan="2">
                  <a:txBody>
                    <a:bodyPr/>
                    <a:lstStyle/>
                    <a:p>
                      <a:pPr algn="ctr">
                        <a:spcAft>
                          <a:spcPts val="0"/>
                        </a:spcAft>
                      </a:pPr>
                      <a:r>
                        <a:rPr lang="zh-TW" sz="2400" kern="100" dirty="0">
                          <a:effectLst/>
                        </a:rPr>
                        <a:t>星期</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29905" marR="29905" marT="0" marB="0" anchor="ctr"/>
                </a:tc>
                <a:tc hMerge="1">
                  <a:txBody>
                    <a:bodyPr/>
                    <a:lstStyle/>
                    <a:p>
                      <a:pPr algn="ctr">
                        <a:spcAft>
                          <a:spcPts val="0"/>
                        </a:spcAft>
                      </a:pP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29904" marR="29904" marT="0" marB="0" anchor="ctr"/>
                </a:tc>
                <a:tc>
                  <a:txBody>
                    <a:bodyPr/>
                    <a:lstStyle/>
                    <a:p>
                      <a:pPr algn="ctr">
                        <a:lnSpc>
                          <a:spcPts val="2200"/>
                        </a:lnSpc>
                        <a:spcAft>
                          <a:spcPts val="0"/>
                        </a:spcAft>
                      </a:pPr>
                      <a:r>
                        <a:rPr lang="zh-TW" sz="2400" kern="100" dirty="0">
                          <a:effectLst/>
                        </a:rPr>
                        <a:t>辦理事項</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29905" marR="29905" marT="0" marB="0" anchor="ctr"/>
                </a:tc>
                <a:extLst>
                  <a:ext uri="{0D108BD9-81ED-4DB2-BD59-A6C34878D82A}">
                    <a16:rowId xmlns:a16="http://schemas.microsoft.com/office/drawing/2014/main" xmlns="" val="10000"/>
                  </a:ext>
                </a:extLst>
              </a:tr>
              <a:tr h="435586">
                <a:tc rowSpan="4">
                  <a:txBody>
                    <a:bodyPr/>
                    <a:lstStyle/>
                    <a:p>
                      <a:pPr algn="ctr">
                        <a:spcAft>
                          <a:spcPts val="0"/>
                        </a:spcAft>
                      </a:pPr>
                      <a:r>
                        <a:rPr lang="en-US" altLang="zh-TW" sz="2400" kern="100" dirty="0" smtClean="0">
                          <a:effectLst/>
                        </a:rPr>
                        <a:t>7</a:t>
                      </a:r>
                    </a:p>
                    <a:p>
                      <a:pPr algn="ctr">
                        <a:spcAft>
                          <a:spcPts val="0"/>
                        </a:spcAft>
                      </a:pPr>
                      <a:r>
                        <a:rPr lang="zh-TW" sz="2400" dirty="0" smtClean="0">
                          <a:effectLst/>
                        </a:rPr>
                        <a:t>月份 </a:t>
                      </a:r>
                      <a:endParaRPr lang="zh-TW" sz="2400" dirty="0">
                        <a:effectLst/>
                        <a:latin typeface="Calibri" panose="020F0502020204030204" pitchFamily="34" charset="0"/>
                      </a:endParaRPr>
                    </a:p>
                  </a:txBody>
                  <a:tcPr marL="29905" marR="29905" marT="0" marB="0" anchor="ctr"/>
                </a:tc>
                <a:tc>
                  <a:txBody>
                    <a:bodyPr/>
                    <a:lstStyle/>
                    <a:p>
                      <a:pPr algn="ctr">
                        <a:spcAft>
                          <a:spcPts val="0"/>
                        </a:spcAft>
                      </a:pPr>
                      <a:r>
                        <a:rPr lang="en-US" altLang="zh-TW" sz="24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4</a:t>
                      </a:r>
                      <a:endParaRPr lang="zh-TW" sz="24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5" marR="29905" marT="0" marB="0" anchor="ctr"/>
                </a:tc>
                <a:tc gridSpan="2">
                  <a:txBody>
                    <a:bodyPr/>
                    <a:lstStyle/>
                    <a:p>
                      <a:pPr algn="ctr">
                        <a:spcAft>
                          <a:spcPts val="0"/>
                        </a:spcAft>
                      </a:pPr>
                      <a:r>
                        <a:rPr lang="zh-TW" altLang="en-US" sz="2400" kern="100" dirty="0" smtClean="0">
                          <a:effectLst/>
                          <a:latin typeface="華康魏碑體" panose="03000709000000000000" pitchFamily="65" charset="-120"/>
                          <a:ea typeface="華康魏碑體" panose="03000709000000000000" pitchFamily="65" charset="-120"/>
                        </a:rPr>
                        <a:t>一</a:t>
                      </a: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5" marR="29905" marT="0" marB="0" anchor="ctr"/>
                </a:tc>
                <a:tc hMerge="1">
                  <a:txBody>
                    <a:bodyPr/>
                    <a:lstStyle/>
                    <a:p>
                      <a:pPr algn="ctr">
                        <a:spcAft>
                          <a:spcPts val="0"/>
                        </a:spcAft>
                      </a:pP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a:txBody>
                    <a:bodyPr/>
                    <a:lstStyle/>
                    <a:p>
                      <a:pPr marL="0" lvl="0" indent="0">
                        <a:lnSpc>
                          <a:spcPts val="3000"/>
                        </a:lnSpc>
                        <a:spcAft>
                          <a:spcPts val="0"/>
                        </a:spcAft>
                        <a:buFont typeface="+mj-lt"/>
                        <a:buNone/>
                      </a:pPr>
                      <a:r>
                        <a:rPr lang="zh-TW" altLang="en-US"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公告身障生安置高級中等學校結果</a:t>
                      </a:r>
                      <a:r>
                        <a:rPr lang="en-US" altLang="zh-TW"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臺北、新北及高雄除外</a:t>
                      </a:r>
                      <a:r>
                        <a:rPr lang="en-US" altLang="zh-TW" sz="2200" kern="100" dirty="0" smtClean="0">
                          <a:effectLst/>
                          <a:latin typeface="標楷體" panose="03000509000000000000" pitchFamily="65" charset="-120"/>
                          <a:ea typeface="標楷體" panose="03000509000000000000" pitchFamily="65" charset="-120"/>
                          <a:cs typeface="Times New Roman" panose="02020603050405020304" pitchFamily="18" charset="0"/>
                        </a:rPr>
                        <a:t>)</a:t>
                      </a:r>
                      <a:endParaRPr lang="zh-TW" sz="2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29905" marR="29905" marT="0" marB="0" anchor="ctr"/>
                </a:tc>
                <a:extLst>
                  <a:ext uri="{0D108BD9-81ED-4DB2-BD59-A6C34878D82A}">
                    <a16:rowId xmlns:a16="http://schemas.microsoft.com/office/drawing/2014/main" xmlns="" val="10001"/>
                  </a:ext>
                </a:extLst>
              </a:tr>
              <a:tr h="1005865">
                <a:tc vMerge="1">
                  <a:txBody>
                    <a:bodyPr/>
                    <a:lstStyle/>
                    <a:p>
                      <a:endParaRPr lang="zh-TW" altLang="en-US"/>
                    </a:p>
                  </a:txBody>
                  <a:tcPr/>
                </a:tc>
                <a:tc>
                  <a:txBody>
                    <a:bodyPr/>
                    <a:lstStyle/>
                    <a:p>
                      <a:pPr algn="ctr">
                        <a:spcAft>
                          <a:spcPts val="0"/>
                        </a:spcAft>
                      </a:pPr>
                      <a:r>
                        <a:rPr lang="en-US" altLang="zh-TW" sz="24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5</a:t>
                      </a:r>
                      <a:endParaRPr lang="zh-TW" sz="24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5" marR="29905" marT="0" marB="0" anchor="ctr"/>
                </a:tc>
                <a:tc gridSpan="2">
                  <a:txBody>
                    <a:bodyPr/>
                    <a:lstStyle/>
                    <a:p>
                      <a:pPr algn="ctr">
                        <a:spcAft>
                          <a:spcPts val="0"/>
                        </a:spcAft>
                      </a:pPr>
                      <a:r>
                        <a:rPr lang="zh-TW" altLang="en-US" sz="2400" kern="100" dirty="0" smtClean="0">
                          <a:effectLst/>
                          <a:latin typeface="華康魏碑體" panose="03000709000000000000" pitchFamily="65" charset="-120"/>
                          <a:ea typeface="華康魏碑體" panose="03000709000000000000" pitchFamily="65" charset="-120"/>
                          <a:cs typeface="Times New Roman" panose="02020603050405020304" pitchFamily="18" charset="0"/>
                        </a:rPr>
                        <a:t>二</a:t>
                      </a: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5" marR="29905" marT="0" marB="0" anchor="ctr"/>
                </a:tc>
                <a:tc hMerge="1">
                  <a:txBody>
                    <a:bodyPr/>
                    <a:lstStyle/>
                    <a:p>
                      <a:pPr algn="ctr">
                        <a:spcAft>
                          <a:spcPts val="0"/>
                        </a:spcAft>
                      </a:pP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a:txBody>
                    <a:bodyPr/>
                    <a:lstStyle/>
                    <a:p>
                      <a:pPr marL="0" lvl="0" indent="0">
                        <a:spcAft>
                          <a:spcPts val="0"/>
                        </a:spcAft>
                        <a:buClr>
                          <a:srgbClr val="000000"/>
                        </a:buClr>
                        <a:buFont typeface="+mj-lt"/>
                        <a:buNone/>
                      </a:pPr>
                      <a:r>
                        <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 </a:t>
                      </a: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各就學區免試入學及特色招生考試分發入學放榜</a:t>
                      </a:r>
                    </a:p>
                    <a:p>
                      <a:pPr marL="0" lvl="0" indent="0">
                        <a:spcAft>
                          <a:spcPts val="0"/>
                        </a:spcAft>
                        <a:buClr>
                          <a:srgbClr val="000000"/>
                        </a:buClr>
                        <a:buFont typeface="+mj-lt"/>
                        <a:buNone/>
                      </a:pPr>
                      <a:r>
                        <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2. </a:t>
                      </a: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藝才班</a:t>
                      </a:r>
                      <a:r>
                        <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獨招學校</a:t>
                      </a:r>
                      <a:r>
                        <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放榜</a:t>
                      </a:r>
                      <a:r>
                        <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a:t>
                      </a:r>
                    </a:p>
                  </a:txBody>
                  <a:tcPr marL="29905" marR="29905" marT="0" marB="0" anchor="ctr"/>
                </a:tc>
                <a:extLst>
                  <a:ext uri="{0D108BD9-81ED-4DB2-BD59-A6C34878D82A}">
                    <a16:rowId xmlns:a16="http://schemas.microsoft.com/office/drawing/2014/main" xmlns="" val="10002"/>
                  </a:ext>
                </a:extLst>
              </a:tr>
              <a:tr h="1005834">
                <a:tc vMerge="1">
                  <a:txBody>
                    <a:bodyPr/>
                    <a:lstStyle/>
                    <a:p>
                      <a:pPr algn="ctr"/>
                      <a:endParaRPr lang="zh-TW" sz="2400" dirty="0">
                        <a:effectLst/>
                        <a:latin typeface="Calibri" panose="020F0502020204030204" pitchFamily="34" charset="0"/>
                      </a:endParaRPr>
                    </a:p>
                  </a:txBody>
                  <a:tcPr marL="29904" marR="29904" marT="0" marB="0" anchor="ctr"/>
                </a:tc>
                <a:tc>
                  <a:txBody>
                    <a:bodyPr/>
                    <a:lstStyle/>
                    <a:p>
                      <a:pPr algn="ctr">
                        <a:spcAft>
                          <a:spcPts val="0"/>
                        </a:spcAft>
                      </a:pPr>
                      <a:r>
                        <a:rPr lang="en-US" altLang="zh-TW" sz="24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6</a:t>
                      </a:r>
                      <a:endParaRPr lang="zh-TW" sz="24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5" marR="29905" marT="0" marB="0" anchor="ctr"/>
                </a:tc>
                <a:tc gridSpan="2">
                  <a:txBody>
                    <a:bodyPr/>
                    <a:lstStyle/>
                    <a:p>
                      <a:pPr algn="ctr">
                        <a:spcAft>
                          <a:spcPts val="0"/>
                        </a:spcAft>
                      </a:pPr>
                      <a:r>
                        <a:rPr lang="zh-TW" altLang="en-US" sz="2400" kern="100" dirty="0" smtClean="0">
                          <a:effectLst/>
                          <a:latin typeface="華康魏碑體" panose="03000709000000000000" pitchFamily="65" charset="-120"/>
                          <a:ea typeface="華康魏碑體" panose="03000709000000000000" pitchFamily="65" charset="-120"/>
                          <a:cs typeface="Times New Roman" panose="02020603050405020304" pitchFamily="18" charset="0"/>
                        </a:rPr>
                        <a:t>三</a:t>
                      </a: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5" marR="29905" marT="0" marB="0" anchor="ctr"/>
                </a:tc>
                <a:tc hMerge="1">
                  <a:txBody>
                    <a:bodyPr/>
                    <a:lstStyle/>
                    <a:p>
                      <a:pPr algn="ctr">
                        <a:spcAft>
                          <a:spcPts val="0"/>
                        </a:spcAft>
                      </a:pP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a:txBody>
                    <a:bodyPr/>
                    <a:lstStyle/>
                    <a:p>
                      <a:pPr marL="0" lvl="0" indent="0">
                        <a:spcAft>
                          <a:spcPts val="0"/>
                        </a:spcAft>
                        <a:buClr>
                          <a:srgbClr val="000000"/>
                        </a:buClr>
                        <a:buFont typeface="+mj-lt"/>
                        <a:buNone/>
                      </a:pPr>
                      <a:r>
                        <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 </a:t>
                      </a: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五專免試入學現場登記分發報到</a:t>
                      </a:r>
                    </a:p>
                    <a:p>
                      <a:pPr marL="0" lvl="0" indent="0">
                        <a:spcAft>
                          <a:spcPts val="0"/>
                        </a:spcAft>
                        <a:buClr>
                          <a:srgbClr val="000000"/>
                        </a:buClr>
                        <a:buFont typeface="+mj-lt"/>
                        <a:buNone/>
                      </a:pPr>
                      <a:r>
                        <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2. </a:t>
                      </a: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藝才班各類各區分發報到</a:t>
                      </a:r>
                      <a:endPar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p>
                      <a:pPr marL="0" lvl="0" indent="0">
                        <a:spcAft>
                          <a:spcPts val="0"/>
                        </a:spcAft>
                        <a:buClr>
                          <a:srgbClr val="000000"/>
                        </a:buClr>
                        <a:buFont typeface="+mj-lt"/>
                        <a:buNone/>
                      </a:pPr>
                      <a:r>
                        <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3.</a:t>
                      </a: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公告特色招生專業群科甄選入學續招學校名單</a:t>
                      </a:r>
                      <a:endPar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29905" marR="29905" marT="0" marB="0" anchor="ctr"/>
                </a:tc>
                <a:extLst>
                  <a:ext uri="{0D108BD9-81ED-4DB2-BD59-A6C34878D82A}">
                    <a16:rowId xmlns:a16="http://schemas.microsoft.com/office/drawing/2014/main" xmlns="" val="10003"/>
                  </a:ext>
                </a:extLst>
              </a:tr>
              <a:tr h="1005865">
                <a:tc vMerge="1">
                  <a:txBody>
                    <a:bodyPr/>
                    <a:lstStyle/>
                    <a:p>
                      <a:pPr algn="ctr"/>
                      <a:endParaRPr lang="zh-TW" sz="2400" dirty="0">
                        <a:effectLst/>
                        <a:latin typeface="Calibri" panose="020F0502020204030204" pitchFamily="34" charset="0"/>
                      </a:endParaRPr>
                    </a:p>
                  </a:txBody>
                  <a:tcPr marL="29904" marR="29904" marT="0" marB="0" anchor="ctr"/>
                </a:tc>
                <a:tc>
                  <a:txBody>
                    <a:bodyPr/>
                    <a:lstStyle/>
                    <a:p>
                      <a:pPr algn="ctr">
                        <a:spcAft>
                          <a:spcPts val="0"/>
                        </a:spcAft>
                      </a:pPr>
                      <a:r>
                        <a:rPr lang="en-US" altLang="zh-TW" sz="24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zh-TW" sz="24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5" marR="29905" marT="0" marB="0" anchor="ctr"/>
                </a:tc>
                <a:tc gridSpan="2">
                  <a:txBody>
                    <a:bodyPr/>
                    <a:lstStyle/>
                    <a:p>
                      <a:pPr algn="ctr">
                        <a:spcAft>
                          <a:spcPts val="0"/>
                        </a:spcAft>
                      </a:pPr>
                      <a:r>
                        <a:rPr lang="zh-TW" altLang="en-US" sz="2400" kern="100" dirty="0" smtClean="0">
                          <a:effectLst/>
                          <a:latin typeface="華康魏碑體" panose="03000709000000000000" pitchFamily="65" charset="-120"/>
                          <a:ea typeface="華康魏碑體" panose="03000709000000000000" pitchFamily="65" charset="-120"/>
                          <a:cs typeface="Times New Roman" panose="02020603050405020304" pitchFamily="18" charset="0"/>
                        </a:rPr>
                        <a:t>四</a:t>
                      </a: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5" marR="29905" marT="0" marB="0" anchor="ctr"/>
                </a:tc>
                <a:tc hMerge="1">
                  <a:txBody>
                    <a:bodyPr/>
                    <a:lstStyle/>
                    <a:p>
                      <a:pPr algn="ctr">
                        <a:spcAft>
                          <a:spcPts val="0"/>
                        </a:spcAft>
                      </a:pP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a:txBody>
                    <a:bodyPr/>
                    <a:lstStyle/>
                    <a:p>
                      <a:pPr marL="0" lvl="0" indent="0">
                        <a:spcAft>
                          <a:spcPts val="0"/>
                        </a:spcAft>
                        <a:buClr>
                          <a:srgbClr val="000000"/>
                        </a:buClr>
                        <a:buFont typeface="+mj-lt"/>
                        <a:buNone/>
                      </a:pPr>
                      <a:r>
                        <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 </a:t>
                      </a: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各就學區免試入學及特色招生考試分發入學報到</a:t>
                      </a:r>
                    </a:p>
                    <a:p>
                      <a:pPr marL="0" lvl="0" indent="0">
                        <a:spcAft>
                          <a:spcPts val="0"/>
                        </a:spcAft>
                        <a:buClr>
                          <a:srgbClr val="000000"/>
                        </a:buClr>
                        <a:buFont typeface="+mj-lt"/>
                        <a:buNone/>
                      </a:pPr>
                      <a:r>
                        <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2. </a:t>
                      </a: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藝才班</a:t>
                      </a:r>
                      <a:r>
                        <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獨招學校</a:t>
                      </a:r>
                      <a:r>
                        <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報到</a:t>
                      </a:r>
                    </a:p>
                    <a:p>
                      <a:pPr marL="0" lvl="0" indent="0">
                        <a:spcAft>
                          <a:spcPts val="0"/>
                        </a:spcAft>
                        <a:buClr>
                          <a:srgbClr val="000000"/>
                        </a:buClr>
                        <a:buFont typeface="+mj-lt"/>
                        <a:buNone/>
                      </a:pPr>
                      <a:r>
                        <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3. </a:t>
                      </a: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建教合作班入學報到截止日</a:t>
                      </a:r>
                      <a:endPar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29905" marR="29905" marT="0" marB="0" anchor="ctr"/>
                </a:tc>
                <a:extLst>
                  <a:ext uri="{0D108BD9-81ED-4DB2-BD59-A6C34878D82A}">
                    <a16:rowId xmlns:a16="http://schemas.microsoft.com/office/drawing/2014/main" xmlns="" val="10004"/>
                  </a:ext>
                </a:extLst>
              </a:tr>
              <a:tr h="722393">
                <a:tc>
                  <a:txBody>
                    <a:bodyPr/>
                    <a:lstStyle/>
                    <a:p>
                      <a:pPr algn="ctr">
                        <a:spcAft>
                          <a:spcPts val="0"/>
                        </a:spcAft>
                      </a:pPr>
                      <a:endParaRPr lang="zh-TW" sz="2400" dirty="0">
                        <a:effectLst/>
                        <a:latin typeface="Calibri" panose="020F0502020204030204" pitchFamily="34" charset="0"/>
                      </a:endParaRPr>
                    </a:p>
                  </a:txBody>
                  <a:tcPr marL="29905" marR="29905" marT="0" marB="0" anchor="ctr"/>
                </a:tc>
                <a:tc>
                  <a:txBody>
                    <a:bodyPr/>
                    <a:lstStyle/>
                    <a:p>
                      <a:pPr algn="ctr">
                        <a:spcAft>
                          <a:spcPts val="0"/>
                        </a:spcAft>
                      </a:pPr>
                      <a:r>
                        <a:rPr lang="en-US" altLang="zh-TW" sz="2400" b="1" u="sng" kern="100" dirty="0" smtClean="0">
                          <a:solidFill>
                            <a:srgbClr val="FF0000"/>
                          </a:solidFill>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zh-TW" sz="2400" b="1" u="sng" kern="100" dirty="0">
                        <a:solidFill>
                          <a:srgbClr val="FF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5" marR="29905" marT="0" marB="0" anchor="ctr"/>
                </a:tc>
                <a:tc gridSpan="2">
                  <a:txBody>
                    <a:bodyPr/>
                    <a:lstStyle/>
                    <a:p>
                      <a:pPr algn="ctr">
                        <a:spcAft>
                          <a:spcPts val="0"/>
                        </a:spcAft>
                      </a:pPr>
                      <a:r>
                        <a:rPr lang="zh-TW" altLang="en-US" sz="2400" b="1" u="sng" kern="100" dirty="0" smtClean="0">
                          <a:solidFill>
                            <a:srgbClr val="FF0000"/>
                          </a:solidFill>
                          <a:effectLst/>
                          <a:latin typeface="華康魏碑體" panose="03000709000000000000" pitchFamily="65" charset="-120"/>
                          <a:ea typeface="華康魏碑體" panose="03000709000000000000" pitchFamily="65" charset="-120"/>
                          <a:cs typeface="Times New Roman" panose="02020603050405020304" pitchFamily="18" charset="0"/>
                        </a:rPr>
                        <a:t>五</a:t>
                      </a:r>
                      <a:endParaRPr lang="zh-TW" sz="2400" b="1" u="sng" kern="100" dirty="0">
                        <a:solidFill>
                          <a:srgbClr val="FF0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5" marR="29905" marT="0" marB="0" anchor="ctr"/>
                </a:tc>
                <a:tc hMerge="1">
                  <a:txBody>
                    <a:bodyPr/>
                    <a:lstStyle/>
                    <a:p>
                      <a:pPr algn="ctr">
                        <a:spcAft>
                          <a:spcPts val="0"/>
                        </a:spcAft>
                      </a:pP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a:txBody>
                    <a:bodyPr/>
                    <a:lstStyle/>
                    <a:p>
                      <a:pPr marL="0" lvl="0" indent="0">
                        <a:spcAft>
                          <a:spcPts val="0"/>
                        </a:spcAft>
                        <a:buClr>
                          <a:srgbClr val="000000"/>
                        </a:buClr>
                        <a:buFont typeface="+mj-lt"/>
                        <a:buNone/>
                      </a:pPr>
                      <a:r>
                        <a:rPr lang="zh-TW" altLang="en-US" sz="2200" b="1" u="sng"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各就學區免試入學及特色招生考試分發入學辦理報到後聲明放棄錄取資格截止</a:t>
                      </a:r>
                      <a:endParaRPr lang="en-US" altLang="zh-TW" sz="2200" b="1" u="sng"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29905" marR="29905" marT="0" marB="0" anchor="ctr"/>
                </a:tc>
                <a:extLst>
                  <a:ext uri="{0D108BD9-81ED-4DB2-BD59-A6C34878D82A}">
                    <a16:rowId xmlns:a16="http://schemas.microsoft.com/office/drawing/2014/main" xmlns="" val="10005"/>
                  </a:ext>
                </a:extLst>
              </a:tr>
              <a:tr h="365769">
                <a:tc>
                  <a:txBody>
                    <a:bodyPr/>
                    <a:lstStyle/>
                    <a:p>
                      <a:pPr algn="ctr">
                        <a:spcAft>
                          <a:spcPts val="0"/>
                        </a:spcAft>
                      </a:pPr>
                      <a:endParaRPr lang="zh-TW" sz="2400" dirty="0">
                        <a:effectLst/>
                        <a:latin typeface="Calibri" panose="020F0502020204030204" pitchFamily="34" charset="0"/>
                      </a:endParaRPr>
                    </a:p>
                  </a:txBody>
                  <a:tcPr marL="29905" marR="29905" marT="0" marB="0" anchor="ctr"/>
                </a:tc>
                <a:tc gridSpan="4">
                  <a:txBody>
                    <a:bodyPr/>
                    <a:lstStyle/>
                    <a:p>
                      <a:pPr algn="ctr">
                        <a:spcAft>
                          <a:spcPts val="0"/>
                        </a:spcAft>
                      </a:pPr>
                      <a:r>
                        <a:rPr lang="en-US" altLang="zh-TW" sz="2200"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9905" marR="29905" marT="0" marB="0" vert="eaVert" anchor="ctr"/>
                </a:tc>
                <a:tc hMerge="1">
                  <a:txBody>
                    <a:bodyPr/>
                    <a:lstStyle/>
                    <a:p>
                      <a:endParaRPr lang="zh-TW" altLang="en-US"/>
                    </a:p>
                  </a:txBody>
                  <a:tcPr/>
                </a:tc>
                <a:tc hMerge="1">
                  <a:txBody>
                    <a:bodyPr/>
                    <a:lstStyle/>
                    <a:p>
                      <a:pPr algn="ctr">
                        <a:spcAft>
                          <a:spcPts val="0"/>
                        </a:spcAft>
                      </a:pP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4" marR="29904" marT="0" marB="0" anchor="ctr"/>
                </a:tc>
                <a:tc hMerge="1">
                  <a:txBody>
                    <a:bodyPr/>
                    <a:lstStyle/>
                    <a:p>
                      <a:endParaRPr lang="zh-TW" altLang="en-US"/>
                    </a:p>
                  </a:txBody>
                  <a:tcPr/>
                </a:tc>
                <a:extLst>
                  <a:ext uri="{0D108BD9-81ED-4DB2-BD59-A6C34878D82A}">
                    <a16:rowId xmlns:a16="http://schemas.microsoft.com/office/drawing/2014/main" xmlns="" val="10006"/>
                  </a:ext>
                </a:extLst>
              </a:tr>
              <a:tr h="933927">
                <a:tc>
                  <a:txBody>
                    <a:bodyPr/>
                    <a:lstStyle/>
                    <a:p>
                      <a:pPr algn="ctr">
                        <a:spcAft>
                          <a:spcPts val="0"/>
                        </a:spcAft>
                      </a:pPr>
                      <a:endParaRPr lang="zh-TW" sz="2400" dirty="0">
                        <a:effectLst/>
                        <a:latin typeface="Calibri" panose="020F0502020204030204" pitchFamily="34" charset="0"/>
                      </a:endParaRPr>
                    </a:p>
                  </a:txBody>
                  <a:tcPr marL="29905" marR="29905" marT="0" marB="0" anchor="ctr"/>
                </a:tc>
                <a:tc gridSpan="2">
                  <a:txBody>
                    <a:bodyPr/>
                    <a:lstStyle/>
                    <a:p>
                      <a:pPr algn="ctr">
                        <a:spcAft>
                          <a:spcPts val="0"/>
                        </a:spcAft>
                      </a:pPr>
                      <a:r>
                        <a:rPr lang="en-US" altLang="zh-TW" sz="2400" kern="100" dirty="0" smtClean="0">
                          <a:effectLst/>
                          <a:latin typeface="Times New Roman" panose="02020603050405020304" pitchFamily="18" charset="0"/>
                          <a:ea typeface="華康魏碑體" panose="03000709000000000000" pitchFamily="65" charset="-120"/>
                          <a:cs typeface="Times New Roman" panose="02020603050405020304" pitchFamily="18" charset="0"/>
                        </a:rPr>
                        <a:t>22</a:t>
                      </a:r>
                      <a:endParaRPr lang="zh-TW" sz="2400" kern="100" dirty="0">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29905" marR="29905" marT="0" marB="0" anchor="ctr"/>
                </a:tc>
                <a:tc hMerge="1">
                  <a:txBody>
                    <a:bodyPr/>
                    <a:lstStyle/>
                    <a:p>
                      <a:endParaRPr lang="zh-TW" altLang="en-US"/>
                    </a:p>
                  </a:txBody>
                  <a:tcPr/>
                </a:tc>
                <a:tc>
                  <a:txBody>
                    <a:bodyPr/>
                    <a:lstStyle/>
                    <a:p>
                      <a:pPr algn="ctr">
                        <a:spcAft>
                          <a:spcPts val="0"/>
                        </a:spcAft>
                      </a:pPr>
                      <a:r>
                        <a:rPr lang="zh-TW" altLang="en-US" sz="2400" kern="100" dirty="0" smtClean="0">
                          <a:effectLst/>
                          <a:latin typeface="華康魏碑體" panose="03000709000000000000" pitchFamily="65" charset="-120"/>
                          <a:ea typeface="華康魏碑體" panose="03000709000000000000" pitchFamily="65" charset="-120"/>
                          <a:cs typeface="Times New Roman" panose="02020603050405020304" pitchFamily="18" charset="0"/>
                        </a:rPr>
                        <a:t>五</a:t>
                      </a:r>
                      <a:endParaRPr lang="zh-TW" sz="2400" kern="100" dirty="0">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29905" marR="29905" marT="0" marB="0" anchor="ctr"/>
                </a:tc>
                <a:tc>
                  <a:txBody>
                    <a:bodyPr/>
                    <a:lstStyle/>
                    <a:p>
                      <a:pPr marL="0" lvl="0" indent="0">
                        <a:spcAft>
                          <a:spcPts val="0"/>
                        </a:spcAft>
                        <a:buClr>
                          <a:srgbClr val="000000"/>
                        </a:buClr>
                        <a:buFont typeface="+mj-lt"/>
                        <a:buNone/>
                      </a:pPr>
                      <a:r>
                        <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 </a:t>
                      </a: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公告各就學區高級中等學校免試入學續招學校名單截止日</a:t>
                      </a:r>
                    </a:p>
                    <a:p>
                      <a:pPr marL="0" lvl="0" indent="0">
                        <a:spcAft>
                          <a:spcPts val="0"/>
                        </a:spcAft>
                        <a:buClr>
                          <a:srgbClr val="000000"/>
                        </a:buClr>
                        <a:buFont typeface="+mj-lt"/>
                        <a:buNone/>
                      </a:pPr>
                      <a:r>
                        <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2. </a:t>
                      </a:r>
                      <a:r>
                        <a:rPr lang="zh-TW" altLang="en-US"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公告五專免試入學續招學校名單截止日</a:t>
                      </a:r>
                      <a:endParaRPr lang="en-US" altLang="zh-TW" sz="22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29905" marR="29905" marT="0" marB="0" anchor="ctr"/>
                </a:tc>
                <a:extLst>
                  <a:ext uri="{0D108BD9-81ED-4DB2-BD59-A6C34878D82A}">
                    <a16:rowId xmlns:a16="http://schemas.microsoft.com/office/drawing/2014/main" xmlns="" val="10007"/>
                  </a:ext>
                </a:extLst>
              </a:tr>
            </a:tbl>
          </a:graphicData>
        </a:graphic>
      </p:graphicFrame>
      <p:sp>
        <p:nvSpPr>
          <p:cNvPr id="104494" name="文字方塊 2"/>
          <p:cNvSpPr txBox="1">
            <a:spLocks noChangeArrowheads="1"/>
          </p:cNvSpPr>
          <p:nvPr/>
        </p:nvSpPr>
        <p:spPr bwMode="auto">
          <a:xfrm>
            <a:off x="754063" y="2133600"/>
            <a:ext cx="893762"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endParaRPr lang="zh-TW" altLang="en-US">
              <a:solidFill>
                <a:srgbClr val="000000"/>
              </a:solidFill>
              <a:latin typeface="Arial" panose="020B0604020202020204" pitchFamily="34" charset="0"/>
            </a:endParaRPr>
          </a:p>
        </p:txBody>
      </p:sp>
      <p:sp>
        <p:nvSpPr>
          <p:cNvPr id="5" name="投影片編號版面配置區 6"/>
          <p:cNvSpPr txBox="1">
            <a:spLocks/>
          </p:cNvSpPr>
          <p:nvPr/>
        </p:nvSpPr>
        <p:spPr>
          <a:xfrm>
            <a:off x="531813" y="787400"/>
            <a:ext cx="779462" cy="365125"/>
          </a:xfrm>
          <a:prstGeom prst="rect">
            <a:avLst/>
          </a:prstGeom>
        </p:spPr>
        <p:txBody>
          <a:bodyPr vert="horz" lIns="91440" tIns="45720" rIns="91440" bIns="45720" rtlCol="0" anchor="ctr"/>
          <a:lstStyle>
            <a:defPPr>
              <a:defRPr lang="zh-TW"/>
            </a:defPPr>
            <a:lvl1pPr algn="r" rtl="0" eaLnBrk="1" fontAlgn="auto" hangingPunct="1">
              <a:spcBef>
                <a:spcPts val="0"/>
              </a:spcBef>
              <a:spcAft>
                <a:spcPts val="0"/>
              </a:spcAft>
              <a:defRPr kumimoji="0" sz="2000" kern="1200">
                <a:solidFill>
                  <a:srgbClr val="FEFFFF"/>
                </a:solidFill>
                <a:latin typeface="+mn-lt"/>
                <a:ea typeface="+mn-ea"/>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defRPr/>
            </a:pPr>
            <a:r>
              <a:rPr lang="en-US" altLang="zh-TW" dirty="0" smtClean="0"/>
              <a:t>20</a:t>
            </a:r>
            <a:endParaRPr lang="zh-TW"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投影片編號版面配置區 6"/>
          <p:cNvSpPr>
            <a:spLocks noGrp="1"/>
          </p:cNvSpPr>
          <p:nvPr>
            <p:ph type="sldNum" sz="quarter" idx="12"/>
          </p:nvPr>
        </p:nvSpPr>
        <p:spPr>
          <a:xfrm>
            <a:off x="531813" y="787400"/>
            <a:ext cx="779462" cy="365125"/>
          </a:xfrm>
        </p:spPr>
        <p:txBody>
          <a:bodyPr/>
          <a:lstStyle/>
          <a:p>
            <a:pPr>
              <a:defRPr/>
            </a:pPr>
            <a:r>
              <a:rPr lang="en-US" altLang="zh-TW" sz="2000" dirty="0" smtClean="0"/>
              <a:t>21</a:t>
            </a:r>
            <a:endParaRPr lang="zh-TW" altLang="en-US" sz="2000" dirty="0"/>
          </a:p>
        </p:txBody>
      </p:sp>
      <p:cxnSp>
        <p:nvCxnSpPr>
          <p:cNvPr id="6" name="直線單箭頭接點 5"/>
          <p:cNvCxnSpPr/>
          <p:nvPr/>
        </p:nvCxnSpPr>
        <p:spPr>
          <a:xfrm>
            <a:off x="1012157"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4906280" y="4231861"/>
            <a:ext cx="2196244" cy="983771"/>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p:cNvSpPr/>
          <p:nvPr/>
        </p:nvSpPr>
        <p:spPr>
          <a:xfrm>
            <a:off x="3175919"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p:cNvSpPr/>
          <p:nvPr/>
        </p:nvSpPr>
        <p:spPr>
          <a:xfrm>
            <a:off x="2504406" y="4254500"/>
            <a:ext cx="1945245" cy="961132"/>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8869"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 typeface="Arial" panose="020B0604020202020204" pitchFamily="34" charset="0"/>
              <a:buNone/>
            </a:pPr>
            <a:r>
              <a:rPr lang="en-US" altLang="zh-TW" sz="2000" dirty="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r>
              <a:rPr lang="en-US" altLang="zh-TW" sz="2000" dirty="0">
                <a:solidFill>
                  <a:srgbClr val="000000"/>
                </a:solidFill>
                <a:latin typeface="華康粗圓體" panose="020F0709000000000000" pitchFamily="49" charset="-120"/>
                <a:ea typeface="華康粗圓體" panose="020F0709000000000000" pitchFamily="49" charset="-120"/>
              </a:rPr>
              <a:t>14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dirty="0">
                <a:solidFill>
                  <a:srgbClr val="000000"/>
                </a:solidFill>
                <a:latin typeface="華康粗圓體" panose="020F0709000000000000" pitchFamily="49" charset="-120"/>
                <a:ea typeface="華康粗圓體" panose="020F0709000000000000" pitchFamily="49" charset="-120"/>
              </a:rPr>
              <a:t>15</a:t>
            </a:r>
            <a:r>
              <a:rPr lang="zh-TW" altLang="en-US" sz="2000">
                <a:solidFill>
                  <a:srgbClr val="000000"/>
                </a:solidFill>
                <a:latin typeface="華康粗圓體" panose="020F0709000000000000" pitchFamily="49" charset="-120"/>
                <a:ea typeface="華康粗圓體" panose="020F0709000000000000" pitchFamily="49" charset="-120"/>
              </a:rPr>
              <a:t>日</a:t>
            </a:r>
          </a:p>
        </p:txBody>
      </p:sp>
      <p:cxnSp>
        <p:nvCxnSpPr>
          <p:cNvPr id="11" name="直線單箭頭接點 10"/>
          <p:cNvCxnSpPr>
            <a:stCxn id="8" idx="4"/>
          </p:cNvCxnSpPr>
          <p:nvPr/>
        </p:nvCxnSpPr>
        <p:spPr>
          <a:xfrm>
            <a:off x="3320382"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p:nvPr/>
        </p:nvCxnSpPr>
        <p:spPr>
          <a:xfrm>
            <a:off x="6510890"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p:nvPr/>
        </p:nvCxnSpPr>
        <p:spPr>
          <a:xfrm>
            <a:off x="7882738" y="3395663"/>
            <a:ext cx="17462"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717382" y="5581571"/>
            <a:ext cx="23764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170069" y="5564188"/>
            <a:ext cx="2374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170069" y="6043613"/>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p:cNvSpPr/>
          <p:nvPr/>
        </p:nvSpPr>
        <p:spPr>
          <a:xfrm>
            <a:off x="7198804" y="4231760"/>
            <a:ext cx="2140006" cy="98387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（考試分發）</a:t>
            </a:r>
          </a:p>
        </p:txBody>
      </p:sp>
      <p:sp>
        <p:nvSpPr>
          <p:cNvPr id="18" name="圓角矩形 17"/>
          <p:cNvSpPr/>
          <p:nvPr/>
        </p:nvSpPr>
        <p:spPr>
          <a:xfrm>
            <a:off x="4906280" y="1779680"/>
            <a:ext cx="2292525" cy="96113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（甄選入學）</a:t>
            </a:r>
          </a:p>
        </p:txBody>
      </p:sp>
      <p:cxnSp>
        <p:nvCxnSpPr>
          <p:cNvPr id="19" name="直線單箭頭接點 18"/>
          <p:cNvCxnSpPr>
            <a:stCxn id="27" idx="0"/>
          </p:cNvCxnSpPr>
          <p:nvPr/>
        </p:nvCxnSpPr>
        <p:spPr>
          <a:xfrm flipV="1">
            <a:off x="6510890"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5082751" y="449263"/>
            <a:ext cx="6575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r>
              <a:rPr lang="zh-TW" altLang="en-US" sz="2400" dirty="0" smtClean="0">
                <a:solidFill>
                  <a:srgbClr val="000000"/>
                </a:solidFill>
                <a:latin typeface="華康粗圓體" panose="020F0709000000000000" pitchFamily="49" charset="-120"/>
                <a:ea typeface="華康粗圓體" panose="020F0709000000000000" pitchFamily="49" charset="-120"/>
              </a:rPr>
              <a:t>、專業群科、</a:t>
            </a:r>
            <a:r>
              <a:rPr lang="zh-TW" altLang="en-US" sz="2400" dirty="0">
                <a:solidFill>
                  <a:srgbClr val="000000"/>
                </a:solidFill>
                <a:latin typeface="華康粗圓體" panose="020F0709000000000000" pitchFamily="49" charset="-120"/>
                <a:ea typeface="華康粗圓體" panose="020F0709000000000000" pitchFamily="49" charset="-120"/>
              </a:rPr>
              <a:t>體育班、科學班</a:t>
            </a:r>
          </a:p>
        </p:txBody>
      </p:sp>
      <p:sp>
        <p:nvSpPr>
          <p:cNvPr id="21" name="文字方塊 20"/>
          <p:cNvSpPr txBox="1">
            <a:spLocks noChangeArrowheads="1"/>
          </p:cNvSpPr>
          <p:nvPr/>
        </p:nvSpPr>
        <p:spPr bwMode="auto">
          <a:xfrm>
            <a:off x="5085926" y="882650"/>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22" name="文字方塊 21"/>
          <p:cNvSpPr txBox="1">
            <a:spLocks noChangeArrowheads="1"/>
          </p:cNvSpPr>
          <p:nvPr/>
        </p:nvSpPr>
        <p:spPr bwMode="auto">
          <a:xfrm>
            <a:off x="5076401" y="1328738"/>
            <a:ext cx="2376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p:cNvCxnSpPr/>
          <p:nvPr/>
        </p:nvCxnSpPr>
        <p:spPr>
          <a:xfrm flipH="1" flipV="1">
            <a:off x="2340702" y="2740025"/>
            <a:ext cx="19242" cy="636589"/>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217069" y="3232150"/>
            <a:ext cx="287338"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endParaRPr lang="zh-TW" altLang="en-US">
              <a:solidFill>
                <a:prstClr val="white"/>
              </a:solidFill>
            </a:endParaRPr>
          </a:p>
        </p:txBody>
      </p:sp>
      <p:sp>
        <p:nvSpPr>
          <p:cNvPr id="26" name="橢圓 25"/>
          <p:cNvSpPr/>
          <p:nvPr/>
        </p:nvSpPr>
        <p:spPr>
          <a:xfrm>
            <a:off x="986700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p:cNvSpPr/>
          <p:nvPr/>
        </p:nvSpPr>
        <p:spPr>
          <a:xfrm>
            <a:off x="6368015" y="322262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8" name="文字方塊 27"/>
          <p:cNvSpPr txBox="1">
            <a:spLocks noChangeArrowheads="1"/>
          </p:cNvSpPr>
          <p:nvPr/>
        </p:nvSpPr>
        <p:spPr bwMode="auto">
          <a:xfrm>
            <a:off x="5069922" y="6011784"/>
            <a:ext cx="2376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2400" dirty="0">
                <a:solidFill>
                  <a:srgbClr val="000000"/>
                </a:solidFill>
                <a:latin typeface="華康粗圓體" panose="020F0709000000000000" pitchFamily="49" charset="-120"/>
                <a:ea typeface="華康粗圓體" panose="020F0709000000000000" pitchFamily="49" charset="-120"/>
              </a:rPr>
              <a:t>   </a:t>
            </a:r>
            <a:r>
              <a:rPr lang="zh-TW" altLang="en-US" sz="2400" dirty="0" smtClean="0">
                <a:solidFill>
                  <a:srgbClr val="000000"/>
                </a:solidFill>
                <a:latin typeface="華康粗圓體" panose="020F0709000000000000" pitchFamily="49" charset="-120"/>
                <a:ea typeface="華康粗圓體" panose="020F0709000000000000" pitchFamily="49" charset="-120"/>
              </a:rPr>
              <a:t>及</a:t>
            </a:r>
            <a:r>
              <a:rPr lang="zh-TW" altLang="en-US" sz="2400" dirty="0" smtClean="0">
                <a:solidFill>
                  <a:srgbClr val="FF0000"/>
                </a:solidFill>
                <a:latin typeface="華康粗圓體" panose="020F0709000000000000" pitchFamily="49" charset="-120"/>
                <a:ea typeface="華康粗圓體" panose="020F0709000000000000" pitchFamily="49" charset="-120"/>
              </a:rPr>
              <a:t>五專</a:t>
            </a:r>
            <a:endParaRPr lang="zh-TW" altLang="en-US" sz="2400" dirty="0">
              <a:solidFill>
                <a:srgbClr val="FF0000"/>
              </a:solidFill>
              <a:latin typeface="華康粗圓體" panose="020F0709000000000000" pitchFamily="49" charset="-120"/>
              <a:ea typeface="華康粗圓體" panose="020F0709000000000000" pitchFamily="49" charset="-120"/>
            </a:endParaRPr>
          </a:p>
        </p:txBody>
      </p:sp>
      <p:sp>
        <p:nvSpPr>
          <p:cNvPr id="29" name="文字方塊 28"/>
          <p:cNvSpPr txBox="1">
            <a:spLocks noChangeArrowheads="1"/>
          </p:cNvSpPr>
          <p:nvPr/>
        </p:nvSpPr>
        <p:spPr bwMode="auto">
          <a:xfrm>
            <a:off x="1881723" y="3541714"/>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2000" dirty="0">
                <a:solidFill>
                  <a:srgbClr val="000000"/>
                </a:solidFill>
                <a:latin typeface="華康粗圓體" panose="020F0709000000000000" pitchFamily="49" charset="-120"/>
                <a:ea typeface="華康粗圓體" panose="020F0709000000000000" pitchFamily="49" charset="-120"/>
              </a:rPr>
              <a:t>4</a:t>
            </a:r>
            <a:r>
              <a:rPr lang="zh-TW" altLang="en-US" sz="2000" dirty="0">
                <a:solidFill>
                  <a:srgbClr val="000000"/>
                </a:solidFill>
                <a:latin typeface="華康粗圓體" panose="020F0709000000000000" pitchFamily="49" charset="-120"/>
                <a:ea typeface="華康粗圓體" panose="020F0709000000000000" pitchFamily="49" charset="-120"/>
              </a:rPr>
              <a:t>、</a:t>
            </a:r>
            <a:r>
              <a:rPr lang="en-US" altLang="zh-TW" sz="2000" dirty="0">
                <a:solidFill>
                  <a:srgbClr val="000000"/>
                </a:solidFill>
                <a:latin typeface="華康粗圓體" panose="020F0709000000000000" pitchFamily="49" charset="-120"/>
                <a:ea typeface="華康粗圓體" panose="020F0709000000000000" pitchFamily="49" charset="-120"/>
              </a:rPr>
              <a:t>5</a:t>
            </a:r>
            <a:r>
              <a:rPr lang="zh-TW" altLang="en-US" sz="2000" dirty="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157" y="2922588"/>
            <a:ext cx="827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2400" dirty="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p:cNvSpPr/>
          <p:nvPr/>
        </p:nvSpPr>
        <p:spPr>
          <a:xfrm>
            <a:off x="4635207" y="3696678"/>
            <a:ext cx="1134228" cy="497040"/>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867386" y="2919413"/>
            <a:ext cx="8270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p:cNvCxnSpPr/>
          <p:nvPr/>
        </p:nvCxnSpPr>
        <p:spPr>
          <a:xfrm flipV="1">
            <a:off x="1001146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p:cNvSpPr/>
          <p:nvPr/>
        </p:nvSpPr>
        <p:spPr>
          <a:xfrm>
            <a:off x="9571610" y="1822450"/>
            <a:ext cx="1081702" cy="93345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5" name="矩形 34"/>
          <p:cNvSpPr/>
          <p:nvPr/>
        </p:nvSpPr>
        <p:spPr>
          <a:xfrm>
            <a:off x="4545932" y="3622675"/>
            <a:ext cx="4999037" cy="2970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36" name="文字方塊 35"/>
          <p:cNvSpPr txBox="1">
            <a:spLocks noChangeArrowheads="1"/>
          </p:cNvSpPr>
          <p:nvPr/>
        </p:nvSpPr>
        <p:spPr bwMode="auto">
          <a:xfrm>
            <a:off x="1623344" y="429441"/>
            <a:ext cx="20447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FontTx/>
              <a:buNone/>
            </a:pPr>
            <a:r>
              <a:rPr lang="en-US" altLang="zh-TW" sz="2400" dirty="0" smtClean="0">
                <a:solidFill>
                  <a:srgbClr val="000000"/>
                </a:solidFill>
                <a:latin typeface="華康粗圓體" panose="020F0709000000000000" pitchFamily="49" charset="-120"/>
                <a:ea typeface="華康粗圓體" panose="020F0709000000000000" pitchFamily="49" charset="-120"/>
              </a:rPr>
              <a:t>2.</a:t>
            </a:r>
            <a:r>
              <a:rPr lang="zh-TW" altLang="en-US" sz="2400" dirty="0" smtClean="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p:cNvSpPr/>
          <p:nvPr/>
        </p:nvSpPr>
        <p:spPr>
          <a:xfrm>
            <a:off x="907382"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endParaRPr lang="zh-TW" altLang="en-US">
              <a:solidFill>
                <a:prstClr val="white"/>
              </a:solidFill>
            </a:endParaRPr>
          </a:p>
        </p:txBody>
      </p:sp>
      <p:cxnSp>
        <p:nvCxnSpPr>
          <p:cNvPr id="38" name="直線單箭頭接點 37"/>
          <p:cNvCxnSpPr>
            <a:stCxn id="37" idx="4"/>
          </p:cNvCxnSpPr>
          <p:nvPr/>
        </p:nvCxnSpPr>
        <p:spPr>
          <a:xfrm>
            <a:off x="1051844"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94707" y="52324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科學班</a:t>
            </a:r>
          </a:p>
        </p:txBody>
      </p:sp>
      <p:sp>
        <p:nvSpPr>
          <p:cNvPr id="40" name="文字方塊 39"/>
          <p:cNvSpPr txBox="1">
            <a:spLocks noChangeArrowheads="1"/>
          </p:cNvSpPr>
          <p:nvPr/>
        </p:nvSpPr>
        <p:spPr bwMode="auto">
          <a:xfrm>
            <a:off x="602582"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2000" dirty="0">
                <a:solidFill>
                  <a:srgbClr val="000000"/>
                </a:solidFill>
                <a:latin typeface="華康粗圓體" panose="020F0709000000000000" pitchFamily="49" charset="-120"/>
                <a:ea typeface="華康粗圓體" panose="020F0709000000000000" pitchFamily="49" charset="-120"/>
              </a:rPr>
              <a:t>3</a:t>
            </a:r>
            <a:r>
              <a:rPr lang="zh-TW" altLang="en-US" sz="2000" dirty="0">
                <a:solidFill>
                  <a:srgbClr val="000000"/>
                </a:solidFill>
                <a:latin typeface="華康粗圓體" panose="020F0709000000000000" pitchFamily="49" charset="-120"/>
                <a:ea typeface="華康粗圓體" panose="020F0709000000000000" pitchFamily="49" charset="-120"/>
              </a:rPr>
              <a:t>月</a:t>
            </a:r>
          </a:p>
        </p:txBody>
      </p:sp>
      <p:sp>
        <p:nvSpPr>
          <p:cNvPr id="41" name="橢圓 40"/>
          <p:cNvSpPr/>
          <p:nvPr/>
        </p:nvSpPr>
        <p:spPr>
          <a:xfrm>
            <a:off x="7737816" y="3213100"/>
            <a:ext cx="288032" cy="288032"/>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2" name="圓角矩形 41"/>
          <p:cNvSpPr/>
          <p:nvPr/>
        </p:nvSpPr>
        <p:spPr>
          <a:xfrm>
            <a:off x="7994800" y="1822450"/>
            <a:ext cx="1426351" cy="941291"/>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smtClean="0">
                <a:solidFill>
                  <a:prstClr val="white"/>
                </a:solidFill>
                <a:latin typeface="華康粗圓體" pitchFamily="49" charset="-120"/>
                <a:ea typeface="華康粗圓體" pitchFamily="49" charset="-120"/>
              </a:rPr>
              <a:t>一次</a:t>
            </a:r>
            <a:r>
              <a:rPr lang="en-US" altLang="zh-TW" sz="2800" dirty="0" smtClean="0">
                <a:solidFill>
                  <a:prstClr val="white"/>
                </a:solidFill>
                <a:latin typeface="華康粗圓體" pitchFamily="49" charset="-120"/>
                <a:ea typeface="華康粗圓體" pitchFamily="49" charset="-120"/>
              </a:rPr>
              <a:t/>
            </a:r>
            <a:br>
              <a:rPr lang="en-US" altLang="zh-TW" sz="2800" dirty="0" smtClean="0">
                <a:solidFill>
                  <a:prstClr val="white"/>
                </a:solidFill>
                <a:latin typeface="華康粗圓體" pitchFamily="49" charset="-120"/>
                <a:ea typeface="華康粗圓體" pitchFamily="49" charset="-120"/>
              </a:rPr>
            </a:br>
            <a:r>
              <a:rPr lang="zh-TW" altLang="en-US" sz="2800" dirty="0" smtClean="0">
                <a:solidFill>
                  <a:prstClr val="white"/>
                </a:solidFill>
                <a:latin typeface="華康粗圓體" pitchFamily="49" charset="-120"/>
                <a:ea typeface="華康粗圓體" pitchFamily="49" charset="-120"/>
              </a:rPr>
              <a:t>分發</a:t>
            </a:r>
            <a:endParaRPr lang="zh-TW" altLang="en-US" sz="2800" dirty="0">
              <a:solidFill>
                <a:prstClr val="white"/>
              </a:solidFill>
              <a:latin typeface="華康粗圓體" pitchFamily="49" charset="-120"/>
              <a:ea typeface="華康粗圓體" pitchFamily="49" charset="-120"/>
            </a:endParaRPr>
          </a:p>
        </p:txBody>
      </p:sp>
      <p:cxnSp>
        <p:nvCxnSpPr>
          <p:cNvPr id="43" name="直線單箭頭接點 42"/>
          <p:cNvCxnSpPr/>
          <p:nvPr/>
        </p:nvCxnSpPr>
        <p:spPr>
          <a:xfrm flipV="1">
            <a:off x="8724195" y="2778125"/>
            <a:ext cx="0" cy="466725"/>
          </a:xfrm>
          <a:prstGeom prst="straightConnector1">
            <a:avLst/>
          </a:prstGeom>
          <a:ln w="76200">
            <a:solidFill>
              <a:srgbClr val="366CAC"/>
            </a:solidFill>
            <a:tailEnd type="arrow"/>
          </a:ln>
        </p:spPr>
        <p:style>
          <a:lnRef idx="1">
            <a:schemeClr val="accent2"/>
          </a:lnRef>
          <a:fillRef idx="3">
            <a:schemeClr val="accent2"/>
          </a:fillRef>
          <a:effectRef idx="2">
            <a:schemeClr val="accent2"/>
          </a:effectRef>
          <a:fontRef idx="minor">
            <a:schemeClr val="lt1"/>
          </a:fontRef>
        </p:style>
      </p:cxnSp>
      <p:sp>
        <p:nvSpPr>
          <p:cNvPr id="44" name="橢圓 43"/>
          <p:cNvSpPr/>
          <p:nvPr/>
        </p:nvSpPr>
        <p:spPr>
          <a:xfrm>
            <a:off x="8579732" y="3213100"/>
            <a:ext cx="287338" cy="287338"/>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5" name="圓角矩形 44"/>
          <p:cNvSpPr/>
          <p:nvPr/>
        </p:nvSpPr>
        <p:spPr>
          <a:xfrm>
            <a:off x="9754779" y="4271112"/>
            <a:ext cx="2196244" cy="961288"/>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smtClean="0">
                <a:solidFill>
                  <a:prstClr val="white"/>
                </a:solidFill>
                <a:latin typeface="華康粗圓體" pitchFamily="49" charset="-120"/>
                <a:ea typeface="華康粗圓體" pitchFamily="49" charset="-120"/>
              </a:rPr>
              <a:t>免試續</a:t>
            </a:r>
            <a:r>
              <a:rPr lang="zh-TW" altLang="en-US" sz="3200" dirty="0" smtClean="0">
                <a:solidFill>
                  <a:prstClr val="white"/>
                </a:solidFill>
                <a:latin typeface="華康粗圓體" pitchFamily="49" charset="-120"/>
                <a:ea typeface="華康粗圓體" pitchFamily="49" charset="-120"/>
              </a:rPr>
              <a:t>招</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p:cNvCxnSpPr/>
          <p:nvPr/>
        </p:nvCxnSpPr>
        <p:spPr>
          <a:xfrm>
            <a:off x="10674382"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10531507"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p:cNvSpPr/>
          <p:nvPr/>
        </p:nvSpPr>
        <p:spPr>
          <a:xfrm>
            <a:off x="302064" y="4254500"/>
            <a:ext cx="2106063" cy="96113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（甄選入學）</a:t>
            </a:r>
          </a:p>
        </p:txBody>
      </p:sp>
      <p:sp>
        <p:nvSpPr>
          <p:cNvPr id="49" name="圓角矩形 48"/>
          <p:cNvSpPr/>
          <p:nvPr/>
        </p:nvSpPr>
        <p:spPr>
          <a:xfrm>
            <a:off x="1499431" y="1778892"/>
            <a:ext cx="2292525" cy="96113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8085074" y="1327724"/>
            <a:ext cx="26721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dirty="0" smtClean="0">
                <a:solidFill>
                  <a:srgbClr val="000000"/>
                </a:solidFill>
                <a:latin typeface="華康粗圓體" panose="020F0709000000000000" pitchFamily="49" charset="-120"/>
                <a:ea typeface="華康粗圓體" panose="020F0709000000000000" pitchFamily="49" charset="-120"/>
              </a:rPr>
              <a:t>7/5</a:t>
            </a:r>
            <a:r>
              <a:rPr lang="zh-TW" altLang="en-US" sz="2400" dirty="0" smtClean="0">
                <a:solidFill>
                  <a:srgbClr val="000000"/>
                </a:solidFill>
                <a:latin typeface="華康粗圓體" panose="020F0709000000000000" pitchFamily="49" charset="-120"/>
                <a:ea typeface="華康粗圓體" panose="020F0709000000000000" pitchFamily="49" charset="-120"/>
              </a:rPr>
              <a:t>放榜  </a:t>
            </a:r>
            <a:r>
              <a:rPr lang="en-US" altLang="zh-TW" sz="2400" dirty="0" smtClean="0">
                <a:solidFill>
                  <a:srgbClr val="000000"/>
                </a:solidFill>
                <a:latin typeface="華康粗圓體" panose="020F0709000000000000" pitchFamily="49" charset="-120"/>
                <a:ea typeface="華康粗圓體" panose="020F0709000000000000" pitchFamily="49" charset="-120"/>
              </a:rPr>
              <a:t>7/7</a:t>
            </a:r>
            <a:r>
              <a:rPr lang="zh-TW" altLang="en-US" sz="2400" dirty="0" smtClean="0">
                <a:solidFill>
                  <a:srgbClr val="000000"/>
                </a:solidFill>
                <a:latin typeface="華康粗圓體" panose="020F0709000000000000" pitchFamily="49" charset="-120"/>
                <a:ea typeface="華康粗圓體" panose="020F0709000000000000" pitchFamily="49" charset="-120"/>
              </a:rPr>
              <a:t>報到</a:t>
            </a:r>
            <a:endParaRPr lang="zh-TW" altLang="en-US" sz="2400" dirty="0">
              <a:solidFill>
                <a:srgbClr val="000000"/>
              </a:solidFill>
              <a:latin typeface="華康粗圓體" panose="020F0709000000000000" pitchFamily="49" charset="-120"/>
              <a:ea typeface="華康粗圓體" panose="020F0709000000000000" pitchFamily="49" charset="-120"/>
            </a:endParaRPr>
          </a:p>
        </p:txBody>
      </p:sp>
    </p:spTree>
    <p:extLst>
      <p:ext uri="{BB962C8B-B14F-4D97-AF65-F5344CB8AC3E}">
        <p14:creationId xmlns:p14="http://schemas.microsoft.com/office/powerpoint/2010/main" val="3643985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randombar(horizont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1000"/>
                                        <p:tgtEl>
                                          <p:spTgt spid="31"/>
                                        </p:tgtEl>
                                      </p:cBhvr>
                                    </p:animEffect>
                                    <p:anim calcmode="lin" valueType="num">
                                      <p:cBhvr>
                                        <p:cTn id="58" dur="1000" fill="hold"/>
                                        <p:tgtEl>
                                          <p:spTgt spid="31"/>
                                        </p:tgtEl>
                                        <p:attrNameLst>
                                          <p:attrName>ppt_x</p:attrName>
                                        </p:attrNameLst>
                                      </p:cBhvr>
                                      <p:tavLst>
                                        <p:tav tm="0">
                                          <p:val>
                                            <p:strVal val="#ppt_x"/>
                                          </p:val>
                                        </p:tav>
                                        <p:tav tm="100000">
                                          <p:val>
                                            <p:strVal val="#ppt_x"/>
                                          </p:val>
                                        </p:tav>
                                      </p:tavLst>
                                    </p:anim>
                                    <p:anim calcmode="lin" valueType="num">
                                      <p:cBhvr>
                                        <p:cTn id="5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1000"/>
                                        <p:tgtEl>
                                          <p:spTgt spid="19"/>
                                        </p:tgtEl>
                                      </p:cBhvr>
                                    </p:animEffect>
                                    <p:anim calcmode="lin" valueType="num">
                                      <p:cBhvr>
                                        <p:cTn id="65" dur="1000" fill="hold"/>
                                        <p:tgtEl>
                                          <p:spTgt spid="19"/>
                                        </p:tgtEl>
                                        <p:attrNameLst>
                                          <p:attrName>ppt_x</p:attrName>
                                        </p:attrNameLst>
                                      </p:cBhvr>
                                      <p:tavLst>
                                        <p:tav tm="0">
                                          <p:val>
                                            <p:strVal val="#ppt_x"/>
                                          </p:val>
                                        </p:tav>
                                        <p:tav tm="100000">
                                          <p:val>
                                            <p:strVal val="#ppt_x"/>
                                          </p:val>
                                        </p:tav>
                                      </p:tavLst>
                                    </p:anim>
                                    <p:anim calcmode="lin" valueType="num">
                                      <p:cBhvr>
                                        <p:cTn id="66" dur="1000" fill="hold"/>
                                        <p:tgtEl>
                                          <p:spTgt spid="19"/>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14" presetClass="entr" presetSubtype="1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randombar(horizontal)">
                                      <p:cBhvr>
                                        <p:cTn id="74" dur="500"/>
                                        <p:tgtEl>
                                          <p:spTgt spid="20"/>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randombar(horizontal)">
                                      <p:cBhvr>
                                        <p:cTn id="77" dur="500"/>
                                        <p:tgtEl>
                                          <p:spTgt spid="21"/>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randombar(horizontal)">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randombar(horizontal)">
                                      <p:cBhvr>
                                        <p:cTn id="85" dur="500"/>
                                        <p:tgtEl>
                                          <p:spTgt spid="27"/>
                                        </p:tgtEl>
                                      </p:cBhvr>
                                    </p:animEffect>
                                  </p:childTnLst>
                                </p:cTn>
                              </p:par>
                            </p:childTnLst>
                          </p:cTn>
                        </p:par>
                        <p:par>
                          <p:cTn id="86" fill="hold">
                            <p:stCondLst>
                              <p:cond delay="500"/>
                            </p:stCondLst>
                            <p:childTnLst>
                              <p:par>
                                <p:cTn id="87" presetID="14" presetClass="entr" presetSubtype="10" fill="hold" nodeType="after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randombar(horizontal)">
                                      <p:cBhvr>
                                        <p:cTn id="89" dur="500"/>
                                        <p:tgtEl>
                                          <p:spTgt spid="12"/>
                                        </p:tgtEl>
                                      </p:cBhvr>
                                    </p:animEffect>
                                  </p:childTnLst>
                                </p:cTn>
                              </p:par>
                              <p:par>
                                <p:cTn id="90" presetID="14" presetClass="entr" presetSubtype="10" fill="hold" nodeType="with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randombar(horizontal)">
                                      <p:cBhvr>
                                        <p:cTn id="92" dur="500"/>
                                        <p:tgtEl>
                                          <p:spTgt spid="7"/>
                                        </p:tgtEl>
                                      </p:cBhvr>
                                    </p:animEffect>
                                  </p:childTnLst>
                                </p:cTn>
                              </p:par>
                              <p:par>
                                <p:cTn id="93" presetID="42" presetClass="entr" presetSubtype="0" fill="hold" grpId="0" nodeType="with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fade">
                                      <p:cBhvr>
                                        <p:cTn id="95" dur="1000"/>
                                        <p:tgtEl>
                                          <p:spTgt spid="14"/>
                                        </p:tgtEl>
                                      </p:cBhvr>
                                    </p:animEffect>
                                    <p:anim calcmode="lin" valueType="num">
                                      <p:cBhvr>
                                        <p:cTn id="96" dur="1000" fill="hold"/>
                                        <p:tgtEl>
                                          <p:spTgt spid="14"/>
                                        </p:tgtEl>
                                        <p:attrNameLst>
                                          <p:attrName>ppt_x</p:attrName>
                                        </p:attrNameLst>
                                      </p:cBhvr>
                                      <p:tavLst>
                                        <p:tav tm="0">
                                          <p:val>
                                            <p:strVal val="#ppt_x"/>
                                          </p:val>
                                        </p:tav>
                                        <p:tav tm="100000">
                                          <p:val>
                                            <p:strVal val="#ppt_x"/>
                                          </p:val>
                                        </p:tav>
                                      </p:tavLst>
                                    </p:anim>
                                    <p:anim calcmode="lin" valueType="num">
                                      <p:cBhvr>
                                        <p:cTn id="97" dur="1000" fill="hold"/>
                                        <p:tgtEl>
                                          <p:spTgt spid="14"/>
                                        </p:tgtEl>
                                        <p:attrNameLst>
                                          <p:attrName>ppt_y</p:attrName>
                                        </p:attrNameLst>
                                      </p:cBhvr>
                                      <p:tavLst>
                                        <p:tav tm="0">
                                          <p:val>
                                            <p:strVal val="#ppt_y+.1"/>
                                          </p:val>
                                        </p:tav>
                                        <p:tav tm="100000">
                                          <p:val>
                                            <p:strVal val="#ppt_y"/>
                                          </p:val>
                                        </p:tav>
                                      </p:tavLst>
                                    </p:anim>
                                  </p:childTnLst>
                                </p:cTn>
                              </p:par>
                            </p:childTnLst>
                          </p:cTn>
                        </p:par>
                        <p:par>
                          <p:cTn id="98" fill="hold">
                            <p:stCondLst>
                              <p:cond delay="1500"/>
                            </p:stCondLst>
                            <p:childTnLst>
                              <p:par>
                                <p:cTn id="99" presetID="42" presetClass="entr" presetSubtype="0"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1000"/>
                                        <p:tgtEl>
                                          <p:spTgt spid="28"/>
                                        </p:tgtEl>
                                      </p:cBhvr>
                                    </p:animEffect>
                                    <p:anim calcmode="lin" valueType="num">
                                      <p:cBhvr>
                                        <p:cTn id="102" dur="1000" fill="hold"/>
                                        <p:tgtEl>
                                          <p:spTgt spid="28"/>
                                        </p:tgtEl>
                                        <p:attrNameLst>
                                          <p:attrName>ppt_x</p:attrName>
                                        </p:attrNameLst>
                                      </p:cBhvr>
                                      <p:tavLst>
                                        <p:tav tm="0">
                                          <p:val>
                                            <p:strVal val="#ppt_x"/>
                                          </p:val>
                                        </p:tav>
                                        <p:tav tm="100000">
                                          <p:val>
                                            <p:strVal val="#ppt_x"/>
                                          </p:val>
                                        </p:tav>
                                      </p:tavLst>
                                    </p:anim>
                                    <p:anim calcmode="lin" valueType="num">
                                      <p:cBhvr>
                                        <p:cTn id="10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nodeType="click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fade">
                                      <p:cBhvr>
                                        <p:cTn id="108" dur="1000"/>
                                        <p:tgtEl>
                                          <p:spTgt spid="13"/>
                                        </p:tgtEl>
                                      </p:cBhvr>
                                    </p:animEffect>
                                    <p:anim calcmode="lin" valueType="num">
                                      <p:cBhvr>
                                        <p:cTn id="109" dur="1000" fill="hold"/>
                                        <p:tgtEl>
                                          <p:spTgt spid="13"/>
                                        </p:tgtEl>
                                        <p:attrNameLst>
                                          <p:attrName>ppt_x</p:attrName>
                                        </p:attrNameLst>
                                      </p:cBhvr>
                                      <p:tavLst>
                                        <p:tav tm="0">
                                          <p:val>
                                            <p:strVal val="#ppt_x"/>
                                          </p:val>
                                        </p:tav>
                                        <p:tav tm="100000">
                                          <p:val>
                                            <p:strVal val="#ppt_x"/>
                                          </p:val>
                                        </p:tav>
                                      </p:tavLst>
                                    </p:anim>
                                    <p:anim calcmode="lin" valueType="num">
                                      <p:cBhvr>
                                        <p:cTn id="110" dur="1000" fill="hold"/>
                                        <p:tgtEl>
                                          <p:spTgt spid="13"/>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1000"/>
                                        <p:tgtEl>
                                          <p:spTgt spid="41"/>
                                        </p:tgtEl>
                                      </p:cBhvr>
                                    </p:animEffect>
                                    <p:anim calcmode="lin" valueType="num">
                                      <p:cBhvr>
                                        <p:cTn id="114" dur="1000" fill="hold"/>
                                        <p:tgtEl>
                                          <p:spTgt spid="41"/>
                                        </p:tgtEl>
                                        <p:attrNameLst>
                                          <p:attrName>ppt_x</p:attrName>
                                        </p:attrNameLst>
                                      </p:cBhvr>
                                      <p:tavLst>
                                        <p:tav tm="0">
                                          <p:val>
                                            <p:strVal val="#ppt_x"/>
                                          </p:val>
                                        </p:tav>
                                        <p:tav tm="100000">
                                          <p:val>
                                            <p:strVal val="#ppt_x"/>
                                          </p:val>
                                        </p:tav>
                                      </p:tavLst>
                                    </p:anim>
                                    <p:anim calcmode="lin" valueType="num">
                                      <p:cBhvr>
                                        <p:cTn id="115" dur="1000" fill="hold"/>
                                        <p:tgtEl>
                                          <p:spTgt spid="41"/>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17"/>
                                        </p:tgtEl>
                                        <p:attrNameLst>
                                          <p:attrName>style.visibility</p:attrName>
                                        </p:attrNameLst>
                                      </p:cBhvr>
                                      <p:to>
                                        <p:strVal val="visible"/>
                                      </p:to>
                                    </p:set>
                                    <p:animEffect transition="in" filter="fade">
                                      <p:cBhvr>
                                        <p:cTn id="118" dur="1000"/>
                                        <p:tgtEl>
                                          <p:spTgt spid="17"/>
                                        </p:tgtEl>
                                      </p:cBhvr>
                                    </p:animEffect>
                                    <p:anim calcmode="lin" valueType="num">
                                      <p:cBhvr>
                                        <p:cTn id="119" dur="1000" fill="hold"/>
                                        <p:tgtEl>
                                          <p:spTgt spid="17"/>
                                        </p:tgtEl>
                                        <p:attrNameLst>
                                          <p:attrName>ppt_x</p:attrName>
                                        </p:attrNameLst>
                                      </p:cBhvr>
                                      <p:tavLst>
                                        <p:tav tm="0">
                                          <p:val>
                                            <p:strVal val="#ppt_x"/>
                                          </p:val>
                                        </p:tav>
                                        <p:tav tm="100000">
                                          <p:val>
                                            <p:strVal val="#ppt_x"/>
                                          </p:val>
                                        </p:tav>
                                      </p:tavLst>
                                    </p:anim>
                                    <p:anim calcmode="lin" valueType="num">
                                      <p:cBhvr>
                                        <p:cTn id="120" dur="1000" fill="hold"/>
                                        <p:tgtEl>
                                          <p:spTgt spid="17"/>
                                        </p:tgtEl>
                                        <p:attrNameLst>
                                          <p:attrName>ppt_y</p:attrName>
                                        </p:attrNameLst>
                                      </p:cBhvr>
                                      <p:tavLst>
                                        <p:tav tm="0">
                                          <p:val>
                                            <p:strVal val="#ppt_y+.1"/>
                                          </p:val>
                                        </p:tav>
                                        <p:tav tm="100000">
                                          <p:val>
                                            <p:strVal val="#ppt_y"/>
                                          </p:val>
                                        </p:tav>
                                      </p:tavLst>
                                    </p:anim>
                                  </p:childTnLst>
                                </p:cTn>
                              </p:par>
                            </p:childTnLst>
                          </p:cTn>
                        </p:par>
                        <p:par>
                          <p:cTn id="121" fill="hold">
                            <p:stCondLst>
                              <p:cond delay="1000"/>
                            </p:stCondLst>
                            <p:childTnLst>
                              <p:par>
                                <p:cTn id="122" presetID="42" presetClass="entr" presetSubtype="0" fill="hold" grpId="0" nodeType="afterEffect">
                                  <p:stCondLst>
                                    <p:cond delay="0"/>
                                  </p:stCondLst>
                                  <p:childTnLst>
                                    <p:set>
                                      <p:cBhvr>
                                        <p:cTn id="123" dur="1" fill="hold">
                                          <p:stCondLst>
                                            <p:cond delay="0"/>
                                          </p:stCondLst>
                                        </p:cTn>
                                        <p:tgtEl>
                                          <p:spTgt spid="15"/>
                                        </p:tgtEl>
                                        <p:attrNameLst>
                                          <p:attrName>style.visibility</p:attrName>
                                        </p:attrNameLst>
                                      </p:cBhvr>
                                      <p:to>
                                        <p:strVal val="visible"/>
                                      </p:to>
                                    </p:set>
                                    <p:animEffect transition="in" filter="fade">
                                      <p:cBhvr>
                                        <p:cTn id="124" dur="1000"/>
                                        <p:tgtEl>
                                          <p:spTgt spid="15"/>
                                        </p:tgtEl>
                                      </p:cBhvr>
                                    </p:animEffect>
                                    <p:anim calcmode="lin" valueType="num">
                                      <p:cBhvr>
                                        <p:cTn id="125" dur="1000" fill="hold"/>
                                        <p:tgtEl>
                                          <p:spTgt spid="15"/>
                                        </p:tgtEl>
                                        <p:attrNameLst>
                                          <p:attrName>ppt_x</p:attrName>
                                        </p:attrNameLst>
                                      </p:cBhvr>
                                      <p:tavLst>
                                        <p:tav tm="0">
                                          <p:val>
                                            <p:strVal val="#ppt_x"/>
                                          </p:val>
                                        </p:tav>
                                        <p:tav tm="100000">
                                          <p:val>
                                            <p:strVal val="#ppt_x"/>
                                          </p:val>
                                        </p:tav>
                                      </p:tavLst>
                                    </p:anim>
                                    <p:anim calcmode="lin" valueType="num">
                                      <p:cBhvr>
                                        <p:cTn id="126" dur="1000" fill="hold"/>
                                        <p:tgtEl>
                                          <p:spTgt spid="15"/>
                                        </p:tgtEl>
                                        <p:attrNameLst>
                                          <p:attrName>ppt_y</p:attrName>
                                        </p:attrNameLst>
                                      </p:cBhvr>
                                      <p:tavLst>
                                        <p:tav tm="0">
                                          <p:val>
                                            <p:strVal val="#ppt_y+.1"/>
                                          </p:val>
                                        </p:tav>
                                        <p:tav tm="100000">
                                          <p:val>
                                            <p:strVal val="#ppt_y"/>
                                          </p:val>
                                        </p:tav>
                                      </p:tavLst>
                                    </p:anim>
                                  </p:childTnLst>
                                </p:cTn>
                              </p:par>
                            </p:childTnLst>
                          </p:cTn>
                        </p:par>
                        <p:par>
                          <p:cTn id="127" fill="hold">
                            <p:stCondLst>
                              <p:cond delay="2000"/>
                            </p:stCondLst>
                            <p:childTnLst>
                              <p:par>
                                <p:cTn id="128" presetID="42" presetClass="entr" presetSubtype="0" fill="hold" grpId="0" nodeType="after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1000"/>
                                        <p:tgtEl>
                                          <p:spTgt spid="16"/>
                                        </p:tgtEl>
                                      </p:cBhvr>
                                    </p:animEffect>
                                    <p:anim calcmode="lin" valueType="num">
                                      <p:cBhvr>
                                        <p:cTn id="131" dur="1000" fill="hold"/>
                                        <p:tgtEl>
                                          <p:spTgt spid="16"/>
                                        </p:tgtEl>
                                        <p:attrNameLst>
                                          <p:attrName>ppt_x</p:attrName>
                                        </p:attrNameLst>
                                      </p:cBhvr>
                                      <p:tavLst>
                                        <p:tav tm="0">
                                          <p:val>
                                            <p:strVal val="#ppt_x"/>
                                          </p:val>
                                        </p:tav>
                                        <p:tav tm="100000">
                                          <p:val>
                                            <p:strVal val="#ppt_x"/>
                                          </p:val>
                                        </p:tav>
                                      </p:tavLst>
                                    </p:anim>
                                    <p:anim calcmode="lin" valueType="num">
                                      <p:cBhvr>
                                        <p:cTn id="1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5"/>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fade">
                                      <p:cBhvr>
                                        <p:cTn id="141" dur="1000"/>
                                        <p:tgtEl>
                                          <p:spTgt spid="43"/>
                                        </p:tgtEl>
                                      </p:cBhvr>
                                    </p:animEffect>
                                    <p:anim calcmode="lin" valueType="num">
                                      <p:cBhvr>
                                        <p:cTn id="142" dur="1000" fill="hold"/>
                                        <p:tgtEl>
                                          <p:spTgt spid="43"/>
                                        </p:tgtEl>
                                        <p:attrNameLst>
                                          <p:attrName>ppt_x</p:attrName>
                                        </p:attrNameLst>
                                      </p:cBhvr>
                                      <p:tavLst>
                                        <p:tav tm="0">
                                          <p:val>
                                            <p:strVal val="#ppt_x"/>
                                          </p:val>
                                        </p:tav>
                                        <p:tav tm="100000">
                                          <p:val>
                                            <p:strVal val="#ppt_x"/>
                                          </p:val>
                                        </p:tav>
                                      </p:tavLst>
                                    </p:anim>
                                    <p:anim calcmode="lin" valueType="num">
                                      <p:cBhvr>
                                        <p:cTn id="143" dur="1000" fill="hold"/>
                                        <p:tgtEl>
                                          <p:spTgt spid="43"/>
                                        </p:tgtEl>
                                        <p:attrNameLst>
                                          <p:attrName>ppt_y</p:attrName>
                                        </p:attrNameLst>
                                      </p:cBhvr>
                                      <p:tavLst>
                                        <p:tav tm="0">
                                          <p:val>
                                            <p:strVal val="#ppt_y+.1"/>
                                          </p:val>
                                        </p:tav>
                                        <p:tav tm="100000">
                                          <p:val>
                                            <p:strVal val="#ppt_y"/>
                                          </p:val>
                                        </p:tav>
                                      </p:tavLst>
                                    </p:anim>
                                  </p:childTnLst>
                                </p:cTn>
                              </p:par>
                              <p:par>
                                <p:cTn id="144" presetID="42" presetClass="entr" presetSubtype="0" fill="hold" nodeType="withEffect">
                                  <p:stCondLst>
                                    <p:cond delay="0"/>
                                  </p:stCondLst>
                                  <p:childTnLst>
                                    <p:set>
                                      <p:cBhvr>
                                        <p:cTn id="145" dur="1" fill="hold">
                                          <p:stCondLst>
                                            <p:cond delay="0"/>
                                          </p:stCondLst>
                                        </p:cTn>
                                        <p:tgtEl>
                                          <p:spTgt spid="42"/>
                                        </p:tgtEl>
                                        <p:attrNameLst>
                                          <p:attrName>style.visibility</p:attrName>
                                        </p:attrNameLst>
                                      </p:cBhvr>
                                      <p:to>
                                        <p:strVal val="visible"/>
                                      </p:to>
                                    </p:set>
                                    <p:animEffect transition="in" filter="fade">
                                      <p:cBhvr>
                                        <p:cTn id="146" dur="1000"/>
                                        <p:tgtEl>
                                          <p:spTgt spid="42"/>
                                        </p:tgtEl>
                                      </p:cBhvr>
                                    </p:animEffect>
                                    <p:anim calcmode="lin" valueType="num">
                                      <p:cBhvr>
                                        <p:cTn id="147" dur="1000" fill="hold"/>
                                        <p:tgtEl>
                                          <p:spTgt spid="42"/>
                                        </p:tgtEl>
                                        <p:attrNameLst>
                                          <p:attrName>ppt_x</p:attrName>
                                        </p:attrNameLst>
                                      </p:cBhvr>
                                      <p:tavLst>
                                        <p:tav tm="0">
                                          <p:val>
                                            <p:strVal val="#ppt_x"/>
                                          </p:val>
                                        </p:tav>
                                        <p:tav tm="100000">
                                          <p:val>
                                            <p:strVal val="#ppt_x"/>
                                          </p:val>
                                        </p:tav>
                                      </p:tavLst>
                                    </p:anim>
                                    <p:anim calcmode="lin" valueType="num">
                                      <p:cBhvr>
                                        <p:cTn id="148" dur="1000" fill="hold"/>
                                        <p:tgtEl>
                                          <p:spTgt spid="42"/>
                                        </p:tgtEl>
                                        <p:attrNameLst>
                                          <p:attrName>ppt_y</p:attrName>
                                        </p:attrNameLst>
                                      </p:cBhvr>
                                      <p:tavLst>
                                        <p:tav tm="0">
                                          <p:val>
                                            <p:strVal val="#ppt_y+.1"/>
                                          </p:val>
                                        </p:tav>
                                        <p:tav tm="100000">
                                          <p:val>
                                            <p:strVal val="#ppt_y"/>
                                          </p:val>
                                        </p:tav>
                                      </p:tavLst>
                                    </p:anim>
                                  </p:childTnLst>
                                </p:cTn>
                              </p:par>
                              <p:par>
                                <p:cTn id="149" presetID="14" presetClass="entr" presetSubtype="10" fill="hold" grpId="0" nodeType="with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randombar(horizontal)">
                                      <p:cBhvr>
                                        <p:cTn id="151" dur="500"/>
                                        <p:tgtEl>
                                          <p:spTgt spid="44"/>
                                        </p:tgtEl>
                                      </p:cBhvr>
                                    </p:animEffect>
                                  </p:childTnLst>
                                </p:cTn>
                              </p:par>
                            </p:childTnLst>
                          </p:cTn>
                        </p:par>
                      </p:childTnLst>
                    </p:cTn>
                  </p:par>
                  <p:par>
                    <p:cTn id="152" fill="hold">
                      <p:stCondLst>
                        <p:cond delay="indefinite"/>
                      </p:stCondLst>
                      <p:childTnLst>
                        <p:par>
                          <p:cTn id="153" fill="hold">
                            <p:stCondLst>
                              <p:cond delay="0"/>
                            </p:stCondLst>
                            <p:childTnLst>
                              <p:par>
                                <p:cTn id="154" presetID="14" presetClass="entr" presetSubtype="10" fill="hold" grpId="0" nodeType="clickEffect">
                                  <p:stCondLst>
                                    <p:cond delay="0"/>
                                  </p:stCondLst>
                                  <p:childTnLst>
                                    <p:set>
                                      <p:cBhvr>
                                        <p:cTn id="155" dur="1" fill="hold">
                                          <p:stCondLst>
                                            <p:cond delay="0"/>
                                          </p:stCondLst>
                                        </p:cTn>
                                        <p:tgtEl>
                                          <p:spTgt spid="32"/>
                                        </p:tgtEl>
                                        <p:attrNameLst>
                                          <p:attrName>style.visibility</p:attrName>
                                        </p:attrNameLst>
                                      </p:cBhvr>
                                      <p:to>
                                        <p:strVal val="visible"/>
                                      </p:to>
                                    </p:set>
                                    <p:animEffect transition="in" filter="randombar(horizontal)">
                                      <p:cBhvr>
                                        <p:cTn id="156" dur="500"/>
                                        <p:tgtEl>
                                          <p:spTgt spid="32"/>
                                        </p:tgtEl>
                                      </p:cBhvr>
                                    </p:animEffect>
                                  </p:childTnLst>
                                </p:cTn>
                              </p:par>
                              <p:par>
                                <p:cTn id="157" presetID="42" presetClass="entr" presetSubtype="0" fill="hold" nodeType="withEffect">
                                  <p:stCondLst>
                                    <p:cond delay="0"/>
                                  </p:stCondLst>
                                  <p:childTnLst>
                                    <p:set>
                                      <p:cBhvr>
                                        <p:cTn id="158" dur="1" fill="hold">
                                          <p:stCondLst>
                                            <p:cond delay="0"/>
                                          </p:stCondLst>
                                        </p:cTn>
                                        <p:tgtEl>
                                          <p:spTgt spid="26"/>
                                        </p:tgtEl>
                                        <p:attrNameLst>
                                          <p:attrName>style.visibility</p:attrName>
                                        </p:attrNameLst>
                                      </p:cBhvr>
                                      <p:to>
                                        <p:strVal val="visible"/>
                                      </p:to>
                                    </p:set>
                                    <p:animEffect transition="in" filter="fade">
                                      <p:cBhvr>
                                        <p:cTn id="159" dur="1000"/>
                                        <p:tgtEl>
                                          <p:spTgt spid="26"/>
                                        </p:tgtEl>
                                      </p:cBhvr>
                                    </p:animEffect>
                                    <p:anim calcmode="lin" valueType="num">
                                      <p:cBhvr>
                                        <p:cTn id="160" dur="1000" fill="hold"/>
                                        <p:tgtEl>
                                          <p:spTgt spid="26"/>
                                        </p:tgtEl>
                                        <p:attrNameLst>
                                          <p:attrName>ppt_x</p:attrName>
                                        </p:attrNameLst>
                                      </p:cBhvr>
                                      <p:tavLst>
                                        <p:tav tm="0">
                                          <p:val>
                                            <p:strVal val="#ppt_x"/>
                                          </p:val>
                                        </p:tav>
                                        <p:tav tm="100000">
                                          <p:val>
                                            <p:strVal val="#ppt_x"/>
                                          </p:val>
                                        </p:tav>
                                      </p:tavLst>
                                    </p:anim>
                                    <p:anim calcmode="lin" valueType="num">
                                      <p:cBhvr>
                                        <p:cTn id="161" dur="1000" fill="hold"/>
                                        <p:tgtEl>
                                          <p:spTgt spid="26"/>
                                        </p:tgtEl>
                                        <p:attrNameLst>
                                          <p:attrName>ppt_y</p:attrName>
                                        </p:attrNameLst>
                                      </p:cBhvr>
                                      <p:tavLst>
                                        <p:tav tm="0">
                                          <p:val>
                                            <p:strVal val="#ppt_y+.1"/>
                                          </p:val>
                                        </p:tav>
                                        <p:tav tm="100000">
                                          <p:val>
                                            <p:strVal val="#ppt_y"/>
                                          </p:val>
                                        </p:tav>
                                      </p:tavLst>
                                    </p:anim>
                                  </p:childTnLst>
                                </p:cTn>
                              </p:par>
                            </p:childTnLst>
                          </p:cTn>
                        </p:par>
                        <p:par>
                          <p:cTn id="162" fill="hold">
                            <p:stCondLst>
                              <p:cond delay="1000"/>
                            </p:stCondLst>
                            <p:childTnLst>
                              <p:par>
                                <p:cTn id="163" presetID="42" presetClass="entr" presetSubtype="0" fill="hold" nodeType="afterEffect">
                                  <p:stCondLst>
                                    <p:cond delay="0"/>
                                  </p:stCondLst>
                                  <p:childTnLst>
                                    <p:set>
                                      <p:cBhvr>
                                        <p:cTn id="164" dur="1" fill="hold">
                                          <p:stCondLst>
                                            <p:cond delay="0"/>
                                          </p:stCondLst>
                                        </p:cTn>
                                        <p:tgtEl>
                                          <p:spTgt spid="33"/>
                                        </p:tgtEl>
                                        <p:attrNameLst>
                                          <p:attrName>style.visibility</p:attrName>
                                        </p:attrNameLst>
                                      </p:cBhvr>
                                      <p:to>
                                        <p:strVal val="visible"/>
                                      </p:to>
                                    </p:set>
                                    <p:animEffect transition="in" filter="fade">
                                      <p:cBhvr>
                                        <p:cTn id="165" dur="1000"/>
                                        <p:tgtEl>
                                          <p:spTgt spid="33"/>
                                        </p:tgtEl>
                                      </p:cBhvr>
                                    </p:animEffect>
                                    <p:anim calcmode="lin" valueType="num">
                                      <p:cBhvr>
                                        <p:cTn id="166" dur="1000" fill="hold"/>
                                        <p:tgtEl>
                                          <p:spTgt spid="33"/>
                                        </p:tgtEl>
                                        <p:attrNameLst>
                                          <p:attrName>ppt_x</p:attrName>
                                        </p:attrNameLst>
                                      </p:cBhvr>
                                      <p:tavLst>
                                        <p:tav tm="0">
                                          <p:val>
                                            <p:strVal val="#ppt_x"/>
                                          </p:val>
                                        </p:tav>
                                        <p:tav tm="100000">
                                          <p:val>
                                            <p:strVal val="#ppt_x"/>
                                          </p:val>
                                        </p:tav>
                                      </p:tavLst>
                                    </p:anim>
                                    <p:anim calcmode="lin" valueType="num">
                                      <p:cBhvr>
                                        <p:cTn id="167" dur="1000" fill="hold"/>
                                        <p:tgtEl>
                                          <p:spTgt spid="33"/>
                                        </p:tgtEl>
                                        <p:attrNameLst>
                                          <p:attrName>ppt_y</p:attrName>
                                        </p:attrNameLst>
                                      </p:cBhvr>
                                      <p:tavLst>
                                        <p:tav tm="0">
                                          <p:val>
                                            <p:strVal val="#ppt_y+.1"/>
                                          </p:val>
                                        </p:tav>
                                        <p:tav tm="100000">
                                          <p:val>
                                            <p:strVal val="#ppt_y"/>
                                          </p:val>
                                        </p:tav>
                                      </p:tavLst>
                                    </p:anim>
                                  </p:childTnLst>
                                </p:cTn>
                              </p:par>
                              <p:par>
                                <p:cTn id="168" presetID="14" presetClass="entr" presetSubtype="10" fill="hold" nodeType="withEffect">
                                  <p:stCondLst>
                                    <p:cond delay="0"/>
                                  </p:stCondLst>
                                  <p:childTnLst>
                                    <p:set>
                                      <p:cBhvr>
                                        <p:cTn id="169" dur="1" fill="hold">
                                          <p:stCondLst>
                                            <p:cond delay="0"/>
                                          </p:stCondLst>
                                        </p:cTn>
                                        <p:tgtEl>
                                          <p:spTgt spid="34"/>
                                        </p:tgtEl>
                                        <p:attrNameLst>
                                          <p:attrName>style.visibility</p:attrName>
                                        </p:attrNameLst>
                                      </p:cBhvr>
                                      <p:to>
                                        <p:strVal val="visible"/>
                                      </p:to>
                                    </p:set>
                                    <p:animEffect transition="in" filter="randombar(horizontal)">
                                      <p:cBhvr>
                                        <p:cTn id="170" dur="500"/>
                                        <p:tgtEl>
                                          <p:spTgt spid="34"/>
                                        </p:tgtEl>
                                      </p:cBhvr>
                                    </p:animEffect>
                                  </p:childTnLst>
                                </p:cTn>
                              </p:par>
                            </p:childTnLst>
                          </p:cTn>
                        </p:par>
                      </p:childTnLst>
                    </p:cTn>
                  </p:par>
                  <p:par>
                    <p:cTn id="171" fill="hold">
                      <p:stCondLst>
                        <p:cond delay="indefinite"/>
                      </p:stCondLst>
                      <p:childTnLst>
                        <p:par>
                          <p:cTn id="172" fill="hold">
                            <p:stCondLst>
                              <p:cond delay="0"/>
                            </p:stCondLst>
                            <p:childTnLst>
                              <p:par>
                                <p:cTn id="173" presetID="14" presetClass="entr" presetSubtype="10" fill="hold" grpId="0" nodeType="clickEffect">
                                  <p:stCondLst>
                                    <p:cond delay="0"/>
                                  </p:stCondLst>
                                  <p:childTnLst>
                                    <p:set>
                                      <p:cBhvr>
                                        <p:cTn id="174" dur="1" fill="hold">
                                          <p:stCondLst>
                                            <p:cond delay="0"/>
                                          </p:stCondLst>
                                        </p:cTn>
                                        <p:tgtEl>
                                          <p:spTgt spid="47"/>
                                        </p:tgtEl>
                                        <p:attrNameLst>
                                          <p:attrName>style.visibility</p:attrName>
                                        </p:attrNameLst>
                                      </p:cBhvr>
                                      <p:to>
                                        <p:strVal val="visible"/>
                                      </p:to>
                                    </p:set>
                                    <p:animEffect transition="in" filter="randombar(horizontal)">
                                      <p:cBhvr>
                                        <p:cTn id="175" dur="500"/>
                                        <p:tgtEl>
                                          <p:spTgt spid="47"/>
                                        </p:tgtEl>
                                      </p:cBhvr>
                                    </p:animEffect>
                                  </p:childTnLst>
                                </p:cTn>
                              </p:par>
                            </p:childTnLst>
                          </p:cTn>
                        </p:par>
                        <p:par>
                          <p:cTn id="176" fill="hold">
                            <p:stCondLst>
                              <p:cond delay="500"/>
                            </p:stCondLst>
                            <p:childTnLst>
                              <p:par>
                                <p:cTn id="177" presetID="14" presetClass="entr" presetSubtype="10" fill="hold" nodeType="afterEffect">
                                  <p:stCondLst>
                                    <p:cond delay="0"/>
                                  </p:stCondLst>
                                  <p:childTnLst>
                                    <p:set>
                                      <p:cBhvr>
                                        <p:cTn id="178" dur="1" fill="hold">
                                          <p:stCondLst>
                                            <p:cond delay="0"/>
                                          </p:stCondLst>
                                        </p:cTn>
                                        <p:tgtEl>
                                          <p:spTgt spid="46"/>
                                        </p:tgtEl>
                                        <p:attrNameLst>
                                          <p:attrName>style.visibility</p:attrName>
                                        </p:attrNameLst>
                                      </p:cBhvr>
                                      <p:to>
                                        <p:strVal val="visible"/>
                                      </p:to>
                                    </p:set>
                                    <p:animEffect transition="in" filter="randombar(horizontal)">
                                      <p:cBhvr>
                                        <p:cTn id="179" dur="500"/>
                                        <p:tgtEl>
                                          <p:spTgt spid="46"/>
                                        </p:tgtEl>
                                      </p:cBhvr>
                                    </p:animEffect>
                                  </p:childTnLst>
                                </p:cTn>
                              </p:par>
                              <p:par>
                                <p:cTn id="180" presetID="14" presetClass="entr" presetSubtype="10" fill="hold" nodeType="withEffect">
                                  <p:stCondLst>
                                    <p:cond delay="0"/>
                                  </p:stCondLst>
                                  <p:childTnLst>
                                    <p:set>
                                      <p:cBhvr>
                                        <p:cTn id="181" dur="1" fill="hold">
                                          <p:stCondLst>
                                            <p:cond delay="0"/>
                                          </p:stCondLst>
                                        </p:cTn>
                                        <p:tgtEl>
                                          <p:spTgt spid="45"/>
                                        </p:tgtEl>
                                        <p:attrNameLst>
                                          <p:attrName>style.visibility</p:attrName>
                                        </p:attrNameLst>
                                      </p:cBhvr>
                                      <p:to>
                                        <p:strVal val="visible"/>
                                      </p:to>
                                    </p:set>
                                    <p:animEffect transition="in" filter="randombar(horizontal)">
                                      <p:cBhvr>
                                        <p:cTn id="182" dur="500"/>
                                        <p:tgtEl>
                                          <p:spTgt spid="45"/>
                                        </p:tgtEl>
                                      </p:cBhvr>
                                    </p:animEffect>
                                  </p:childTnLst>
                                </p:cTn>
                              </p:par>
                              <p:par>
                                <p:cTn id="183" presetID="42" presetClass="entr" presetSubtype="0" fill="hold" nodeType="withEffect">
                                  <p:stCondLst>
                                    <p:cond delay="0"/>
                                  </p:stCondLst>
                                  <p:childTnLst>
                                    <p:set>
                                      <p:cBhvr>
                                        <p:cTn id="184" dur="1" fill="hold">
                                          <p:stCondLst>
                                            <p:cond delay="0"/>
                                          </p:stCondLst>
                                        </p:cTn>
                                        <p:tgtEl>
                                          <p:spTgt spid="48"/>
                                        </p:tgtEl>
                                        <p:attrNameLst>
                                          <p:attrName>style.visibility</p:attrName>
                                        </p:attrNameLst>
                                      </p:cBhvr>
                                      <p:to>
                                        <p:strVal val="visible"/>
                                      </p:to>
                                    </p:set>
                                    <p:animEffect transition="in" filter="fade">
                                      <p:cBhvr>
                                        <p:cTn id="185" dur="1000"/>
                                        <p:tgtEl>
                                          <p:spTgt spid="48"/>
                                        </p:tgtEl>
                                      </p:cBhvr>
                                    </p:animEffect>
                                    <p:anim calcmode="lin" valueType="num">
                                      <p:cBhvr>
                                        <p:cTn id="186" dur="1000" fill="hold"/>
                                        <p:tgtEl>
                                          <p:spTgt spid="48"/>
                                        </p:tgtEl>
                                        <p:attrNameLst>
                                          <p:attrName>ppt_x</p:attrName>
                                        </p:attrNameLst>
                                      </p:cBhvr>
                                      <p:tavLst>
                                        <p:tav tm="0">
                                          <p:val>
                                            <p:strVal val="#ppt_x"/>
                                          </p:val>
                                        </p:tav>
                                        <p:tav tm="100000">
                                          <p:val>
                                            <p:strVal val="#ppt_x"/>
                                          </p:val>
                                        </p:tav>
                                      </p:tavLst>
                                    </p:anim>
                                    <p:anim calcmode="lin" valueType="num">
                                      <p:cBhvr>
                                        <p:cTn id="187" dur="1000" fill="hold"/>
                                        <p:tgtEl>
                                          <p:spTgt spid="48"/>
                                        </p:tgtEl>
                                        <p:attrNameLst>
                                          <p:attrName>ppt_y</p:attrName>
                                        </p:attrNameLst>
                                      </p:cBhvr>
                                      <p:tavLst>
                                        <p:tav tm="0">
                                          <p:val>
                                            <p:strVal val="#ppt_y+.1"/>
                                          </p:val>
                                        </p:tav>
                                        <p:tav tm="100000">
                                          <p:val>
                                            <p:strVal val="#ppt_y"/>
                                          </p:val>
                                        </p:tav>
                                      </p:tavLst>
                                    </p:anim>
                                  </p:childTnLst>
                                </p:cTn>
                              </p:par>
                              <p:par>
                                <p:cTn id="188" presetID="42" presetClass="entr" presetSubtype="0" fill="hold" nodeType="withEffect">
                                  <p:stCondLst>
                                    <p:cond delay="0"/>
                                  </p:stCondLst>
                                  <p:childTnLst>
                                    <p:set>
                                      <p:cBhvr>
                                        <p:cTn id="189" dur="1" fill="hold">
                                          <p:stCondLst>
                                            <p:cond delay="0"/>
                                          </p:stCondLst>
                                        </p:cTn>
                                        <p:tgtEl>
                                          <p:spTgt spid="49"/>
                                        </p:tgtEl>
                                        <p:attrNameLst>
                                          <p:attrName>style.visibility</p:attrName>
                                        </p:attrNameLst>
                                      </p:cBhvr>
                                      <p:to>
                                        <p:strVal val="visible"/>
                                      </p:to>
                                    </p:set>
                                    <p:animEffect transition="in" filter="fade">
                                      <p:cBhvr>
                                        <p:cTn id="190" dur="1000"/>
                                        <p:tgtEl>
                                          <p:spTgt spid="49"/>
                                        </p:tgtEl>
                                      </p:cBhvr>
                                    </p:animEffect>
                                    <p:anim calcmode="lin" valueType="num">
                                      <p:cBhvr>
                                        <p:cTn id="191" dur="1000" fill="hold"/>
                                        <p:tgtEl>
                                          <p:spTgt spid="49"/>
                                        </p:tgtEl>
                                        <p:attrNameLst>
                                          <p:attrName>ppt_x</p:attrName>
                                        </p:attrNameLst>
                                      </p:cBhvr>
                                      <p:tavLst>
                                        <p:tav tm="0">
                                          <p:val>
                                            <p:strVal val="#ppt_x"/>
                                          </p:val>
                                        </p:tav>
                                        <p:tav tm="100000">
                                          <p:val>
                                            <p:strVal val="#ppt_x"/>
                                          </p:val>
                                        </p:tav>
                                      </p:tavLst>
                                    </p:anim>
                                    <p:anim calcmode="lin" valueType="num">
                                      <p:cBhvr>
                                        <p:cTn id="192" dur="1000" fill="hold"/>
                                        <p:tgtEl>
                                          <p:spTgt spid="49"/>
                                        </p:tgtEl>
                                        <p:attrNameLst>
                                          <p:attrName>ppt_y</p:attrName>
                                        </p:attrNameLst>
                                      </p:cBhvr>
                                      <p:tavLst>
                                        <p:tav tm="0">
                                          <p:val>
                                            <p:strVal val="#ppt_y+.1"/>
                                          </p:val>
                                        </p:tav>
                                        <p:tav tm="100000">
                                          <p:val>
                                            <p:strVal val="#ppt_y"/>
                                          </p:val>
                                        </p:tav>
                                      </p:tavLst>
                                    </p:anim>
                                  </p:childTnLst>
                                </p:cTn>
                              </p:par>
                              <p:par>
                                <p:cTn id="193" presetID="14" presetClass="entr" presetSubtype="10" fill="hold" grpId="0" nodeType="withEffect">
                                  <p:stCondLst>
                                    <p:cond delay="0"/>
                                  </p:stCondLst>
                                  <p:childTnLst>
                                    <p:set>
                                      <p:cBhvr>
                                        <p:cTn id="194" dur="1" fill="hold">
                                          <p:stCondLst>
                                            <p:cond delay="0"/>
                                          </p:stCondLst>
                                        </p:cTn>
                                        <p:tgtEl>
                                          <p:spTgt spid="50"/>
                                        </p:tgtEl>
                                        <p:attrNameLst>
                                          <p:attrName>style.visibility</p:attrName>
                                        </p:attrNameLst>
                                      </p:cBhvr>
                                      <p:to>
                                        <p:strVal val="visible"/>
                                      </p:to>
                                    </p:set>
                                    <p:animEffect transition="in" filter="randombar(horizontal)">
                                      <p:cBhvr>
                                        <p:cTn id="19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1" grpId="0"/>
      <p:bldP spid="22" grpId="0"/>
      <p:bldP spid="24" grpId="0" animBg="1"/>
      <p:bldP spid="27" grpId="0" animBg="1"/>
      <p:bldP spid="28" grpId="0"/>
      <p:bldP spid="29" grpId="0"/>
      <p:bldP spid="30" grpId="0"/>
      <p:bldP spid="32" grpId="0"/>
      <p:bldP spid="35" grpId="0" animBg="1"/>
      <p:bldP spid="36" grpId="0"/>
      <p:bldP spid="37" grpId="0" animBg="1"/>
      <p:bldP spid="39" grpId="0"/>
      <p:bldP spid="40" grpId="0"/>
      <p:bldP spid="44" grpId="0" animBg="1"/>
      <p:bldP spid="47" grpId="0" animBg="1"/>
      <p:bldP spid="5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09571" name="標題 3"/>
          <p:cNvSpPr>
            <a:spLocks noGrp="1"/>
          </p:cNvSpPr>
          <p:nvPr>
            <p:ph type="title"/>
          </p:nvPr>
        </p:nvSpPr>
        <p:spPr>
          <a:xfrm>
            <a:off x="2495550" y="3068638"/>
            <a:ext cx="7772400" cy="1362075"/>
          </a:xfrm>
        </p:spPr>
        <p:txBody>
          <a:bodyPr/>
          <a:lstStyle/>
          <a:p>
            <a:pPr eaLnBrk="1" hangingPunct="1"/>
            <a:r>
              <a:rPr lang="zh-TW" altLang="en-US" sz="6000" smtClean="0">
                <a:solidFill>
                  <a:schemeClr val="bg1"/>
                </a:solidFill>
                <a:latin typeface="華康華綜體W5" panose="020B0509000000000000" pitchFamily="49" charset="-120"/>
                <a:ea typeface="華康華綜體W5" panose="020B0509000000000000" pitchFamily="49" charset="-120"/>
              </a:rPr>
              <a:t>國中教育會考</a:t>
            </a:r>
          </a:p>
        </p:txBody>
      </p:sp>
      <p:sp>
        <p:nvSpPr>
          <p:cNvPr id="109572" name="副標題 4"/>
          <p:cNvSpPr>
            <a:spLocks noGrp="1"/>
          </p:cNvSpPr>
          <p:nvPr>
            <p:ph type="body" idx="1"/>
          </p:nvPr>
        </p:nvSpPr>
        <p:spPr>
          <a:xfrm>
            <a:off x="3216275" y="4560888"/>
            <a:ext cx="7772400" cy="1336675"/>
          </a:xfrm>
        </p:spPr>
        <p:txBody>
          <a:bodyPr/>
          <a:lstStyle/>
          <a:p>
            <a:pPr eaLnBrk="1" hangingPunct="1"/>
            <a:r>
              <a:rPr lang="zh-TW" altLang="en-US" sz="2400" smtClean="0">
                <a:solidFill>
                  <a:srgbClr val="FFFF00"/>
                </a:solidFill>
                <a:latin typeface="華康魏碑體" panose="03000709000000000000" pitchFamily="65" charset="-120"/>
                <a:ea typeface="華康魏碑體" panose="03000709000000000000" pitchFamily="65" charset="-120"/>
              </a:rPr>
              <a:t>承辦學校：國立臺南第二高級中學</a:t>
            </a:r>
            <a:endParaRPr lang="en-US" altLang="zh-TW" sz="2400" dirty="0" smtClean="0">
              <a:solidFill>
                <a:srgbClr val="FFFF00"/>
              </a:solidFill>
              <a:latin typeface="華康魏碑體" panose="03000709000000000000" pitchFamily="65" charset="-120"/>
              <a:ea typeface="華康魏碑體" panose="03000709000000000000" pitchFamily="65" charset="-120"/>
            </a:endParaRPr>
          </a:p>
        </p:txBody>
      </p:sp>
      <p:pic>
        <p:nvPicPr>
          <p:cNvPr id="109573"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pPr>
              <a:defRPr/>
            </a:pPr>
            <a:fld id="{E5F3BE26-4FE8-4107-93F1-4004F4DEBEDF}" type="slidenum">
              <a:rPr lang="zh-TW" altLang="en-US" smtClean="0"/>
              <a:pPr>
                <a:defRPr/>
              </a:pPr>
              <a:t>22</a:t>
            </a:fld>
            <a:endParaRPr lang="zh-TW" altLang="en-US"/>
          </a:p>
        </p:txBody>
      </p:sp>
    </p:spTree>
  </p:cSld>
  <p:clrMapOvr>
    <a:masterClrMapping/>
  </p:clrMapOvr>
  <p:transition spd="slow">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1600200"/>
            <a:ext cx="9448800" cy="4781128"/>
          </a:xfrm>
        </p:spPr>
        <p:txBody>
          <a:bodyPr>
            <a:normAutofit fontScale="92500"/>
          </a:bodyPr>
          <a:lstStyle/>
          <a:p>
            <a:r>
              <a:rPr lang="zh-TW" altLang="en-US" sz="3200" dirty="0" smtClean="0">
                <a:solidFill>
                  <a:schemeClr val="tx1"/>
                </a:solidFill>
                <a:latin typeface="標楷體" panose="03000509000000000000" pitchFamily="65" charset="-120"/>
                <a:ea typeface="標楷體" panose="03000509000000000000" pitchFamily="65" charset="-120"/>
              </a:rPr>
              <a:t>國中教育會考主要是用來進行國中學習階段的成就診斷測驗，作為補救教學參考，以及學力品質監控。</a:t>
            </a:r>
            <a:endParaRPr lang="en-US" altLang="zh-TW" sz="3200" dirty="0" smtClean="0">
              <a:solidFill>
                <a:schemeClr val="tx1"/>
              </a:solidFill>
              <a:latin typeface="標楷體" panose="03000509000000000000" pitchFamily="65" charset="-120"/>
              <a:ea typeface="標楷體" panose="03000509000000000000" pitchFamily="65" charset="-120"/>
            </a:endParaRPr>
          </a:p>
          <a:p>
            <a:r>
              <a:rPr lang="zh-TW" altLang="en-US" sz="3200" dirty="0" smtClean="0">
                <a:solidFill>
                  <a:schemeClr val="tx1"/>
                </a:solidFill>
                <a:latin typeface="標楷體" panose="03000509000000000000" pitchFamily="65" charset="-120"/>
                <a:ea typeface="標楷體" panose="03000509000000000000" pitchFamily="65" charset="-120"/>
              </a:rPr>
              <a:t>國中教育會考評量科目</a:t>
            </a:r>
            <a:endParaRPr lang="en-US" altLang="zh-TW" sz="3200" dirty="0" smtClean="0">
              <a:solidFill>
                <a:schemeClr val="tx1"/>
              </a:solidFill>
              <a:latin typeface="標楷體" panose="03000509000000000000" pitchFamily="65" charset="-120"/>
              <a:ea typeface="標楷體" panose="03000509000000000000" pitchFamily="65" charset="-120"/>
            </a:endParaRPr>
          </a:p>
          <a:p>
            <a:pPr lvl="1"/>
            <a:r>
              <a:rPr lang="zh-TW" altLang="en-US" sz="3200" dirty="0" smtClean="0">
                <a:solidFill>
                  <a:schemeClr val="tx1"/>
                </a:solidFill>
                <a:latin typeface="標楷體" panose="03000509000000000000" pitchFamily="65" charset="-120"/>
                <a:ea typeface="標楷體" panose="03000509000000000000" pitchFamily="65" charset="-120"/>
              </a:rPr>
              <a:t>國文、英語、數學、社會、自然以及寫作測驗</a:t>
            </a:r>
            <a:endParaRPr lang="en-US" altLang="zh-TW" sz="3200" dirty="0" smtClean="0">
              <a:solidFill>
                <a:schemeClr val="tx1"/>
              </a:solidFill>
              <a:latin typeface="標楷體" panose="03000509000000000000" pitchFamily="65" charset="-120"/>
              <a:ea typeface="標楷體" panose="03000509000000000000" pitchFamily="65" charset="-120"/>
            </a:endParaRPr>
          </a:p>
          <a:p>
            <a:pPr lvl="1"/>
            <a:r>
              <a:rPr lang="zh-TW" altLang="en-US" sz="3200" dirty="0" smtClean="0">
                <a:solidFill>
                  <a:schemeClr val="tx1"/>
                </a:solidFill>
                <a:latin typeface="標楷體" panose="03000509000000000000" pitchFamily="65" charset="-120"/>
                <a:ea typeface="標楷體" panose="03000509000000000000" pitchFamily="65" charset="-120"/>
              </a:rPr>
              <a:t>英語加考英聽</a:t>
            </a:r>
            <a:endParaRPr lang="en-US" altLang="zh-TW" sz="3200" dirty="0" smtClean="0">
              <a:solidFill>
                <a:schemeClr val="tx1"/>
              </a:solidFill>
              <a:latin typeface="標楷體" panose="03000509000000000000" pitchFamily="65" charset="-120"/>
              <a:ea typeface="標楷體" panose="03000509000000000000" pitchFamily="65" charset="-120"/>
            </a:endParaRPr>
          </a:p>
          <a:p>
            <a:pPr lvl="1"/>
            <a:r>
              <a:rPr lang="zh-TW" altLang="en-US" sz="3200" dirty="0" smtClean="0">
                <a:solidFill>
                  <a:schemeClr val="tx1"/>
                </a:solidFill>
                <a:latin typeface="標楷體" panose="03000509000000000000" pitchFamily="65" charset="-120"/>
                <a:ea typeface="標楷體" panose="03000509000000000000" pitchFamily="65" charset="-120"/>
              </a:rPr>
              <a:t>數學加考非選</a:t>
            </a:r>
            <a:endParaRPr lang="en-US" altLang="zh-TW" sz="3200" dirty="0" smtClean="0">
              <a:solidFill>
                <a:schemeClr val="tx1"/>
              </a:solidFill>
              <a:latin typeface="標楷體" panose="03000509000000000000" pitchFamily="65" charset="-120"/>
              <a:ea typeface="標楷體" panose="03000509000000000000" pitchFamily="65" charset="-120"/>
            </a:endParaRPr>
          </a:p>
          <a:p>
            <a:r>
              <a:rPr lang="zh-TW" altLang="en-US" sz="3200" dirty="0" smtClean="0">
                <a:solidFill>
                  <a:schemeClr val="tx1"/>
                </a:solidFill>
                <a:latin typeface="標楷體" panose="03000509000000000000" pitchFamily="65" charset="-120"/>
                <a:ea typeface="標楷體" panose="03000509000000000000" pitchFamily="65" charset="-120"/>
              </a:rPr>
              <a:t>標準參照測驗</a:t>
            </a:r>
            <a:endParaRPr lang="en-US" altLang="zh-TW" sz="3200" dirty="0" smtClean="0">
              <a:solidFill>
                <a:schemeClr val="tx1"/>
              </a:solidFill>
              <a:latin typeface="標楷體" panose="03000509000000000000" pitchFamily="65" charset="-120"/>
              <a:ea typeface="標楷體" panose="03000509000000000000" pitchFamily="65" charset="-120"/>
            </a:endParaRPr>
          </a:p>
          <a:p>
            <a:r>
              <a:rPr lang="zh-TW" altLang="en-US" sz="3200" dirty="0" smtClean="0">
                <a:solidFill>
                  <a:schemeClr val="tx1"/>
                </a:solidFill>
                <a:latin typeface="標楷體" panose="03000509000000000000" pitchFamily="65" charset="-120"/>
                <a:ea typeface="標楷體" panose="03000509000000000000" pitchFamily="65" charset="-120"/>
              </a:rPr>
              <a:t>三月報名，五月進行測驗。</a:t>
            </a:r>
            <a:endParaRPr lang="zh-TW" altLang="en-US" dirty="0"/>
          </a:p>
        </p:txBody>
      </p:sp>
      <p:sp>
        <p:nvSpPr>
          <p:cNvPr id="5" name="Titre 1"/>
          <p:cNvSpPr txBox="1">
            <a:spLocks/>
          </p:cNvSpPr>
          <p:nvPr/>
        </p:nvSpPr>
        <p:spPr bwMode="auto">
          <a:xfrm>
            <a:off x="2855913" y="260350"/>
            <a:ext cx="6329362" cy="1143000"/>
          </a:xfrm>
          <a:prstGeom prst="rect">
            <a:avLst/>
          </a:prstGeom>
          <a:noFill/>
          <a:ln w="9525">
            <a:noFill/>
            <a:miter lim="800000"/>
            <a:headEnd/>
            <a:tailEnd/>
          </a:ln>
        </p:spPr>
        <p:txBody>
          <a:bodyPr anchor="ctr"/>
          <a:lstStyle/>
          <a:p>
            <a:pPr algn="ctr" eaLnBrk="1" hangingPunct="1">
              <a:defRPr/>
            </a:pPr>
            <a:r>
              <a:rPr lang="zh-TW" altLang="en-US" sz="4400" b="1" kern="0" dirty="0">
                <a:solidFill>
                  <a:srgbClr val="002060"/>
                </a:solidFill>
                <a:latin typeface="標楷體" panose="03000509000000000000" pitchFamily="65" charset="-120"/>
                <a:ea typeface="標楷體" panose="03000509000000000000" pitchFamily="65" charset="-120"/>
                <a:cs typeface="+mj-cs"/>
              </a:rPr>
              <a:t>國中教育會考</a:t>
            </a:r>
          </a:p>
        </p:txBody>
      </p:sp>
      <p:sp>
        <p:nvSpPr>
          <p:cNvPr id="4" name="投影片編號版面配置區 6"/>
          <p:cNvSpPr>
            <a:spLocks noGrp="1"/>
          </p:cNvSpPr>
          <p:nvPr>
            <p:ph type="sldNum" sz="quarter" idx="12"/>
          </p:nvPr>
        </p:nvSpPr>
        <p:spPr>
          <a:xfrm>
            <a:off x="531813" y="787400"/>
            <a:ext cx="779462" cy="365125"/>
          </a:xfrm>
        </p:spPr>
        <p:txBody>
          <a:bodyPr/>
          <a:lstStyle/>
          <a:p>
            <a:pPr>
              <a:defRPr/>
            </a:pPr>
            <a:r>
              <a:rPr lang="en-US" altLang="zh-TW" sz="2000" dirty="0" smtClean="0"/>
              <a:t>23</a:t>
            </a:r>
            <a:endParaRPr lang="zh-TW" altLang="en-US" sz="2000" dirty="0"/>
          </a:p>
        </p:txBody>
      </p:sp>
    </p:spTree>
    <p:extLst>
      <p:ext uri="{BB962C8B-B14F-4D97-AF65-F5344CB8AC3E}">
        <p14:creationId xmlns:p14="http://schemas.microsoft.com/office/powerpoint/2010/main" val="642086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1206272"/>
            <a:ext cx="9707880" cy="5834608"/>
          </a:xfrm>
        </p:spPr>
        <p:txBody>
          <a:bodyPr>
            <a:noAutofit/>
          </a:bodyPr>
          <a:lstStyle/>
          <a:p>
            <a:r>
              <a:rPr lang="zh-TW" altLang="en-US" sz="3200" dirty="0">
                <a:solidFill>
                  <a:schemeClr val="tx1"/>
                </a:solidFill>
                <a:latin typeface="標楷體" panose="03000509000000000000" pitchFamily="65" charset="-120"/>
                <a:ea typeface="標楷體" panose="03000509000000000000" pitchFamily="65" charset="-120"/>
              </a:rPr>
              <a:t>成績處理方式</a:t>
            </a:r>
            <a:endParaRPr lang="en-US" altLang="zh-TW" sz="3200" dirty="0">
              <a:solidFill>
                <a:schemeClr val="tx1"/>
              </a:solidFill>
              <a:latin typeface="標楷體" panose="03000509000000000000" pitchFamily="65" charset="-120"/>
              <a:ea typeface="標楷體" panose="03000509000000000000" pitchFamily="65" charset="-120"/>
            </a:endParaRPr>
          </a:p>
          <a:p>
            <a:pPr lvl="1">
              <a:spcBef>
                <a:spcPts val="0"/>
              </a:spcBef>
            </a:pPr>
            <a:r>
              <a:rPr lang="zh-TW" altLang="en-US" sz="2800" dirty="0">
                <a:solidFill>
                  <a:schemeClr val="tx1"/>
                </a:solidFill>
                <a:latin typeface="標楷體" panose="03000509000000000000" pitchFamily="65" charset="-120"/>
                <a:ea typeface="標楷體" panose="03000509000000000000" pitchFamily="65" charset="-120"/>
              </a:rPr>
              <a:t>國文、英語、數學、社會、自然各分為</a:t>
            </a:r>
            <a:r>
              <a:rPr lang="en-US" altLang="zh-TW" sz="2800" dirty="0">
                <a:solidFill>
                  <a:schemeClr val="tx1"/>
                </a:solidFill>
                <a:latin typeface="標楷體" panose="03000509000000000000" pitchFamily="65" charset="-120"/>
                <a:ea typeface="標楷體" panose="03000509000000000000" pitchFamily="65" charset="-120"/>
              </a:rPr>
              <a:t>3</a:t>
            </a:r>
            <a:r>
              <a:rPr lang="zh-TW" altLang="en-US" sz="2800" dirty="0">
                <a:solidFill>
                  <a:schemeClr val="tx1"/>
                </a:solidFill>
                <a:latin typeface="標楷體" panose="03000509000000000000" pitchFamily="65" charset="-120"/>
                <a:ea typeface="標楷體" panose="03000509000000000000" pitchFamily="65" charset="-120"/>
              </a:rPr>
              <a:t>個等級</a:t>
            </a:r>
            <a:endParaRPr lang="en-US" altLang="zh-TW" sz="2800" dirty="0">
              <a:solidFill>
                <a:schemeClr val="tx1"/>
              </a:solidFill>
              <a:latin typeface="標楷體" panose="03000509000000000000" pitchFamily="65" charset="-120"/>
              <a:ea typeface="標楷體" panose="03000509000000000000" pitchFamily="65" charset="-120"/>
            </a:endParaRPr>
          </a:p>
          <a:p>
            <a:pPr lvl="2">
              <a:spcBef>
                <a:spcPts val="0"/>
              </a:spcBef>
            </a:pPr>
            <a:r>
              <a:rPr lang="zh-TW" altLang="en-US" sz="2800" dirty="0">
                <a:solidFill>
                  <a:schemeClr val="tx1"/>
                </a:solidFill>
                <a:latin typeface="標楷體" panose="03000509000000000000" pitchFamily="65" charset="-120"/>
                <a:ea typeface="標楷體" panose="03000509000000000000" pitchFamily="65" charset="-120"/>
              </a:rPr>
              <a:t>精</a:t>
            </a:r>
            <a:r>
              <a:rPr lang="zh-TW" altLang="en-US" sz="2800" dirty="0" smtClean="0">
                <a:solidFill>
                  <a:schemeClr val="tx1"/>
                </a:solidFill>
                <a:latin typeface="標楷體" panose="03000509000000000000" pitchFamily="65" charset="-120"/>
                <a:ea typeface="標楷體" panose="03000509000000000000" pitchFamily="65" charset="-120"/>
              </a:rPr>
              <a:t>熟</a:t>
            </a:r>
            <a:r>
              <a:rPr lang="en-US" altLang="zh-TW" sz="2800" dirty="0" smtClean="0">
                <a:solidFill>
                  <a:schemeClr val="tx1"/>
                </a:solidFill>
                <a:latin typeface="標楷體" panose="03000509000000000000" pitchFamily="65" charset="-120"/>
                <a:ea typeface="標楷體" panose="03000509000000000000" pitchFamily="65" charset="-120"/>
              </a:rPr>
              <a:t>(A)</a:t>
            </a:r>
            <a:r>
              <a:rPr lang="zh-TW" altLang="en-US" sz="2800" dirty="0" smtClean="0">
                <a:solidFill>
                  <a:schemeClr val="tx1"/>
                </a:solidFill>
                <a:latin typeface="標楷體" panose="03000509000000000000" pitchFamily="65" charset="-120"/>
                <a:ea typeface="標楷體" panose="03000509000000000000" pitchFamily="65" charset="-120"/>
              </a:rPr>
              <a:t>、基礎</a:t>
            </a:r>
            <a:r>
              <a:rPr lang="en-US" altLang="zh-TW" sz="2800" dirty="0" smtClean="0">
                <a:solidFill>
                  <a:schemeClr val="tx1"/>
                </a:solidFill>
                <a:latin typeface="標楷體" panose="03000509000000000000" pitchFamily="65" charset="-120"/>
                <a:ea typeface="標楷體" panose="03000509000000000000" pitchFamily="65" charset="-120"/>
              </a:rPr>
              <a:t>(B)</a:t>
            </a:r>
            <a:r>
              <a:rPr lang="zh-TW" altLang="en-US" sz="2800" dirty="0" smtClean="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待</a:t>
            </a:r>
            <a:r>
              <a:rPr lang="zh-TW" altLang="en-US" sz="2800" dirty="0" smtClean="0">
                <a:solidFill>
                  <a:schemeClr val="tx1"/>
                </a:solidFill>
                <a:latin typeface="標楷體" panose="03000509000000000000" pitchFamily="65" charset="-120"/>
                <a:ea typeface="標楷體" panose="03000509000000000000" pitchFamily="65" charset="-120"/>
              </a:rPr>
              <a:t>加強</a:t>
            </a:r>
            <a:r>
              <a:rPr lang="en-US" altLang="zh-TW" sz="2800" dirty="0" smtClean="0">
                <a:solidFill>
                  <a:schemeClr val="tx1"/>
                </a:solidFill>
                <a:latin typeface="標楷體" panose="03000509000000000000" pitchFamily="65" charset="-120"/>
                <a:ea typeface="標楷體" panose="03000509000000000000" pitchFamily="65" charset="-120"/>
              </a:rPr>
              <a:t>(C)</a:t>
            </a:r>
          </a:p>
          <a:p>
            <a:pPr lvl="1">
              <a:spcBef>
                <a:spcPts val="0"/>
              </a:spcBef>
            </a:pPr>
            <a:r>
              <a:rPr lang="zh-TW" altLang="en-US" sz="2800" dirty="0" smtClean="0">
                <a:solidFill>
                  <a:schemeClr val="tx1"/>
                </a:solidFill>
                <a:latin typeface="標楷體" panose="03000509000000000000" pitchFamily="65" charset="-120"/>
                <a:ea typeface="標楷體" panose="03000509000000000000" pitchFamily="65" charset="-120"/>
              </a:rPr>
              <a:t>精熟等級及基礎等級再加上標示</a:t>
            </a:r>
            <a:endParaRPr lang="en-US" altLang="zh-TW" sz="2800" dirty="0" smtClean="0">
              <a:solidFill>
                <a:schemeClr val="tx1"/>
              </a:solidFill>
              <a:latin typeface="標楷體" panose="03000509000000000000" pitchFamily="65" charset="-120"/>
              <a:ea typeface="標楷體" panose="03000509000000000000" pitchFamily="65" charset="-120"/>
            </a:endParaRPr>
          </a:p>
          <a:p>
            <a:pPr lvl="2">
              <a:spcBef>
                <a:spcPts val="0"/>
              </a:spcBef>
            </a:pPr>
            <a:r>
              <a:rPr lang="en-US" altLang="zh-TW" sz="2800" dirty="0" smtClean="0">
                <a:solidFill>
                  <a:schemeClr val="tx1"/>
                </a:solidFill>
                <a:latin typeface="標楷體" panose="03000509000000000000" pitchFamily="65" charset="-120"/>
                <a:ea typeface="標楷體" panose="03000509000000000000" pitchFamily="65" charset="-120"/>
              </a:rPr>
              <a:t>A++</a:t>
            </a:r>
            <a:r>
              <a:rPr lang="zh-TW" altLang="en-US" sz="2800" dirty="0" smtClean="0">
                <a:solidFill>
                  <a:schemeClr val="tx1"/>
                </a:solidFill>
                <a:latin typeface="標楷體" panose="03000509000000000000" pitchFamily="65" charset="-120"/>
                <a:ea typeface="標楷體" panose="03000509000000000000" pitchFamily="65" charset="-120"/>
              </a:rPr>
              <a:t>、</a:t>
            </a:r>
            <a:r>
              <a:rPr lang="en-US" altLang="zh-TW" sz="2800" dirty="0" smtClean="0">
                <a:solidFill>
                  <a:schemeClr val="tx1"/>
                </a:solidFill>
                <a:latin typeface="標楷體" panose="03000509000000000000" pitchFamily="65" charset="-120"/>
                <a:ea typeface="標楷體" panose="03000509000000000000" pitchFamily="65" charset="-120"/>
              </a:rPr>
              <a:t>A+</a:t>
            </a:r>
            <a:r>
              <a:rPr lang="zh-TW" altLang="en-US" sz="2800" dirty="0" smtClean="0">
                <a:solidFill>
                  <a:schemeClr val="tx1"/>
                </a:solidFill>
                <a:latin typeface="標楷體" panose="03000509000000000000" pitchFamily="65" charset="-120"/>
                <a:ea typeface="標楷體" panose="03000509000000000000" pitchFamily="65" charset="-120"/>
              </a:rPr>
              <a:t>、</a:t>
            </a:r>
            <a:r>
              <a:rPr lang="en-US" altLang="zh-TW" sz="2800" dirty="0" smtClean="0">
                <a:solidFill>
                  <a:schemeClr val="tx1"/>
                </a:solidFill>
                <a:latin typeface="標楷體" panose="03000509000000000000" pitchFamily="65" charset="-120"/>
                <a:ea typeface="標楷體" panose="03000509000000000000" pitchFamily="65" charset="-120"/>
              </a:rPr>
              <a:t>B++</a:t>
            </a:r>
            <a:r>
              <a:rPr lang="zh-TW" altLang="en-US" sz="2800" dirty="0" smtClean="0">
                <a:solidFill>
                  <a:schemeClr val="tx1"/>
                </a:solidFill>
                <a:latin typeface="標楷體" panose="03000509000000000000" pitchFamily="65" charset="-120"/>
                <a:ea typeface="標楷體" panose="03000509000000000000" pitchFamily="65" charset="-120"/>
              </a:rPr>
              <a:t>、</a:t>
            </a:r>
            <a:r>
              <a:rPr lang="en-US" altLang="zh-TW" sz="2800" dirty="0" smtClean="0">
                <a:solidFill>
                  <a:schemeClr val="tx1"/>
                </a:solidFill>
                <a:latin typeface="標楷體" panose="03000509000000000000" pitchFamily="65" charset="-120"/>
                <a:ea typeface="標楷體" panose="03000509000000000000" pitchFamily="65" charset="-120"/>
              </a:rPr>
              <a:t>B+</a:t>
            </a:r>
            <a:endParaRPr lang="en-US" altLang="zh-TW" sz="2800" dirty="0">
              <a:solidFill>
                <a:schemeClr val="tx1"/>
              </a:solidFill>
              <a:latin typeface="標楷體" panose="03000509000000000000" pitchFamily="65" charset="-120"/>
              <a:ea typeface="標楷體" panose="03000509000000000000" pitchFamily="65" charset="-120"/>
            </a:endParaRPr>
          </a:p>
          <a:p>
            <a:pPr lvl="1">
              <a:spcBef>
                <a:spcPts val="0"/>
              </a:spcBef>
            </a:pPr>
            <a:r>
              <a:rPr lang="zh-TW" altLang="en-US" sz="2800" dirty="0" smtClean="0">
                <a:solidFill>
                  <a:schemeClr val="tx1"/>
                </a:solidFill>
                <a:latin typeface="標楷體" panose="03000509000000000000" pitchFamily="65" charset="-120"/>
                <a:ea typeface="標楷體" panose="03000509000000000000" pitchFamily="65" charset="-120"/>
              </a:rPr>
              <a:t>寫作測驗分為</a:t>
            </a:r>
            <a:r>
              <a:rPr lang="zh-TW" altLang="en-US" sz="2800" dirty="0">
                <a:solidFill>
                  <a:schemeClr val="tx1"/>
                </a:solidFill>
                <a:latin typeface="標楷體" panose="03000509000000000000" pitchFamily="65" charset="-120"/>
                <a:ea typeface="標楷體" panose="03000509000000000000" pitchFamily="65" charset="-120"/>
              </a:rPr>
              <a:t>六個</a:t>
            </a:r>
            <a:r>
              <a:rPr lang="zh-TW" altLang="en-US" sz="2800" dirty="0" smtClean="0">
                <a:solidFill>
                  <a:schemeClr val="tx1"/>
                </a:solidFill>
                <a:latin typeface="標楷體" panose="03000509000000000000" pitchFamily="65" charset="-120"/>
                <a:ea typeface="標楷體" panose="03000509000000000000" pitchFamily="65" charset="-120"/>
              </a:rPr>
              <a:t>等級</a:t>
            </a:r>
            <a:endParaRPr lang="en-US" altLang="zh-TW" sz="2800" dirty="0" smtClean="0">
              <a:solidFill>
                <a:schemeClr val="tx1"/>
              </a:solidFill>
              <a:latin typeface="標楷體" panose="03000509000000000000" pitchFamily="65" charset="-120"/>
              <a:ea typeface="標楷體" panose="03000509000000000000" pitchFamily="65" charset="-120"/>
            </a:endParaRPr>
          </a:p>
          <a:p>
            <a:pPr lvl="1">
              <a:spcBef>
                <a:spcPts val="0"/>
              </a:spcBef>
            </a:pPr>
            <a:endParaRPr lang="en-US" altLang="zh-TW" sz="2800" dirty="0">
              <a:solidFill>
                <a:schemeClr val="tx1"/>
              </a:solidFill>
              <a:latin typeface="標楷體" panose="03000509000000000000" pitchFamily="65" charset="-120"/>
              <a:ea typeface="標楷體" panose="03000509000000000000" pitchFamily="65" charset="-120"/>
            </a:endParaRPr>
          </a:p>
          <a:p>
            <a:r>
              <a:rPr lang="zh-TW" altLang="en-US" sz="3200" dirty="0">
                <a:solidFill>
                  <a:schemeClr val="tx1"/>
                </a:solidFill>
                <a:latin typeface="標楷體" panose="03000509000000000000" pitchFamily="65" charset="-120"/>
                <a:ea typeface="標楷體" panose="03000509000000000000" pitchFamily="65" charset="-120"/>
              </a:rPr>
              <a:t>考試違規之處理</a:t>
            </a:r>
            <a:endParaRPr lang="en-US" altLang="zh-TW" sz="3200" dirty="0">
              <a:solidFill>
                <a:schemeClr val="tx1"/>
              </a:solidFill>
              <a:latin typeface="標楷體" panose="03000509000000000000" pitchFamily="65" charset="-120"/>
              <a:ea typeface="標楷體" panose="03000509000000000000" pitchFamily="65" charset="-120"/>
            </a:endParaRPr>
          </a:p>
          <a:p>
            <a:pPr lvl="1"/>
            <a:r>
              <a:rPr lang="zh-TW" altLang="en-US" sz="2800" dirty="0">
                <a:solidFill>
                  <a:schemeClr val="tx1"/>
                </a:solidFill>
                <a:latin typeface="標楷體" panose="03000509000000000000" pitchFamily="65" charset="-120"/>
                <a:ea typeface="標楷體" panose="03000509000000000000" pitchFamily="65" charset="-120"/>
              </a:rPr>
              <a:t>採違規記點方式，並於免試入學比序時，扣國中教育會考積分項之百分之一</a:t>
            </a:r>
            <a:r>
              <a:rPr lang="zh-TW" altLang="en-US" sz="2800" dirty="0" smtClean="0">
                <a:solidFill>
                  <a:schemeClr val="tx1"/>
                </a:solidFill>
                <a:latin typeface="標楷體" panose="03000509000000000000" pitchFamily="65" charset="-120"/>
                <a:ea typeface="標楷體" panose="03000509000000000000" pitchFamily="65" charset="-120"/>
              </a:rPr>
              <a:t>。</a:t>
            </a:r>
            <a:endParaRPr lang="zh-TW" altLang="en-US" sz="2800" dirty="0">
              <a:solidFill>
                <a:schemeClr val="tx1"/>
              </a:solidFill>
              <a:latin typeface="標楷體" panose="03000509000000000000" pitchFamily="65" charset="-120"/>
              <a:ea typeface="標楷體" panose="03000509000000000000" pitchFamily="65" charset="-120"/>
            </a:endParaRPr>
          </a:p>
        </p:txBody>
      </p:sp>
      <p:sp>
        <p:nvSpPr>
          <p:cNvPr id="5" name="Titre 1"/>
          <p:cNvSpPr txBox="1">
            <a:spLocks/>
          </p:cNvSpPr>
          <p:nvPr/>
        </p:nvSpPr>
        <p:spPr bwMode="auto">
          <a:xfrm>
            <a:off x="2855913" y="260350"/>
            <a:ext cx="6329362" cy="1143000"/>
          </a:xfrm>
          <a:prstGeom prst="rect">
            <a:avLst/>
          </a:prstGeom>
          <a:noFill/>
          <a:ln w="9525">
            <a:noFill/>
            <a:miter lim="800000"/>
            <a:headEnd/>
            <a:tailEnd/>
          </a:ln>
        </p:spPr>
        <p:txBody>
          <a:bodyPr anchor="ctr"/>
          <a:lstStyle/>
          <a:p>
            <a:pPr algn="ctr" eaLnBrk="1" hangingPunct="1">
              <a:defRPr/>
            </a:pPr>
            <a:r>
              <a:rPr lang="zh-TW" altLang="en-US" sz="4400" b="1" kern="0" dirty="0">
                <a:solidFill>
                  <a:srgbClr val="002060"/>
                </a:solidFill>
                <a:latin typeface="標楷體" panose="03000509000000000000" pitchFamily="65" charset="-120"/>
                <a:ea typeface="標楷體" panose="03000509000000000000" pitchFamily="65" charset="-120"/>
                <a:cs typeface="+mj-cs"/>
              </a:rPr>
              <a:t>國中教育會考</a:t>
            </a:r>
          </a:p>
        </p:txBody>
      </p:sp>
      <p:sp>
        <p:nvSpPr>
          <p:cNvPr id="4" name="投影片編號版面配置區 6"/>
          <p:cNvSpPr>
            <a:spLocks noGrp="1"/>
          </p:cNvSpPr>
          <p:nvPr>
            <p:ph type="sldNum" sz="quarter" idx="12"/>
          </p:nvPr>
        </p:nvSpPr>
        <p:spPr>
          <a:xfrm>
            <a:off x="531813" y="787400"/>
            <a:ext cx="779462" cy="365125"/>
          </a:xfrm>
        </p:spPr>
        <p:txBody>
          <a:bodyPr/>
          <a:lstStyle/>
          <a:p>
            <a:pPr>
              <a:defRPr/>
            </a:pPr>
            <a:r>
              <a:rPr lang="en-US" altLang="zh-TW" sz="2000" dirty="0" smtClean="0"/>
              <a:t>24</a:t>
            </a:r>
            <a:endParaRPr lang="zh-TW" altLang="en-US" sz="2000" dirty="0"/>
          </a:p>
        </p:txBody>
      </p:sp>
    </p:spTree>
    <p:extLst>
      <p:ext uri="{BB962C8B-B14F-4D97-AF65-F5344CB8AC3E}">
        <p14:creationId xmlns:p14="http://schemas.microsoft.com/office/powerpoint/2010/main" val="3821087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ce réservé du contenu 2"/>
          <p:cNvSpPr>
            <a:spLocks noGrp="1"/>
          </p:cNvSpPr>
          <p:nvPr>
            <p:ph idx="1"/>
          </p:nvPr>
        </p:nvSpPr>
        <p:spPr>
          <a:xfrm>
            <a:off x="2422525" y="1557338"/>
            <a:ext cx="8809355" cy="4852987"/>
          </a:xfrm>
        </p:spPr>
        <p:txBody>
          <a:bodyPr/>
          <a:lstStyle/>
          <a:p>
            <a:pPr algn="just" eaLnBrk="1" hangingPunct="1"/>
            <a:r>
              <a:rPr lang="zh-TW" altLang="en-US" sz="3200" dirty="0" smtClean="0">
                <a:solidFill>
                  <a:schemeClr val="tx1"/>
                </a:solidFill>
                <a:latin typeface="標楷體" panose="03000509000000000000" pitchFamily="65" charset="-120"/>
                <a:ea typeface="標楷體" panose="03000509000000000000" pitchFamily="65" charset="-120"/>
              </a:rPr>
              <a:t>藉由</a:t>
            </a:r>
            <a:r>
              <a:rPr lang="zh-TW" altLang="en-US" sz="3200" b="1" dirty="0" smtClean="0">
                <a:solidFill>
                  <a:srgbClr val="FF0000"/>
                </a:solidFill>
                <a:latin typeface="標楷體" panose="03000509000000000000" pitchFamily="65" charset="-120"/>
                <a:ea typeface="標楷體" panose="03000509000000000000" pitchFamily="65" charset="-120"/>
              </a:rPr>
              <a:t>各科成績級分減少</a:t>
            </a:r>
            <a:r>
              <a:rPr lang="zh-TW" altLang="en-US" sz="3200" dirty="0">
                <a:solidFill>
                  <a:schemeClr val="tx1"/>
                </a:solidFill>
                <a:latin typeface="標楷體" panose="03000509000000000000" pitchFamily="65" charset="-120"/>
                <a:ea typeface="標楷體" panose="03000509000000000000" pitchFamily="65" charset="-120"/>
              </a:rPr>
              <a:t>（分為</a:t>
            </a:r>
            <a:r>
              <a:rPr lang="en-US" altLang="zh-TW" sz="3200" dirty="0">
                <a:solidFill>
                  <a:schemeClr val="tx1"/>
                </a:solidFill>
                <a:latin typeface="標楷體" panose="03000509000000000000" pitchFamily="65" charset="-120"/>
                <a:ea typeface="標楷體" panose="03000509000000000000" pitchFamily="65" charset="-120"/>
              </a:rPr>
              <a:t>3</a:t>
            </a:r>
            <a:r>
              <a:rPr lang="zh-TW" altLang="en-US" sz="3200" dirty="0">
                <a:solidFill>
                  <a:schemeClr val="tx1"/>
                </a:solidFill>
                <a:latin typeface="標楷體" panose="03000509000000000000" pitchFamily="65" charset="-120"/>
                <a:ea typeface="標楷體" panose="03000509000000000000" pitchFamily="65" charset="-120"/>
              </a:rPr>
              <a:t>表現等級）來達到適度減低考試壓力的目的。</a:t>
            </a:r>
            <a:endParaRPr lang="en-US" altLang="zh-TW" sz="3200" dirty="0">
              <a:solidFill>
                <a:schemeClr val="tx1"/>
              </a:solidFill>
              <a:latin typeface="標楷體" panose="03000509000000000000" pitchFamily="65" charset="-120"/>
              <a:ea typeface="標楷體" panose="03000509000000000000" pitchFamily="65" charset="-120"/>
            </a:endParaRPr>
          </a:p>
          <a:p>
            <a:pPr algn="just" eaLnBrk="1" hangingPunct="1"/>
            <a:r>
              <a:rPr lang="zh-TW" altLang="en-US" sz="3200" dirty="0">
                <a:solidFill>
                  <a:schemeClr val="tx1"/>
                </a:solidFill>
                <a:latin typeface="標楷體" panose="03000509000000000000" pitchFamily="65" charset="-120"/>
                <a:ea typeface="標楷體" panose="03000509000000000000" pitchFamily="65" charset="-120"/>
              </a:rPr>
              <a:t>藉由</a:t>
            </a:r>
            <a:r>
              <a:rPr lang="zh-TW" altLang="en-US" sz="3200" b="1" dirty="0" smtClean="0">
                <a:solidFill>
                  <a:srgbClr val="FF0000"/>
                </a:solidFill>
                <a:latin typeface="標楷體" panose="03000509000000000000" pitchFamily="65" charset="-120"/>
                <a:ea typeface="標楷體" panose="03000509000000000000" pitchFamily="65" charset="-120"/>
              </a:rPr>
              <a:t>標準參照</a:t>
            </a:r>
            <a:r>
              <a:rPr lang="zh-TW" altLang="en-US" sz="3200" dirty="0">
                <a:solidFill>
                  <a:schemeClr val="tx1"/>
                </a:solidFill>
                <a:latin typeface="標楷體" panose="03000509000000000000" pitchFamily="65" charset="-120"/>
                <a:ea typeface="標楷體" panose="03000509000000000000" pitchFamily="65" charset="-120"/>
              </a:rPr>
              <a:t>的作法達到學力監控與提供具體學力訊息的目的。</a:t>
            </a:r>
            <a:endParaRPr lang="en-US" altLang="zh-TW" sz="3200" dirty="0">
              <a:solidFill>
                <a:schemeClr val="tx1"/>
              </a:solidFill>
              <a:latin typeface="標楷體" panose="03000509000000000000" pitchFamily="65" charset="-120"/>
              <a:ea typeface="標楷體" panose="03000509000000000000" pitchFamily="65" charset="-120"/>
            </a:endParaRPr>
          </a:p>
          <a:p>
            <a:pPr algn="just" eaLnBrk="1" hangingPunct="1">
              <a:lnSpc>
                <a:spcPct val="90000"/>
              </a:lnSpc>
            </a:pPr>
            <a:r>
              <a:rPr lang="zh-TW" altLang="en-US" sz="3200" dirty="0">
                <a:solidFill>
                  <a:schemeClr val="tx1"/>
                </a:solidFill>
                <a:latin typeface="標楷體" panose="03000509000000000000" pitchFamily="65" charset="-120"/>
                <a:ea typeface="標楷體" panose="03000509000000000000" pitchFamily="65" charset="-120"/>
              </a:rPr>
              <a:t>會考主要是要將學生能力與事先訂定的成績</a:t>
            </a:r>
            <a:r>
              <a:rPr lang="zh-TW" altLang="en-US" sz="3200" b="1" dirty="0" smtClean="0">
                <a:solidFill>
                  <a:srgbClr val="FF0000"/>
                </a:solidFill>
                <a:latin typeface="標楷體" panose="03000509000000000000" pitchFamily="65" charset="-120"/>
                <a:ea typeface="標楷體" panose="03000509000000000000" pitchFamily="65" charset="-120"/>
              </a:rPr>
              <a:t>等級標準</a:t>
            </a:r>
            <a:r>
              <a:rPr lang="zh-TW" altLang="en-US" sz="3200" dirty="0">
                <a:solidFill>
                  <a:schemeClr val="tx1"/>
                </a:solidFill>
                <a:latin typeface="標楷體" panose="03000509000000000000" pitchFamily="65" charset="-120"/>
                <a:ea typeface="標楷體" panose="03000509000000000000" pitchFamily="65" charset="-120"/>
              </a:rPr>
              <a:t>作比較，以瞭解學生學習程度。</a:t>
            </a:r>
          </a:p>
          <a:p>
            <a:pPr algn="just" eaLnBrk="1" hangingPunct="1">
              <a:lnSpc>
                <a:spcPct val="90000"/>
              </a:lnSpc>
            </a:pPr>
            <a:r>
              <a:rPr lang="zh-TW" altLang="en-US" sz="3200" dirty="0">
                <a:solidFill>
                  <a:schemeClr val="tx1"/>
                </a:solidFill>
                <a:latin typeface="標楷體" panose="03000509000000000000" pitchFamily="65" charset="-120"/>
                <a:ea typeface="標楷體" panose="03000509000000000000" pitchFamily="65" charset="-120"/>
              </a:rPr>
              <a:t>為提升測驗信度及適當地將學生</a:t>
            </a:r>
            <a:r>
              <a:rPr lang="zh-TW" altLang="zh-TW" sz="3200" dirty="0">
                <a:solidFill>
                  <a:schemeClr val="tx1"/>
                </a:solidFill>
                <a:latin typeface="標楷體" panose="03000509000000000000" pitchFamily="65" charset="-120"/>
                <a:ea typeface="標楷體" panose="03000509000000000000" pitchFamily="65" charset="-120"/>
              </a:rPr>
              <a:t>分為「</a:t>
            </a:r>
            <a:r>
              <a:rPr lang="zh-TW" altLang="en-US" sz="3200" dirty="0">
                <a:solidFill>
                  <a:schemeClr val="tx1"/>
                </a:solidFill>
                <a:latin typeface="標楷體" panose="03000509000000000000" pitchFamily="65" charset="-120"/>
                <a:ea typeface="標楷體" panose="03000509000000000000" pitchFamily="65" charset="-120"/>
              </a:rPr>
              <a:t>精熟</a:t>
            </a:r>
            <a:r>
              <a:rPr lang="zh-TW" altLang="zh-TW" sz="3200" dirty="0">
                <a:solidFill>
                  <a:schemeClr val="tx1"/>
                </a:solidFill>
                <a:latin typeface="標楷體" panose="03000509000000000000" pitchFamily="65" charset="-120"/>
                <a:ea typeface="標楷體" panose="03000509000000000000" pitchFamily="65" charset="-120"/>
              </a:rPr>
              <a:t>」、「</a:t>
            </a:r>
            <a:r>
              <a:rPr lang="zh-TW" altLang="en-US" sz="3200" dirty="0">
                <a:solidFill>
                  <a:schemeClr val="tx1"/>
                </a:solidFill>
                <a:latin typeface="標楷體" panose="03000509000000000000" pitchFamily="65" charset="-120"/>
                <a:ea typeface="標楷體" panose="03000509000000000000" pitchFamily="65" charset="-120"/>
              </a:rPr>
              <a:t>基礎</a:t>
            </a:r>
            <a:r>
              <a:rPr lang="zh-TW" altLang="zh-TW" sz="3200" dirty="0">
                <a:solidFill>
                  <a:schemeClr val="tx1"/>
                </a:solidFill>
                <a:latin typeface="標楷體" panose="03000509000000000000" pitchFamily="65" charset="-120"/>
                <a:ea typeface="標楷體" panose="03000509000000000000" pitchFamily="65" charset="-120"/>
              </a:rPr>
              <a:t>」及「</a:t>
            </a:r>
            <a:r>
              <a:rPr lang="zh-TW" altLang="en-US" sz="3200" dirty="0">
                <a:solidFill>
                  <a:schemeClr val="tx1"/>
                </a:solidFill>
                <a:latin typeface="標楷體" panose="03000509000000000000" pitchFamily="65" charset="-120"/>
                <a:ea typeface="標楷體" panose="03000509000000000000" pitchFamily="65" charset="-120"/>
              </a:rPr>
              <a:t>待加強</a:t>
            </a:r>
            <a:r>
              <a:rPr lang="zh-TW" altLang="zh-TW" sz="3200" dirty="0">
                <a:solidFill>
                  <a:schemeClr val="tx1"/>
                </a:solidFill>
                <a:latin typeface="標楷體" panose="03000509000000000000" pitchFamily="65" charset="-120"/>
                <a:ea typeface="標楷體" panose="03000509000000000000" pitchFamily="65" charset="-120"/>
              </a:rPr>
              <a:t>」</a:t>
            </a:r>
            <a:r>
              <a:rPr lang="en-US" altLang="zh-TW" sz="3200" dirty="0">
                <a:solidFill>
                  <a:schemeClr val="tx1"/>
                </a:solidFill>
                <a:latin typeface="標楷體" panose="03000509000000000000" pitchFamily="65" charset="-120"/>
                <a:ea typeface="標楷體" panose="03000509000000000000" pitchFamily="65" charset="-120"/>
              </a:rPr>
              <a:t>3</a:t>
            </a:r>
            <a:r>
              <a:rPr lang="zh-TW" altLang="en-US" sz="3200" dirty="0">
                <a:solidFill>
                  <a:schemeClr val="tx1"/>
                </a:solidFill>
                <a:latin typeface="標楷體" panose="03000509000000000000" pitchFamily="65" charset="-120"/>
                <a:ea typeface="標楷體" panose="03000509000000000000" pitchFamily="65" charset="-120"/>
              </a:rPr>
              <a:t>等級，各科測驗難度規劃為</a:t>
            </a:r>
            <a:r>
              <a:rPr lang="zh-TW" altLang="en-US" sz="3200" dirty="0" smtClean="0">
                <a:latin typeface="標楷體" panose="03000509000000000000" pitchFamily="65" charset="-120"/>
                <a:ea typeface="標楷體" panose="03000509000000000000" pitchFamily="65" charset="-120"/>
              </a:rPr>
              <a:t>「</a:t>
            </a:r>
            <a:r>
              <a:rPr lang="zh-TW" altLang="en-US" sz="3200" b="1" dirty="0" smtClean="0">
                <a:solidFill>
                  <a:srgbClr val="FF0000"/>
                </a:solidFill>
                <a:latin typeface="標楷體" panose="03000509000000000000" pitchFamily="65" charset="-120"/>
                <a:ea typeface="標楷體" panose="03000509000000000000" pitchFamily="65" charset="-120"/>
              </a:rPr>
              <a:t>難易適中</a:t>
            </a:r>
            <a:r>
              <a:rPr lang="zh-TW" altLang="en-US" sz="3200" dirty="0">
                <a:solidFill>
                  <a:schemeClr val="tx1"/>
                </a:solidFill>
                <a:latin typeface="標楷體" panose="03000509000000000000" pitchFamily="65" charset="-120"/>
                <a:ea typeface="標楷體" panose="03000509000000000000" pitchFamily="65" charset="-120"/>
              </a:rPr>
              <a:t>」，各科平均通過率為五成至六成。</a:t>
            </a:r>
            <a:endParaRPr lang="en-US" altLang="zh-TW" sz="3200" dirty="0">
              <a:solidFill>
                <a:schemeClr val="tx1"/>
              </a:solidFill>
              <a:latin typeface="標楷體" panose="03000509000000000000" pitchFamily="65" charset="-120"/>
              <a:ea typeface="標楷體" panose="03000509000000000000" pitchFamily="65" charset="-120"/>
            </a:endParaRPr>
          </a:p>
          <a:p>
            <a:pPr algn="just" eaLnBrk="1" hangingPunct="1"/>
            <a:endParaRPr lang="zh-TW" altLang="en-US" sz="2800" dirty="0" smtClean="0"/>
          </a:p>
        </p:txBody>
      </p:sp>
      <p:sp>
        <p:nvSpPr>
          <p:cNvPr id="4" name="Titre 1"/>
          <p:cNvSpPr txBox="1">
            <a:spLocks/>
          </p:cNvSpPr>
          <p:nvPr/>
        </p:nvSpPr>
        <p:spPr bwMode="auto">
          <a:xfrm>
            <a:off x="2855913" y="260350"/>
            <a:ext cx="6329362" cy="1143000"/>
          </a:xfrm>
          <a:prstGeom prst="rect">
            <a:avLst/>
          </a:prstGeom>
          <a:noFill/>
          <a:ln w="9525">
            <a:noFill/>
            <a:miter lim="800000"/>
            <a:headEnd/>
            <a:tailEnd/>
          </a:ln>
        </p:spPr>
        <p:txBody>
          <a:bodyPr anchor="ctr"/>
          <a:lstStyle/>
          <a:p>
            <a:pPr algn="ctr" eaLnBrk="1" hangingPunct="1">
              <a:defRPr/>
            </a:pPr>
            <a:r>
              <a:rPr lang="zh-TW" altLang="en-US" sz="4400" b="1" kern="0" dirty="0">
                <a:solidFill>
                  <a:srgbClr val="002060"/>
                </a:solidFill>
                <a:latin typeface="標楷體" panose="03000509000000000000" pitchFamily="65" charset="-120"/>
                <a:ea typeface="標楷體" panose="03000509000000000000" pitchFamily="65" charset="-120"/>
                <a:cs typeface="+mj-cs"/>
              </a:rPr>
              <a:t>國中教育會考</a:t>
            </a:r>
          </a:p>
        </p:txBody>
      </p:sp>
      <p:sp>
        <p:nvSpPr>
          <p:cNvPr id="5" name="投影片編號版面配置區 6"/>
          <p:cNvSpPr>
            <a:spLocks noGrp="1"/>
          </p:cNvSpPr>
          <p:nvPr>
            <p:ph type="sldNum" sz="quarter" idx="12"/>
          </p:nvPr>
        </p:nvSpPr>
        <p:spPr>
          <a:xfrm>
            <a:off x="531813" y="787400"/>
            <a:ext cx="779462" cy="365125"/>
          </a:xfrm>
        </p:spPr>
        <p:txBody>
          <a:bodyPr/>
          <a:lstStyle/>
          <a:p>
            <a:pPr>
              <a:defRPr/>
            </a:pPr>
            <a:r>
              <a:rPr lang="en-US" altLang="zh-TW" sz="2000" dirty="0" smtClean="0"/>
              <a:t>25</a:t>
            </a:r>
            <a:endParaRPr lang="zh-TW" altLang="en-US" sz="2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p:nvPr>
        </p:nvSpPr>
        <p:spPr>
          <a:xfrm>
            <a:off x="3000375" y="501650"/>
            <a:ext cx="7008813" cy="1133475"/>
          </a:xfrm>
        </p:spPr>
        <p:txBody>
          <a:bodyPr/>
          <a:lstStyle/>
          <a:p>
            <a:r>
              <a:rPr lang="en-US" altLang="zh-TW" sz="3600" b="1" dirty="0" smtClean="0"/>
              <a:t>105</a:t>
            </a:r>
            <a:r>
              <a:rPr lang="zh-TW" altLang="en-US" sz="3600" b="1" smtClean="0"/>
              <a:t>年教育會考</a:t>
            </a:r>
            <a:r>
              <a:rPr lang="en-US" altLang="zh-TW" sz="3600" b="1" dirty="0" smtClean="0"/>
              <a:t>(30</a:t>
            </a:r>
            <a:r>
              <a:rPr lang="zh-TW" altLang="en-US" sz="3600" b="1" smtClean="0"/>
              <a:t>分</a:t>
            </a:r>
            <a:r>
              <a:rPr lang="en-US" altLang="zh-TW" sz="3600" b="1" dirty="0" smtClean="0"/>
              <a:t>)</a:t>
            </a:r>
            <a:endParaRPr lang="zh-TW" altLang="en-US" sz="3600" smtClean="0"/>
          </a:p>
        </p:txBody>
      </p:sp>
      <p:sp>
        <p:nvSpPr>
          <p:cNvPr id="112643" name="內容版面配置區 2"/>
          <p:cNvSpPr>
            <a:spLocks noGrp="1"/>
          </p:cNvSpPr>
          <p:nvPr>
            <p:ph idx="1"/>
          </p:nvPr>
        </p:nvSpPr>
        <p:spPr>
          <a:xfrm>
            <a:off x="3017838" y="3860800"/>
            <a:ext cx="7018337" cy="1960563"/>
          </a:xfrm>
        </p:spPr>
        <p:txBody>
          <a:bodyPr/>
          <a:lstStyle/>
          <a:p>
            <a:pPr eaLnBrk="1" hangingPunct="1"/>
            <a:r>
              <a:rPr lang="zh-TW" altLang="en-US" sz="3200" dirty="0" smtClean="0">
                <a:latin typeface="華康魏碑體" panose="03000709000000000000" pitchFamily="65" charset="-120"/>
                <a:ea typeface="華康魏碑體" panose="03000709000000000000" pitchFamily="65" charset="-120"/>
              </a:rPr>
              <a:t>寫作測驗列入同分比序。</a:t>
            </a:r>
            <a:endParaRPr lang="en-US" altLang="zh-TW" sz="3200" dirty="0" smtClean="0">
              <a:latin typeface="華康魏碑體" panose="03000709000000000000" pitchFamily="65" charset="-120"/>
              <a:ea typeface="華康魏碑體" panose="03000709000000000000" pitchFamily="65" charset="-120"/>
            </a:endParaRPr>
          </a:p>
          <a:p>
            <a:pPr eaLnBrk="1" hangingPunct="1"/>
            <a:r>
              <a:rPr lang="zh-TW" altLang="en-US" sz="3200" dirty="0" smtClean="0">
                <a:latin typeface="華康魏碑體" panose="03000709000000000000" pitchFamily="65" charset="-120"/>
                <a:ea typeface="華康魏碑體" panose="03000709000000000000" pitchFamily="65" charset="-120"/>
              </a:rPr>
              <a:t>英聽和數學非選擇題列入計分。</a:t>
            </a:r>
            <a:endParaRPr lang="en-US" altLang="zh-TW" sz="3200" dirty="0" smtClean="0">
              <a:latin typeface="華康魏碑體" panose="03000709000000000000" pitchFamily="65" charset="-120"/>
              <a:ea typeface="華康魏碑體" panose="03000709000000000000" pitchFamily="65" charset="-120"/>
            </a:endParaRPr>
          </a:p>
          <a:p>
            <a:pPr eaLnBrk="1" hangingPunct="1"/>
            <a:r>
              <a:rPr lang="zh-TW" altLang="en-US" sz="3200" dirty="0" smtClean="0">
                <a:latin typeface="華康魏碑體" panose="03000709000000000000" pitchFamily="65" charset="-120"/>
                <a:ea typeface="華康魏碑體" panose="03000709000000000000" pitchFamily="65" charset="-120"/>
              </a:rPr>
              <a:t>臺</a:t>
            </a:r>
            <a:r>
              <a:rPr lang="zh-TW" altLang="zh-TW" sz="3200" dirty="0" smtClean="0">
                <a:latin typeface="華康魏碑體" panose="03000709000000000000" pitchFamily="65" charset="-120"/>
                <a:ea typeface="華康魏碑體" panose="03000709000000000000" pitchFamily="65" charset="-120"/>
              </a:rPr>
              <a:t>南區超額比序</a:t>
            </a:r>
            <a:r>
              <a:rPr lang="zh-TW" altLang="en-US" sz="3200" dirty="0" smtClean="0">
                <a:solidFill>
                  <a:srgbClr val="FF0000"/>
                </a:solidFill>
                <a:latin typeface="華康魏碑體" panose="03000709000000000000" pitchFamily="65" charset="-120"/>
                <a:ea typeface="華康魏碑體" panose="03000709000000000000" pitchFamily="65" charset="-120"/>
              </a:rPr>
              <a:t>採三等級四標示。</a:t>
            </a:r>
            <a:endParaRPr lang="en-US" altLang="zh-TW" sz="3200" dirty="0" smtClean="0">
              <a:solidFill>
                <a:srgbClr val="FF0000"/>
              </a:solidFill>
              <a:latin typeface="華康魏碑體" panose="03000709000000000000" pitchFamily="65" charset="-120"/>
              <a:ea typeface="華康魏碑體" panose="03000709000000000000" pitchFamily="65" charset="-120"/>
            </a:endParaRPr>
          </a:p>
          <a:p>
            <a:pPr eaLnBrk="1" hangingPunct="1"/>
            <a:r>
              <a:rPr lang="zh-TW" altLang="en-US" sz="3200" dirty="0" smtClean="0">
                <a:solidFill>
                  <a:srgbClr val="FF0000"/>
                </a:solidFill>
                <a:latin typeface="華康魏碑體" panose="03000709000000000000" pitchFamily="65" charset="-120"/>
                <a:ea typeface="華康魏碑體" panose="03000709000000000000" pitchFamily="65" charset="-120"/>
              </a:rPr>
              <a:t>英聽的指導語部分，不能提早交卷</a:t>
            </a:r>
            <a:endParaRPr lang="en-US" altLang="zh-TW" sz="3200" dirty="0" smtClean="0">
              <a:latin typeface="華康魏碑體" panose="03000709000000000000" pitchFamily="65" charset="-120"/>
              <a:ea typeface="華康魏碑體" panose="03000709000000000000" pitchFamily="65" charset="-120"/>
            </a:endParaRPr>
          </a:p>
        </p:txBody>
      </p:sp>
      <p:graphicFrame>
        <p:nvGraphicFramePr>
          <p:cNvPr id="5" name="內容版面配置區 5"/>
          <p:cNvGraphicFramePr>
            <a:graphicFrameLocks/>
          </p:cNvGraphicFramePr>
          <p:nvPr/>
        </p:nvGraphicFramePr>
        <p:xfrm>
          <a:off x="3013075" y="1412875"/>
          <a:ext cx="6804025" cy="2095500"/>
        </p:xfrm>
        <a:graphic>
          <a:graphicData uri="http://schemas.openxmlformats.org/drawingml/2006/table">
            <a:tbl>
              <a:tblPr>
                <a:tableStyleId>{5C22544A-7EE6-4342-B048-85BDC9FD1C3A}</a:tableStyleId>
              </a:tblPr>
              <a:tblGrid>
                <a:gridCol w="2182423">
                  <a:extLst>
                    <a:ext uri="{9D8B030D-6E8A-4147-A177-3AD203B41FA5}">
                      <a16:colId xmlns:a16="http://schemas.microsoft.com/office/drawing/2014/main" xmlns="" val="20000"/>
                    </a:ext>
                  </a:extLst>
                </a:gridCol>
                <a:gridCol w="1540534">
                  <a:extLst>
                    <a:ext uri="{9D8B030D-6E8A-4147-A177-3AD203B41FA5}">
                      <a16:colId xmlns:a16="http://schemas.microsoft.com/office/drawing/2014/main" xmlns="" val="20001"/>
                    </a:ext>
                  </a:extLst>
                </a:gridCol>
                <a:gridCol w="1540534">
                  <a:extLst>
                    <a:ext uri="{9D8B030D-6E8A-4147-A177-3AD203B41FA5}">
                      <a16:colId xmlns:a16="http://schemas.microsoft.com/office/drawing/2014/main" xmlns="" val="20002"/>
                    </a:ext>
                  </a:extLst>
                </a:gridCol>
                <a:gridCol w="1540534">
                  <a:extLst>
                    <a:ext uri="{9D8B030D-6E8A-4147-A177-3AD203B41FA5}">
                      <a16:colId xmlns:a16="http://schemas.microsoft.com/office/drawing/2014/main" xmlns="" val="20003"/>
                    </a:ext>
                  </a:extLst>
                </a:gridCol>
              </a:tblGrid>
              <a:tr h="1045210">
                <a:tc>
                  <a:txBody>
                    <a:bodyPr/>
                    <a:lstStyle/>
                    <a:p>
                      <a:pPr algn="ctr" fontAlgn="ctr"/>
                      <a:r>
                        <a:rPr lang="zh-TW" altLang="en-US" sz="3200" u="none" strike="noStrike" dirty="0">
                          <a:effectLst/>
                          <a:latin typeface="華康魏碑體" panose="03000709000000000000" pitchFamily="65" charset="-120"/>
                          <a:ea typeface="華康魏碑體" panose="03000709000000000000" pitchFamily="65" charset="-120"/>
                        </a:rPr>
                        <a:t>等級</a:t>
                      </a:r>
                      <a:endParaRPr lang="zh-TW" altLang="en-US" sz="32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64" marB="0" anchor="ctr">
                    <a:solidFill>
                      <a:srgbClr val="F5FEB4"/>
                    </a:solidFill>
                  </a:tcPr>
                </a:tc>
                <a:tc>
                  <a:txBody>
                    <a:bodyPr/>
                    <a:lstStyle/>
                    <a:p>
                      <a:pPr algn="ctr" fontAlgn="ctr"/>
                      <a:r>
                        <a:rPr lang="zh-TW" altLang="en-US" sz="3200" u="none" strike="noStrike" dirty="0">
                          <a:effectLst/>
                          <a:latin typeface="華康魏碑體" panose="03000709000000000000" pitchFamily="65" charset="-120"/>
                          <a:ea typeface="華康魏碑體" panose="03000709000000000000" pitchFamily="65" charset="-120"/>
                        </a:rPr>
                        <a:t>精熟</a:t>
                      </a:r>
                      <a:endParaRPr lang="zh-TW" altLang="en-US" sz="32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64" marB="0" anchor="ctr">
                    <a:solidFill>
                      <a:srgbClr val="F5FEB4"/>
                    </a:solidFill>
                  </a:tcPr>
                </a:tc>
                <a:tc>
                  <a:txBody>
                    <a:bodyPr/>
                    <a:lstStyle/>
                    <a:p>
                      <a:pPr algn="ctr" fontAlgn="ctr"/>
                      <a:r>
                        <a:rPr lang="zh-TW" altLang="en-US" sz="3200" u="none" strike="noStrike" dirty="0">
                          <a:effectLst/>
                          <a:latin typeface="華康魏碑體" panose="03000709000000000000" pitchFamily="65" charset="-120"/>
                          <a:ea typeface="華康魏碑體" panose="03000709000000000000" pitchFamily="65" charset="-120"/>
                        </a:rPr>
                        <a:t>基礎</a:t>
                      </a:r>
                      <a:endParaRPr lang="zh-TW" altLang="en-US" sz="32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64" marB="0" anchor="ctr">
                    <a:solidFill>
                      <a:srgbClr val="F5FEB4"/>
                    </a:solidFill>
                  </a:tcPr>
                </a:tc>
                <a:tc>
                  <a:txBody>
                    <a:bodyPr/>
                    <a:lstStyle/>
                    <a:p>
                      <a:pPr algn="ctr" fontAlgn="ctr"/>
                      <a:r>
                        <a:rPr lang="zh-TW" altLang="en-US" sz="3200" u="none" strike="noStrike" dirty="0">
                          <a:effectLst/>
                          <a:latin typeface="華康魏碑體" panose="03000709000000000000" pitchFamily="65" charset="-120"/>
                          <a:ea typeface="華康魏碑體" panose="03000709000000000000" pitchFamily="65" charset="-120"/>
                        </a:rPr>
                        <a:t>待加強</a:t>
                      </a:r>
                      <a:endParaRPr lang="zh-TW" altLang="en-US" sz="32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64" marB="0" anchor="ctr">
                    <a:solidFill>
                      <a:srgbClr val="F5FEB4"/>
                    </a:solidFill>
                  </a:tcPr>
                </a:tc>
                <a:extLst>
                  <a:ext uri="{0D108BD9-81ED-4DB2-BD59-A6C34878D82A}">
                    <a16:rowId xmlns:a16="http://schemas.microsoft.com/office/drawing/2014/main" xmlns="" val="10000"/>
                  </a:ext>
                </a:extLst>
              </a:tr>
              <a:tr h="525145">
                <a:tc>
                  <a:txBody>
                    <a:bodyPr/>
                    <a:lstStyle/>
                    <a:p>
                      <a:pPr algn="ctr" fontAlgn="ctr"/>
                      <a:r>
                        <a:rPr lang="zh-TW" altLang="en-US" sz="3200" u="none" strike="noStrike" dirty="0">
                          <a:effectLst/>
                          <a:latin typeface="華康魏碑體" panose="03000709000000000000" pitchFamily="65" charset="-120"/>
                          <a:ea typeface="華康魏碑體" panose="03000709000000000000" pitchFamily="65" charset="-120"/>
                        </a:rPr>
                        <a:t>等級</a:t>
                      </a:r>
                      <a:endParaRPr lang="zh-TW" altLang="en-US" sz="32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64" marB="0" anchor="ctr">
                    <a:solidFill>
                      <a:srgbClr val="F5FEB4"/>
                    </a:solidFill>
                  </a:tcPr>
                </a:tc>
                <a:tc>
                  <a:txBody>
                    <a:bodyPr/>
                    <a:lstStyle/>
                    <a:p>
                      <a:pPr algn="ctr" fontAlgn="ctr"/>
                      <a:r>
                        <a:rPr lang="en-US" sz="3200" u="none" strike="noStrike" dirty="0">
                          <a:effectLst/>
                          <a:latin typeface="華康魏碑體" panose="03000709000000000000" pitchFamily="65" charset="-120"/>
                          <a:ea typeface="華康魏碑體" panose="03000709000000000000" pitchFamily="65" charset="-120"/>
                        </a:rPr>
                        <a:t>A</a:t>
                      </a:r>
                      <a:endParaRPr lang="en-US" sz="32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64" marB="0" anchor="ctr">
                    <a:solidFill>
                      <a:srgbClr val="F5FEB4"/>
                    </a:solidFill>
                  </a:tcPr>
                </a:tc>
                <a:tc>
                  <a:txBody>
                    <a:bodyPr/>
                    <a:lstStyle/>
                    <a:p>
                      <a:pPr algn="ctr" fontAlgn="ctr"/>
                      <a:r>
                        <a:rPr lang="en-US" sz="3200" u="none" strike="noStrike" dirty="0">
                          <a:effectLst/>
                          <a:latin typeface="華康魏碑體" panose="03000709000000000000" pitchFamily="65" charset="-120"/>
                          <a:ea typeface="華康魏碑體" panose="03000709000000000000" pitchFamily="65" charset="-120"/>
                        </a:rPr>
                        <a:t>B</a:t>
                      </a:r>
                      <a:endParaRPr lang="en-US" sz="32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64" marB="0" anchor="ctr">
                    <a:solidFill>
                      <a:srgbClr val="F5FEB4"/>
                    </a:solidFill>
                  </a:tcPr>
                </a:tc>
                <a:tc>
                  <a:txBody>
                    <a:bodyPr/>
                    <a:lstStyle/>
                    <a:p>
                      <a:pPr algn="ctr" fontAlgn="ctr"/>
                      <a:r>
                        <a:rPr lang="en-US" sz="3200" u="none" strike="noStrike" dirty="0">
                          <a:effectLst/>
                          <a:latin typeface="華康魏碑體" panose="03000709000000000000" pitchFamily="65" charset="-120"/>
                          <a:ea typeface="華康魏碑體" panose="03000709000000000000" pitchFamily="65" charset="-120"/>
                        </a:rPr>
                        <a:t>C</a:t>
                      </a:r>
                      <a:endParaRPr lang="en-US" sz="32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64" marB="0" anchor="ctr">
                    <a:solidFill>
                      <a:srgbClr val="F5FEB4"/>
                    </a:solidFill>
                  </a:tcPr>
                </a:tc>
                <a:extLst>
                  <a:ext uri="{0D108BD9-81ED-4DB2-BD59-A6C34878D82A}">
                    <a16:rowId xmlns:a16="http://schemas.microsoft.com/office/drawing/2014/main" xmlns="" val="10001"/>
                  </a:ext>
                </a:extLst>
              </a:tr>
              <a:tr h="525145">
                <a:tc>
                  <a:txBody>
                    <a:bodyPr/>
                    <a:lstStyle/>
                    <a:p>
                      <a:pPr algn="ctr" fontAlgn="ctr"/>
                      <a:r>
                        <a:rPr lang="en-US" altLang="zh-TW" sz="3200" u="none" strike="noStrike" dirty="0" smtClean="0">
                          <a:effectLst/>
                          <a:latin typeface="華康魏碑體" panose="03000709000000000000" pitchFamily="65" charset="-120"/>
                          <a:ea typeface="華康魏碑體" panose="03000709000000000000" pitchFamily="65" charset="-120"/>
                        </a:rPr>
                        <a:t>105</a:t>
                      </a:r>
                      <a:r>
                        <a:rPr lang="zh-TW" altLang="en-US" sz="3200" u="none" strike="noStrike" dirty="0" smtClean="0">
                          <a:effectLst/>
                          <a:latin typeface="華康魏碑體" panose="03000709000000000000" pitchFamily="65" charset="-120"/>
                          <a:ea typeface="華康魏碑體" panose="03000709000000000000" pitchFamily="65" charset="-120"/>
                        </a:rPr>
                        <a:t>計分</a:t>
                      </a:r>
                      <a:endParaRPr lang="zh-TW" altLang="en-US" sz="32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64" marB="0" anchor="ctr"/>
                </a:tc>
                <a:tc>
                  <a:txBody>
                    <a:bodyPr/>
                    <a:lstStyle/>
                    <a:p>
                      <a:pPr algn="ctr" fontAlgn="ctr"/>
                      <a:r>
                        <a:rPr lang="en-US" altLang="zh-TW" sz="3200" u="none" strike="noStrike" dirty="0">
                          <a:effectLst/>
                          <a:latin typeface="華康魏碑體" panose="03000709000000000000" pitchFamily="65" charset="-120"/>
                          <a:ea typeface="華康魏碑體" panose="03000709000000000000" pitchFamily="65" charset="-120"/>
                        </a:rPr>
                        <a:t>6</a:t>
                      </a:r>
                      <a:endParaRPr lang="en-US" altLang="zh-TW" sz="32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64" marB="0" anchor="ctr"/>
                </a:tc>
                <a:tc>
                  <a:txBody>
                    <a:bodyPr/>
                    <a:lstStyle/>
                    <a:p>
                      <a:pPr algn="ctr" fontAlgn="ctr"/>
                      <a:r>
                        <a:rPr lang="en-US" altLang="zh-TW" sz="3200" u="none" strike="noStrike" dirty="0">
                          <a:effectLst/>
                          <a:latin typeface="華康魏碑體" panose="03000709000000000000" pitchFamily="65" charset="-120"/>
                          <a:ea typeface="華康魏碑體" panose="03000709000000000000" pitchFamily="65" charset="-120"/>
                        </a:rPr>
                        <a:t>4</a:t>
                      </a:r>
                      <a:endParaRPr lang="en-US" altLang="zh-TW" sz="32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64" marB="0" anchor="ctr"/>
                </a:tc>
                <a:tc>
                  <a:txBody>
                    <a:bodyPr/>
                    <a:lstStyle/>
                    <a:p>
                      <a:pPr algn="ctr" fontAlgn="ctr"/>
                      <a:r>
                        <a:rPr lang="en-US" altLang="zh-TW" sz="3200" u="none" strike="noStrike" dirty="0">
                          <a:effectLst/>
                          <a:latin typeface="華康魏碑體" panose="03000709000000000000" pitchFamily="65" charset="-120"/>
                          <a:ea typeface="華康魏碑體" panose="03000709000000000000" pitchFamily="65" charset="-120"/>
                        </a:rPr>
                        <a:t>2</a:t>
                      </a:r>
                      <a:endParaRPr lang="en-US" altLang="zh-TW" sz="32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64" marB="0" anchor="ctr"/>
                </a:tc>
                <a:extLst>
                  <a:ext uri="{0D108BD9-81ED-4DB2-BD59-A6C34878D82A}">
                    <a16:rowId xmlns:a16="http://schemas.microsoft.com/office/drawing/2014/main" xmlns="" val="10002"/>
                  </a:ext>
                </a:extLst>
              </a:tr>
            </a:tbl>
          </a:graphicData>
        </a:graphic>
      </p:graphicFrame>
      <p:sp>
        <p:nvSpPr>
          <p:cNvPr id="7" name="投影片編號版面配置區 6"/>
          <p:cNvSpPr>
            <a:spLocks noGrp="1"/>
          </p:cNvSpPr>
          <p:nvPr>
            <p:ph type="sldNum" sz="quarter" idx="12"/>
          </p:nvPr>
        </p:nvSpPr>
        <p:spPr/>
        <p:txBody>
          <a:bodyPr/>
          <a:lstStyle/>
          <a:p>
            <a:pPr>
              <a:defRPr/>
            </a:pPr>
            <a:fld id="{1CF12303-A128-43C9-A38E-1E02C023B9AD}" type="slidenum">
              <a:rPr lang="zh-TW" altLang="en-US" sz="2000"/>
              <a:pPr>
                <a:defRPr/>
              </a:pPr>
              <a:t>26</a:t>
            </a:fld>
            <a:endParaRPr lang="zh-TW" altLang="en-US" sz="2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3009900" y="944563"/>
            <a:ext cx="6172200" cy="638175"/>
          </a:xfrm>
        </p:spPr>
        <p:txBody>
          <a:bodyPr/>
          <a:lstStyle/>
          <a:p>
            <a:pPr eaLnBrk="1" hangingPunct="1"/>
            <a:r>
              <a:rPr lang="zh-TW" altLang="en-US" sz="3600" smtClean="0"/>
              <a:t>考試科目、時間及題數</a:t>
            </a:r>
          </a:p>
        </p:txBody>
      </p:sp>
      <p:graphicFrame>
        <p:nvGraphicFramePr>
          <p:cNvPr id="5" name="內容版面配置區 4"/>
          <p:cNvGraphicFramePr>
            <a:graphicFrameLocks noGrp="1"/>
          </p:cNvGraphicFramePr>
          <p:nvPr>
            <p:ph idx="1"/>
          </p:nvPr>
        </p:nvGraphicFramePr>
        <p:xfrm>
          <a:off x="3017838" y="1755775"/>
          <a:ext cx="6894512" cy="4402140"/>
        </p:xfrm>
        <a:graphic>
          <a:graphicData uri="http://schemas.openxmlformats.org/drawingml/2006/table">
            <a:tbl>
              <a:tblPr firstRow="1" bandRow="1">
                <a:tableStyleId>{5C22544A-7EE6-4342-B048-85BDC9FD1C3A}</a:tableStyleId>
              </a:tblPr>
              <a:tblGrid>
                <a:gridCol w="1364161">
                  <a:extLst>
                    <a:ext uri="{9D8B030D-6E8A-4147-A177-3AD203B41FA5}">
                      <a16:colId xmlns:a16="http://schemas.microsoft.com/office/drawing/2014/main" xmlns="" val="20000"/>
                    </a:ext>
                  </a:extLst>
                </a:gridCol>
                <a:gridCol w="1861123">
                  <a:extLst>
                    <a:ext uri="{9D8B030D-6E8A-4147-A177-3AD203B41FA5}">
                      <a16:colId xmlns:a16="http://schemas.microsoft.com/office/drawing/2014/main" xmlns="" val="20001"/>
                    </a:ext>
                  </a:extLst>
                </a:gridCol>
                <a:gridCol w="3669228">
                  <a:extLst>
                    <a:ext uri="{9D8B030D-6E8A-4147-A177-3AD203B41FA5}">
                      <a16:colId xmlns:a16="http://schemas.microsoft.com/office/drawing/2014/main" xmlns="" val="20002"/>
                    </a:ext>
                  </a:extLst>
                </a:gridCol>
              </a:tblGrid>
              <a:tr h="458557">
                <a:tc>
                  <a:txBody>
                    <a:bodyPr/>
                    <a:lstStyle/>
                    <a:p>
                      <a:pPr algn="ctr"/>
                      <a:r>
                        <a:rPr lang="zh-TW" altLang="en-US" sz="2400" b="1" dirty="0" smtClean="0">
                          <a:latin typeface="微軟正黑體" panose="020B0604030504040204" pitchFamily="34" charset="-120"/>
                          <a:ea typeface="微軟正黑體" panose="020B0604030504040204" pitchFamily="34" charset="-120"/>
                        </a:rPr>
                        <a:t>考試科目</a:t>
                      </a:r>
                      <a:endParaRPr lang="zh-TW" altLang="en-US" sz="2400" b="1" dirty="0">
                        <a:latin typeface="微軟正黑體" panose="020B0604030504040204" pitchFamily="34" charset="-120"/>
                        <a:ea typeface="微軟正黑體" panose="020B0604030504040204" pitchFamily="34" charset="-120"/>
                      </a:endParaRPr>
                    </a:p>
                  </a:txBody>
                  <a:tcPr marL="68578" marR="68578" marT="34283" marB="34283" anchor="ctr">
                    <a:solidFill>
                      <a:srgbClr val="000066"/>
                    </a:solidFill>
                  </a:tcPr>
                </a:tc>
                <a:tc>
                  <a:txBody>
                    <a:bodyPr/>
                    <a:lstStyle/>
                    <a:p>
                      <a:pPr algn="ctr"/>
                      <a:r>
                        <a:rPr lang="zh-TW" altLang="en-US" sz="2400" dirty="0" smtClean="0">
                          <a:latin typeface="微軟正黑體" panose="020B0604030504040204" pitchFamily="34" charset="-120"/>
                          <a:ea typeface="微軟正黑體" panose="020B0604030504040204" pitchFamily="34" charset="-120"/>
                        </a:rPr>
                        <a:t>時間</a:t>
                      </a:r>
                      <a:endParaRPr lang="zh-TW" altLang="en-US" sz="2400" dirty="0">
                        <a:latin typeface="微軟正黑體" panose="020B0604030504040204" pitchFamily="34" charset="-120"/>
                        <a:ea typeface="微軟正黑體" panose="020B0604030504040204" pitchFamily="34" charset="-120"/>
                      </a:endParaRPr>
                    </a:p>
                  </a:txBody>
                  <a:tcPr marL="68578" marR="68578" marT="34283" marB="34283" anchor="ctr">
                    <a:lnR w="12700" cap="flat" cmpd="sng" algn="ctr">
                      <a:solidFill>
                        <a:schemeClr val="bg1"/>
                      </a:solidFill>
                      <a:prstDash val="solid"/>
                      <a:round/>
                      <a:headEnd type="none" w="med" len="med"/>
                      <a:tailEnd type="none" w="med" len="med"/>
                    </a:lnR>
                    <a:solidFill>
                      <a:srgbClr val="000066"/>
                    </a:solidFill>
                  </a:tcPr>
                </a:tc>
                <a:tc>
                  <a:txBody>
                    <a:bodyPr/>
                    <a:lstStyle/>
                    <a:p>
                      <a:pPr algn="ctr"/>
                      <a:r>
                        <a:rPr lang="zh-TW" altLang="en-US" sz="2400" b="1" dirty="0" smtClean="0">
                          <a:latin typeface="微軟正黑體" panose="020B0604030504040204" pitchFamily="34" charset="-120"/>
                          <a:ea typeface="微軟正黑體" panose="020B0604030504040204" pitchFamily="34" charset="-120"/>
                        </a:rPr>
                        <a:t>題數</a:t>
                      </a:r>
                      <a:endParaRPr lang="zh-TW" altLang="en-US" sz="2400" b="1" dirty="0">
                        <a:latin typeface="微軟正黑體" panose="020B0604030504040204" pitchFamily="34" charset="-120"/>
                        <a:ea typeface="微軟正黑體" panose="020B0604030504040204" pitchFamily="34" charset="-120"/>
                      </a:endParaRPr>
                    </a:p>
                  </a:txBody>
                  <a:tcPr marL="68578" marR="68578" marT="34283" marB="34283" anchor="ctr">
                    <a:lnL w="12700" cap="flat" cmpd="sng" algn="ctr">
                      <a:solidFill>
                        <a:schemeClr val="bg1"/>
                      </a:solidFill>
                      <a:prstDash val="solid"/>
                      <a:round/>
                      <a:headEnd type="none" w="med" len="med"/>
                      <a:tailEnd type="none" w="med" len="med"/>
                    </a:lnL>
                    <a:solidFill>
                      <a:srgbClr val="000066"/>
                    </a:solidFill>
                  </a:tcPr>
                </a:tc>
                <a:extLst>
                  <a:ext uri="{0D108BD9-81ED-4DB2-BD59-A6C34878D82A}">
                    <a16:rowId xmlns:a16="http://schemas.microsoft.com/office/drawing/2014/main" xmlns="" val="10000"/>
                  </a:ext>
                </a:extLst>
              </a:tr>
              <a:tr h="458557">
                <a:tc>
                  <a:txBody>
                    <a:bodyPr/>
                    <a:lstStyle/>
                    <a:p>
                      <a:pPr algn="ctr"/>
                      <a:r>
                        <a:rPr lang="zh-TW" altLang="en-US" sz="2400" b="1" dirty="0" smtClean="0">
                          <a:solidFill>
                            <a:srgbClr val="A50021"/>
                          </a:solidFill>
                          <a:latin typeface="微軟正黑體" panose="020B0604030504040204" pitchFamily="34" charset="-120"/>
                          <a:ea typeface="微軟正黑體" panose="020B0604030504040204" pitchFamily="34" charset="-120"/>
                        </a:rPr>
                        <a:t>國文</a:t>
                      </a:r>
                      <a:endParaRPr lang="en-US" altLang="zh-TW" sz="2400" b="1" dirty="0" smtClean="0">
                        <a:solidFill>
                          <a:srgbClr val="A50021"/>
                        </a:solidFill>
                        <a:latin typeface="微軟正黑體" panose="020B0604030504040204" pitchFamily="34" charset="-120"/>
                        <a:ea typeface="微軟正黑體" panose="020B0604030504040204" pitchFamily="34" charset="-120"/>
                      </a:endParaRPr>
                    </a:p>
                  </a:txBody>
                  <a:tcPr marL="68578" marR="68578" marT="34283" marB="34283" anchor="ctr"/>
                </a:tc>
                <a:tc>
                  <a:txBody>
                    <a:bodyPr/>
                    <a:lstStyle/>
                    <a:p>
                      <a:pPr algn="ctr"/>
                      <a:r>
                        <a:rPr lang="en-US" altLang="zh-TW" sz="2400" b="1" dirty="0" smtClean="0">
                          <a:solidFill>
                            <a:srgbClr val="A50021"/>
                          </a:solidFill>
                          <a:latin typeface="微軟正黑體" panose="020B0604030504040204" pitchFamily="34" charset="-120"/>
                          <a:ea typeface="微軟正黑體" panose="020B0604030504040204" pitchFamily="34" charset="-120"/>
                        </a:rPr>
                        <a:t>70</a:t>
                      </a:r>
                      <a:r>
                        <a:rPr lang="zh-TW" altLang="en-US" sz="2400" b="1" dirty="0" smtClean="0">
                          <a:solidFill>
                            <a:srgbClr val="A50021"/>
                          </a:solidFill>
                          <a:latin typeface="微軟正黑體" panose="020B0604030504040204" pitchFamily="34" charset="-120"/>
                          <a:ea typeface="微軟正黑體" panose="020B0604030504040204" pitchFamily="34" charset="-120"/>
                        </a:rPr>
                        <a:t>分鐘</a:t>
                      </a:r>
                      <a:endParaRPr lang="zh-TW" altLang="en-US" sz="2400" b="1" dirty="0">
                        <a:solidFill>
                          <a:srgbClr val="A50021"/>
                        </a:solidFill>
                        <a:latin typeface="微軟正黑體" panose="020B0604030504040204" pitchFamily="34" charset="-120"/>
                        <a:ea typeface="微軟正黑體" panose="020B0604030504040204" pitchFamily="34" charset="-120"/>
                      </a:endParaRPr>
                    </a:p>
                  </a:txBody>
                  <a:tcPr marL="68578" marR="68578" marT="34283" marB="34283" anchor="ctr">
                    <a:lnR w="12700" cap="flat" cmpd="sng" algn="ctr">
                      <a:solidFill>
                        <a:schemeClr val="bg1"/>
                      </a:solidFill>
                      <a:prstDash val="solid"/>
                      <a:round/>
                      <a:headEnd type="none" w="med" len="med"/>
                      <a:tailEnd type="none" w="med" len="med"/>
                    </a:lnR>
                  </a:tcPr>
                </a:tc>
                <a:tc>
                  <a:txBody>
                    <a:bodyPr/>
                    <a:lstStyle/>
                    <a:p>
                      <a:pPr algn="ctr"/>
                      <a:r>
                        <a:rPr lang="en-US" altLang="zh-TW" sz="2400" b="1" dirty="0" smtClean="0">
                          <a:solidFill>
                            <a:srgbClr val="A50021"/>
                          </a:solidFill>
                          <a:latin typeface="微軟正黑體" panose="020B0604030504040204" pitchFamily="34" charset="-120"/>
                          <a:ea typeface="微軟正黑體" panose="020B0604030504040204" pitchFamily="34" charset="-120"/>
                        </a:rPr>
                        <a:t>45~50</a:t>
                      </a:r>
                      <a:r>
                        <a:rPr lang="zh-TW" altLang="en-US" sz="2400" b="1" dirty="0" smtClean="0">
                          <a:solidFill>
                            <a:srgbClr val="A50021"/>
                          </a:solidFill>
                          <a:latin typeface="微軟正黑體" panose="020B0604030504040204" pitchFamily="34" charset="-120"/>
                          <a:ea typeface="微軟正黑體" panose="020B0604030504040204" pitchFamily="34" charset="-120"/>
                        </a:rPr>
                        <a:t>題</a:t>
                      </a:r>
                      <a:endParaRPr lang="zh-TW" altLang="en-US" sz="2400" b="1" dirty="0">
                        <a:solidFill>
                          <a:srgbClr val="A50021"/>
                        </a:solidFill>
                        <a:latin typeface="微軟正黑體" panose="020B0604030504040204" pitchFamily="34" charset="-120"/>
                        <a:ea typeface="微軟正黑體" panose="020B0604030504040204" pitchFamily="34" charset="-120"/>
                      </a:endParaRPr>
                    </a:p>
                  </a:txBody>
                  <a:tcPr marL="68578" marR="68578" marT="34283" marB="34283"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1"/>
                  </a:ext>
                </a:extLst>
              </a:tr>
              <a:tr h="434326">
                <a:tc rowSpan="2">
                  <a:txBody>
                    <a:bodyPr/>
                    <a:lstStyle/>
                    <a:p>
                      <a:pPr algn="ctr"/>
                      <a:r>
                        <a:rPr lang="zh-TW" altLang="en-US" sz="2400" b="1" dirty="0" smtClean="0">
                          <a:solidFill>
                            <a:srgbClr val="000066"/>
                          </a:solidFill>
                          <a:latin typeface="微軟正黑體" panose="020B0604030504040204" pitchFamily="34" charset="-120"/>
                          <a:ea typeface="微軟正黑體" panose="020B0604030504040204" pitchFamily="34" charset="-120"/>
                        </a:rPr>
                        <a:t>英語</a:t>
                      </a:r>
                      <a:endParaRPr lang="zh-TW" altLang="en-US" sz="2400" b="1" dirty="0">
                        <a:solidFill>
                          <a:srgbClr val="000066"/>
                        </a:solidFill>
                        <a:latin typeface="微軟正黑體" panose="020B0604030504040204" pitchFamily="34" charset="-120"/>
                        <a:ea typeface="微軟正黑體" panose="020B0604030504040204" pitchFamily="34" charset="-120"/>
                      </a:endParaRPr>
                    </a:p>
                  </a:txBody>
                  <a:tcPr marL="68578" marR="68578" marT="34283" marB="3428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66"/>
                          </a:solidFill>
                          <a:latin typeface="微軟正黑體" panose="020B0604030504040204" pitchFamily="34" charset="-120"/>
                          <a:ea typeface="微軟正黑體" panose="020B0604030504040204" pitchFamily="34" charset="-120"/>
                        </a:rPr>
                        <a:t>閱讀</a:t>
                      </a:r>
                      <a:r>
                        <a:rPr lang="en-US" altLang="zh-TW" sz="2400" b="1" dirty="0" smtClean="0">
                          <a:solidFill>
                            <a:srgbClr val="000066"/>
                          </a:solidFill>
                          <a:latin typeface="微軟正黑體" panose="020B0604030504040204" pitchFamily="34" charset="-120"/>
                          <a:ea typeface="微軟正黑體" panose="020B0604030504040204" pitchFamily="34" charset="-120"/>
                        </a:rPr>
                        <a:t>60</a:t>
                      </a:r>
                      <a:r>
                        <a:rPr lang="zh-TW" altLang="en-US" sz="2400" b="1" dirty="0" smtClean="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68578" marR="68578" marT="34283" marB="34283"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66"/>
                          </a:solidFill>
                          <a:latin typeface="微軟正黑體" panose="020B0604030504040204" pitchFamily="34" charset="-120"/>
                          <a:ea typeface="微軟正黑體" panose="020B0604030504040204" pitchFamily="34" charset="-120"/>
                        </a:rPr>
                        <a:t>閱讀</a:t>
                      </a:r>
                      <a:r>
                        <a:rPr lang="en-US" altLang="zh-TW" sz="2400" b="1" dirty="0" smtClean="0">
                          <a:solidFill>
                            <a:srgbClr val="000066"/>
                          </a:solidFill>
                          <a:latin typeface="微軟正黑體" panose="020B0604030504040204" pitchFamily="34" charset="-120"/>
                          <a:ea typeface="微軟正黑體" panose="020B0604030504040204" pitchFamily="34" charset="-120"/>
                        </a:rPr>
                        <a:t>40~45</a:t>
                      </a:r>
                      <a:r>
                        <a:rPr lang="zh-TW" altLang="en-US" sz="2400" b="1" dirty="0" smtClean="0">
                          <a:solidFill>
                            <a:srgbClr val="000066"/>
                          </a:solidFill>
                          <a:latin typeface="微軟正黑體" panose="020B0604030504040204" pitchFamily="34" charset="-120"/>
                          <a:ea typeface="微軟正黑體" panose="020B0604030504040204" pitchFamily="34" charset="-120"/>
                        </a:rPr>
                        <a:t>題</a:t>
                      </a:r>
                      <a:endParaRPr lang="zh-TW" altLang="en-US" sz="2400" b="1" dirty="0">
                        <a:solidFill>
                          <a:srgbClr val="000066"/>
                        </a:solidFill>
                        <a:latin typeface="微軟正黑體" panose="020B0604030504040204" pitchFamily="34" charset="-120"/>
                        <a:ea typeface="微軟正黑體" panose="020B0604030504040204" pitchFamily="34" charset="-120"/>
                      </a:endParaRPr>
                    </a:p>
                  </a:txBody>
                  <a:tcPr marL="68578" marR="68578" marT="34283" marB="34283"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2"/>
                  </a:ext>
                </a:extLst>
              </a:tr>
              <a:tr h="434326">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66"/>
                          </a:solidFill>
                          <a:latin typeface="微軟正黑體" panose="020B0604030504040204" pitchFamily="34" charset="-120"/>
                          <a:ea typeface="微軟正黑體" panose="020B0604030504040204" pitchFamily="34" charset="-120"/>
                        </a:rPr>
                        <a:t>聽力</a:t>
                      </a:r>
                      <a:r>
                        <a:rPr lang="en-US" altLang="zh-TW" sz="2400" b="1" dirty="0" smtClean="0">
                          <a:solidFill>
                            <a:srgbClr val="000066"/>
                          </a:solidFill>
                          <a:latin typeface="微軟正黑體" panose="020B0604030504040204" pitchFamily="34" charset="-120"/>
                          <a:ea typeface="微軟正黑體" panose="020B0604030504040204" pitchFamily="34" charset="-120"/>
                        </a:rPr>
                        <a:t>25</a:t>
                      </a:r>
                      <a:r>
                        <a:rPr lang="zh-TW" altLang="en-US" sz="2400" b="1" dirty="0" smtClean="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68578" marR="68578" marT="34283" marB="34283"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66"/>
                          </a:solidFill>
                          <a:latin typeface="微軟正黑體" panose="020B0604030504040204" pitchFamily="34" charset="-120"/>
                          <a:ea typeface="微軟正黑體" panose="020B0604030504040204" pitchFamily="34" charset="-120"/>
                        </a:rPr>
                        <a:t>聽力</a:t>
                      </a:r>
                      <a:r>
                        <a:rPr lang="en-US" altLang="zh-TW" sz="2400" b="1" dirty="0" smtClean="0">
                          <a:solidFill>
                            <a:srgbClr val="000066"/>
                          </a:solidFill>
                          <a:latin typeface="微軟正黑體" panose="020B0604030504040204" pitchFamily="34" charset="-120"/>
                          <a:ea typeface="微軟正黑體" panose="020B0604030504040204" pitchFamily="34" charset="-120"/>
                        </a:rPr>
                        <a:t>20~30</a:t>
                      </a:r>
                      <a:r>
                        <a:rPr lang="zh-TW" altLang="en-US" sz="2400" b="1" dirty="0" smtClean="0">
                          <a:solidFill>
                            <a:srgbClr val="000066"/>
                          </a:solidFill>
                          <a:latin typeface="微軟正黑體" panose="020B0604030504040204" pitchFamily="34" charset="-120"/>
                          <a:ea typeface="微軟正黑體" panose="020B0604030504040204" pitchFamily="34" charset="-120"/>
                        </a:rPr>
                        <a:t>題</a:t>
                      </a:r>
                      <a:endParaRPr lang="zh-TW" altLang="en-US" sz="2400" b="1" dirty="0">
                        <a:solidFill>
                          <a:srgbClr val="000066"/>
                        </a:solidFill>
                        <a:latin typeface="微軟正黑體" panose="020B0604030504040204" pitchFamily="34" charset="-120"/>
                        <a:ea typeface="微軟正黑體" panose="020B0604030504040204" pitchFamily="34" charset="-120"/>
                      </a:endParaRPr>
                    </a:p>
                  </a:txBody>
                  <a:tcPr marL="68578" marR="68578" marT="34283" marB="34283"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3"/>
                  </a:ext>
                </a:extLst>
              </a:tr>
              <a:tr h="1165845">
                <a:tc>
                  <a:txBody>
                    <a:bodyPr/>
                    <a:lstStyle/>
                    <a:p>
                      <a:pPr algn="ctr"/>
                      <a:r>
                        <a:rPr lang="zh-TW" altLang="en-US" sz="2400" b="1" dirty="0" smtClean="0">
                          <a:solidFill>
                            <a:srgbClr val="A50021"/>
                          </a:solidFill>
                          <a:latin typeface="微軟正黑體" panose="020B0604030504040204" pitchFamily="34" charset="-120"/>
                          <a:ea typeface="微軟正黑體" panose="020B0604030504040204" pitchFamily="34" charset="-120"/>
                        </a:rPr>
                        <a:t>數學</a:t>
                      </a:r>
                      <a:endParaRPr lang="zh-TW" altLang="en-US" sz="2400" b="1" dirty="0">
                        <a:solidFill>
                          <a:srgbClr val="A50021"/>
                        </a:solidFill>
                        <a:latin typeface="微軟正黑體" panose="020B0604030504040204" pitchFamily="34" charset="-120"/>
                        <a:ea typeface="微軟正黑體" panose="020B0604030504040204" pitchFamily="34" charset="-120"/>
                      </a:endParaRPr>
                    </a:p>
                  </a:txBody>
                  <a:tcPr marL="68578" marR="68578" marT="34283" marB="3428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rgbClr val="A50021"/>
                          </a:solidFill>
                          <a:latin typeface="微軟正黑體" panose="020B0604030504040204" pitchFamily="34" charset="-120"/>
                          <a:ea typeface="微軟正黑體" panose="020B0604030504040204" pitchFamily="34" charset="-120"/>
                        </a:rPr>
                        <a:t>80</a:t>
                      </a:r>
                      <a:r>
                        <a:rPr lang="zh-TW" altLang="en-US" sz="2400" b="1" dirty="0" smtClean="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68578" marR="68578" marT="34283" marB="34283"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rgbClr val="A50021"/>
                          </a:solidFill>
                          <a:latin typeface="微軟正黑體" panose="020B0604030504040204" pitchFamily="34" charset="-120"/>
                          <a:ea typeface="微軟正黑體" panose="020B0604030504040204" pitchFamily="34" charset="-120"/>
                        </a:rPr>
                        <a:t>27~33</a:t>
                      </a:r>
                      <a:r>
                        <a:rPr lang="zh-TW" altLang="en-US" sz="2400" b="1" dirty="0" smtClean="0">
                          <a:solidFill>
                            <a:srgbClr val="A50021"/>
                          </a:solidFill>
                          <a:latin typeface="微軟正黑體" panose="020B0604030504040204" pitchFamily="34" charset="-120"/>
                          <a:ea typeface="微軟正黑體" panose="020B0604030504040204" pitchFamily="34" charset="-120"/>
                        </a:rPr>
                        <a:t>題</a:t>
                      </a:r>
                      <a:endParaRPr lang="en-US" altLang="zh-TW" sz="2400" b="1" dirty="0" smtClean="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rgbClr val="A50021"/>
                          </a:solidFill>
                          <a:latin typeface="微軟正黑體" panose="020B0604030504040204" pitchFamily="34" charset="-120"/>
                          <a:ea typeface="微軟正黑體" panose="020B0604030504040204" pitchFamily="34" charset="-120"/>
                        </a:rPr>
                        <a:t>(</a:t>
                      </a:r>
                      <a:r>
                        <a:rPr lang="zh-TW" altLang="en-US" sz="2400" b="1" dirty="0" smtClean="0">
                          <a:solidFill>
                            <a:srgbClr val="A50021"/>
                          </a:solidFill>
                          <a:latin typeface="微軟正黑體" panose="020B0604030504040204" pitchFamily="34" charset="-120"/>
                          <a:ea typeface="微軟正黑體" panose="020B0604030504040204" pitchFamily="34" charset="-120"/>
                        </a:rPr>
                        <a:t>選擇題</a:t>
                      </a:r>
                      <a:r>
                        <a:rPr lang="en-US" altLang="zh-TW" sz="2400" b="1" dirty="0" smtClean="0">
                          <a:solidFill>
                            <a:srgbClr val="A50021"/>
                          </a:solidFill>
                          <a:latin typeface="微軟正黑體" panose="020B0604030504040204" pitchFamily="34" charset="-120"/>
                          <a:ea typeface="微軟正黑體" panose="020B0604030504040204" pitchFamily="34" charset="-120"/>
                        </a:rPr>
                        <a:t>25~30</a:t>
                      </a:r>
                      <a:r>
                        <a:rPr lang="zh-TW" altLang="en-US" sz="2400" b="1" dirty="0" smtClean="0">
                          <a:solidFill>
                            <a:srgbClr val="A50021"/>
                          </a:solidFill>
                          <a:latin typeface="微軟正黑體" panose="020B0604030504040204" pitchFamily="34" charset="-120"/>
                          <a:ea typeface="微軟正黑體" panose="020B0604030504040204" pitchFamily="34" charset="-120"/>
                        </a:rPr>
                        <a:t>題；非選擇題</a:t>
                      </a:r>
                      <a:r>
                        <a:rPr lang="en-US" altLang="zh-TW" sz="2400" b="1" dirty="0" smtClean="0">
                          <a:solidFill>
                            <a:srgbClr val="A50021"/>
                          </a:solidFill>
                          <a:latin typeface="微軟正黑體" panose="020B0604030504040204" pitchFamily="34" charset="-120"/>
                          <a:ea typeface="微軟正黑體" panose="020B0604030504040204" pitchFamily="34" charset="-120"/>
                        </a:rPr>
                        <a:t>2~3</a:t>
                      </a:r>
                      <a:r>
                        <a:rPr lang="zh-TW" altLang="en-US" sz="2400" b="1" dirty="0" smtClean="0">
                          <a:solidFill>
                            <a:srgbClr val="A50021"/>
                          </a:solidFill>
                          <a:latin typeface="微軟正黑體" panose="020B0604030504040204" pitchFamily="34" charset="-120"/>
                          <a:ea typeface="微軟正黑體" panose="020B0604030504040204" pitchFamily="34" charset="-120"/>
                        </a:rPr>
                        <a:t>題</a:t>
                      </a:r>
                      <a:r>
                        <a:rPr lang="en-US" altLang="zh-TW" sz="2400" b="1" dirty="0" smtClean="0">
                          <a:solidFill>
                            <a:srgbClr val="A50021"/>
                          </a:solidFill>
                          <a:latin typeface="微軟正黑體" panose="020B0604030504040204" pitchFamily="34" charset="-120"/>
                          <a:ea typeface="微軟正黑體" panose="020B0604030504040204" pitchFamily="34" charset="-120"/>
                        </a:rPr>
                        <a:t>)</a:t>
                      </a:r>
                      <a:endParaRPr lang="zh-TW" altLang="en-US" sz="2400" b="1" dirty="0">
                        <a:solidFill>
                          <a:srgbClr val="A50021"/>
                        </a:solidFill>
                        <a:latin typeface="微軟正黑體" panose="020B0604030504040204" pitchFamily="34" charset="-120"/>
                        <a:ea typeface="微軟正黑體" panose="020B0604030504040204" pitchFamily="34" charset="-120"/>
                      </a:endParaRPr>
                    </a:p>
                  </a:txBody>
                  <a:tcPr marL="68578" marR="68578" marT="34283" marB="34283"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4"/>
                  </a:ext>
                </a:extLst>
              </a:tr>
              <a:tr h="458557">
                <a:tc>
                  <a:txBody>
                    <a:bodyPr/>
                    <a:lstStyle/>
                    <a:p>
                      <a:pPr algn="ctr"/>
                      <a:r>
                        <a:rPr lang="zh-TW" altLang="en-US" sz="2400" b="1" dirty="0" smtClean="0">
                          <a:solidFill>
                            <a:srgbClr val="000066"/>
                          </a:solidFill>
                          <a:latin typeface="微軟正黑體" panose="020B0604030504040204" pitchFamily="34" charset="-120"/>
                          <a:ea typeface="微軟正黑體" panose="020B0604030504040204" pitchFamily="34" charset="-120"/>
                        </a:rPr>
                        <a:t>社會</a:t>
                      </a:r>
                      <a:endParaRPr lang="zh-TW" altLang="en-US" sz="2400" b="1" dirty="0">
                        <a:solidFill>
                          <a:srgbClr val="000066"/>
                        </a:solidFill>
                        <a:latin typeface="微軟正黑體" panose="020B0604030504040204" pitchFamily="34" charset="-120"/>
                        <a:ea typeface="微軟正黑體" panose="020B0604030504040204" pitchFamily="34" charset="-120"/>
                      </a:endParaRPr>
                    </a:p>
                  </a:txBody>
                  <a:tcPr marL="68578" marR="68578" marT="34283" marB="3428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rgbClr val="000066"/>
                          </a:solidFill>
                          <a:latin typeface="微軟正黑體" panose="020B0604030504040204" pitchFamily="34" charset="-120"/>
                          <a:ea typeface="微軟正黑體" panose="020B0604030504040204" pitchFamily="34" charset="-120"/>
                        </a:rPr>
                        <a:t>70</a:t>
                      </a:r>
                      <a:r>
                        <a:rPr lang="zh-TW" altLang="en-US" sz="2400" b="1" dirty="0" smtClean="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68578" marR="68578" marT="34283" marB="34283"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rgbClr val="000066"/>
                          </a:solidFill>
                          <a:latin typeface="微軟正黑體" panose="020B0604030504040204" pitchFamily="34" charset="-120"/>
                          <a:ea typeface="微軟正黑體" panose="020B0604030504040204" pitchFamily="34" charset="-120"/>
                        </a:rPr>
                        <a:t>60~70</a:t>
                      </a:r>
                      <a:r>
                        <a:rPr lang="zh-TW" altLang="en-US" sz="2400" b="1" dirty="0" smtClean="0">
                          <a:solidFill>
                            <a:srgbClr val="000066"/>
                          </a:solidFill>
                          <a:latin typeface="微軟正黑體" panose="020B0604030504040204" pitchFamily="34" charset="-120"/>
                          <a:ea typeface="微軟正黑體" panose="020B0604030504040204" pitchFamily="34" charset="-120"/>
                        </a:rPr>
                        <a:t>題</a:t>
                      </a:r>
                      <a:endParaRPr lang="zh-TW" altLang="en-US" sz="2400" b="1" dirty="0">
                        <a:solidFill>
                          <a:srgbClr val="000066"/>
                        </a:solidFill>
                        <a:latin typeface="微軟正黑體" panose="020B0604030504040204" pitchFamily="34" charset="-120"/>
                        <a:ea typeface="微軟正黑體" panose="020B0604030504040204" pitchFamily="34" charset="-120"/>
                      </a:endParaRPr>
                    </a:p>
                  </a:txBody>
                  <a:tcPr marL="68578" marR="68578" marT="34283" marB="34283"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5"/>
                  </a:ext>
                </a:extLst>
              </a:tr>
              <a:tr h="458557">
                <a:tc>
                  <a:txBody>
                    <a:bodyPr/>
                    <a:lstStyle/>
                    <a:p>
                      <a:pPr algn="ctr"/>
                      <a:r>
                        <a:rPr lang="zh-TW" altLang="en-US" sz="2400" b="1" dirty="0" smtClean="0">
                          <a:solidFill>
                            <a:srgbClr val="A50021"/>
                          </a:solidFill>
                          <a:latin typeface="微軟正黑體" panose="020B0604030504040204" pitchFamily="34" charset="-120"/>
                          <a:ea typeface="微軟正黑體" panose="020B0604030504040204" pitchFamily="34" charset="-120"/>
                        </a:rPr>
                        <a:t>自然</a:t>
                      </a:r>
                      <a:endParaRPr lang="zh-TW" altLang="en-US" sz="2400" b="1" dirty="0">
                        <a:solidFill>
                          <a:srgbClr val="A50021"/>
                        </a:solidFill>
                        <a:latin typeface="微軟正黑體" panose="020B0604030504040204" pitchFamily="34" charset="-120"/>
                        <a:ea typeface="微軟正黑體" panose="020B0604030504040204" pitchFamily="34" charset="-120"/>
                      </a:endParaRPr>
                    </a:p>
                  </a:txBody>
                  <a:tcPr marL="68578" marR="68578" marT="34283" marB="3428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rgbClr val="A50021"/>
                          </a:solidFill>
                          <a:latin typeface="微軟正黑體" panose="020B0604030504040204" pitchFamily="34" charset="-120"/>
                          <a:ea typeface="微軟正黑體" panose="020B0604030504040204" pitchFamily="34" charset="-120"/>
                        </a:rPr>
                        <a:t>70</a:t>
                      </a:r>
                      <a:r>
                        <a:rPr lang="zh-TW" altLang="en-US" sz="2400" b="1" dirty="0" smtClean="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68578" marR="68578" marT="34283" marB="34283"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rgbClr val="A50021"/>
                          </a:solidFill>
                          <a:latin typeface="微軟正黑體" panose="020B0604030504040204" pitchFamily="34" charset="-120"/>
                          <a:ea typeface="微軟正黑體" panose="020B0604030504040204" pitchFamily="34" charset="-120"/>
                        </a:rPr>
                        <a:t>50~60</a:t>
                      </a:r>
                      <a:r>
                        <a:rPr lang="zh-TW" altLang="en-US" sz="2400" b="1" dirty="0" smtClean="0">
                          <a:solidFill>
                            <a:srgbClr val="A50021"/>
                          </a:solidFill>
                          <a:latin typeface="微軟正黑體" panose="020B0604030504040204" pitchFamily="34" charset="-120"/>
                          <a:ea typeface="微軟正黑體" panose="020B0604030504040204" pitchFamily="34" charset="-120"/>
                        </a:rPr>
                        <a:t>題</a:t>
                      </a:r>
                      <a:endParaRPr lang="zh-TW" altLang="en-US" sz="2400" b="1" dirty="0">
                        <a:solidFill>
                          <a:srgbClr val="A50021"/>
                        </a:solidFill>
                        <a:latin typeface="微軟正黑體" panose="020B0604030504040204" pitchFamily="34" charset="-120"/>
                        <a:ea typeface="微軟正黑體" panose="020B0604030504040204" pitchFamily="34" charset="-120"/>
                      </a:endParaRPr>
                    </a:p>
                  </a:txBody>
                  <a:tcPr marL="68578" marR="68578" marT="34283" marB="34283"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6"/>
                  </a:ext>
                </a:extLst>
              </a:tr>
              <a:tr h="533414">
                <a:tc>
                  <a:txBody>
                    <a:bodyPr/>
                    <a:lstStyle/>
                    <a:p>
                      <a:pPr algn="ctr"/>
                      <a:r>
                        <a:rPr lang="zh-TW" altLang="en-US" sz="2400" b="1" dirty="0" smtClean="0">
                          <a:solidFill>
                            <a:srgbClr val="000066"/>
                          </a:solidFill>
                          <a:latin typeface="微軟正黑體" panose="020B0604030504040204" pitchFamily="34" charset="-120"/>
                          <a:ea typeface="微軟正黑體" panose="020B0604030504040204" pitchFamily="34" charset="-120"/>
                        </a:rPr>
                        <a:t>寫作測驗</a:t>
                      </a:r>
                      <a:endParaRPr lang="zh-TW" altLang="en-US" sz="2400" b="1" dirty="0">
                        <a:solidFill>
                          <a:srgbClr val="000066"/>
                        </a:solidFill>
                        <a:latin typeface="微軟正黑體" panose="020B0604030504040204" pitchFamily="34" charset="-120"/>
                        <a:ea typeface="微軟正黑體" panose="020B0604030504040204" pitchFamily="34" charset="-120"/>
                      </a:endParaRPr>
                    </a:p>
                  </a:txBody>
                  <a:tcPr marL="68578" marR="68578" marT="34283" marB="3428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rgbClr val="000066"/>
                          </a:solidFill>
                          <a:latin typeface="微軟正黑體" panose="020B0604030504040204" pitchFamily="34" charset="-120"/>
                          <a:ea typeface="微軟正黑體" panose="020B0604030504040204" pitchFamily="34" charset="-120"/>
                        </a:rPr>
                        <a:t>50</a:t>
                      </a:r>
                      <a:r>
                        <a:rPr lang="zh-TW" altLang="en-US" sz="2400" b="1" dirty="0" smtClean="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68578" marR="68578" marT="34283" marB="34283"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rgbClr val="000066"/>
                          </a:solidFill>
                          <a:latin typeface="微軟正黑體" panose="020B0604030504040204" pitchFamily="34" charset="-120"/>
                          <a:ea typeface="微軟正黑體" panose="020B0604030504040204" pitchFamily="34" charset="-120"/>
                        </a:rPr>
                        <a:t>1</a:t>
                      </a:r>
                      <a:r>
                        <a:rPr lang="zh-TW" altLang="en-US" sz="2400" b="1" dirty="0" smtClean="0">
                          <a:solidFill>
                            <a:srgbClr val="000066"/>
                          </a:solidFill>
                          <a:latin typeface="微軟正黑體" panose="020B0604030504040204" pitchFamily="34" charset="-120"/>
                          <a:ea typeface="微軟正黑體" panose="020B0604030504040204" pitchFamily="34" charset="-120"/>
                        </a:rPr>
                        <a:t>題</a:t>
                      </a:r>
                    </a:p>
                  </a:txBody>
                  <a:tcPr marL="68578" marR="68578" marT="34283" marB="34283"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7"/>
                  </a:ext>
                </a:extLst>
              </a:tr>
            </a:tbl>
          </a:graphicData>
        </a:graphic>
      </p:graphicFrame>
      <p:sp>
        <p:nvSpPr>
          <p:cNvPr id="3" name="投影片編號版面配置區 2"/>
          <p:cNvSpPr>
            <a:spLocks noGrp="1"/>
          </p:cNvSpPr>
          <p:nvPr>
            <p:ph type="sldNum" sz="quarter" idx="12"/>
          </p:nvPr>
        </p:nvSpPr>
        <p:spPr/>
        <p:txBody>
          <a:bodyPr/>
          <a:lstStyle/>
          <a:p>
            <a:pPr>
              <a:defRPr/>
            </a:pPr>
            <a:fld id="{3548463A-7E03-4A8F-8320-8F714E253DCD}" type="slidenum">
              <a:rPr lang="zh-TW" altLang="en-US" sz="2000"/>
              <a:pPr>
                <a:defRPr/>
              </a:pPr>
              <a:t>27</a:t>
            </a:fld>
            <a:endParaRPr lang="zh-TW" altLang="en-US" sz="2000" dirty="0"/>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標題 1"/>
          <p:cNvSpPr>
            <a:spLocks noGrp="1"/>
          </p:cNvSpPr>
          <p:nvPr>
            <p:ph type="title"/>
          </p:nvPr>
        </p:nvSpPr>
        <p:spPr>
          <a:xfrm>
            <a:off x="2809875" y="249238"/>
            <a:ext cx="5829300" cy="538162"/>
          </a:xfrm>
        </p:spPr>
        <p:txBody>
          <a:bodyPr/>
          <a:lstStyle/>
          <a:p>
            <a:pPr eaLnBrk="1" hangingPunct="1"/>
            <a:r>
              <a:rPr lang="zh-TW" altLang="en-US" sz="3600" smtClean="0"/>
              <a:t>教育會考何時考</a:t>
            </a:r>
          </a:p>
        </p:txBody>
      </p:sp>
      <p:graphicFrame>
        <p:nvGraphicFramePr>
          <p:cNvPr id="5" name="內容版面配置區 4"/>
          <p:cNvGraphicFramePr>
            <a:graphicFrameLocks noGrp="1"/>
          </p:cNvGraphicFramePr>
          <p:nvPr>
            <p:ph idx="1"/>
          </p:nvPr>
        </p:nvGraphicFramePr>
        <p:xfrm>
          <a:off x="2432050" y="1074738"/>
          <a:ext cx="8389940" cy="5426078"/>
        </p:xfrm>
        <a:graphic>
          <a:graphicData uri="http://schemas.openxmlformats.org/drawingml/2006/table">
            <a:tbl>
              <a:tblPr/>
              <a:tblGrid>
                <a:gridCol w="2097485">
                  <a:extLst>
                    <a:ext uri="{9D8B030D-6E8A-4147-A177-3AD203B41FA5}">
                      <a16:colId xmlns:a16="http://schemas.microsoft.com/office/drawing/2014/main" xmlns="" val="20000"/>
                    </a:ext>
                  </a:extLst>
                </a:gridCol>
                <a:gridCol w="2097485">
                  <a:extLst>
                    <a:ext uri="{9D8B030D-6E8A-4147-A177-3AD203B41FA5}">
                      <a16:colId xmlns:a16="http://schemas.microsoft.com/office/drawing/2014/main" xmlns="" val="20001"/>
                    </a:ext>
                  </a:extLst>
                </a:gridCol>
                <a:gridCol w="2097485">
                  <a:extLst>
                    <a:ext uri="{9D8B030D-6E8A-4147-A177-3AD203B41FA5}">
                      <a16:colId xmlns:a16="http://schemas.microsoft.com/office/drawing/2014/main" xmlns="" val="20002"/>
                    </a:ext>
                  </a:extLst>
                </a:gridCol>
                <a:gridCol w="2097485">
                  <a:extLst>
                    <a:ext uri="{9D8B030D-6E8A-4147-A177-3AD203B41FA5}">
                      <a16:colId xmlns:a16="http://schemas.microsoft.com/office/drawing/2014/main" xmlns="" val="20003"/>
                    </a:ext>
                  </a:extLst>
                </a:gridCol>
              </a:tblGrid>
              <a:tr h="477455">
                <a:tc gridSpan="2">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4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105</a:t>
                      </a:r>
                      <a:r>
                        <a:rPr kumimoji="0" lang="zh-TW" altLang="en-US" sz="24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年</a:t>
                      </a:r>
                      <a:r>
                        <a:rPr kumimoji="0" lang="en-US" altLang="zh-TW" sz="24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5</a:t>
                      </a:r>
                      <a:r>
                        <a:rPr kumimoji="0" lang="zh-TW" sz="24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月</a:t>
                      </a:r>
                      <a:r>
                        <a:rPr kumimoji="0" lang="en-US" altLang="zh-TW" sz="24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14</a:t>
                      </a:r>
                      <a:r>
                        <a:rPr kumimoji="0" lang="zh-TW" sz="24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日（六）</a:t>
                      </a:r>
                      <a:endParaRPr kumimoji="0" lang="zh-TW" sz="2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4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105</a:t>
                      </a:r>
                      <a:r>
                        <a:rPr kumimoji="0" lang="zh-TW" altLang="en-US" sz="24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年</a:t>
                      </a:r>
                      <a:r>
                        <a:rPr kumimoji="0" lang="en-US" altLang="zh-TW" sz="24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5</a:t>
                      </a:r>
                      <a:r>
                        <a:rPr kumimoji="0" lang="zh-TW" sz="24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月</a:t>
                      </a:r>
                      <a:r>
                        <a:rPr kumimoji="0" lang="en-US" altLang="zh-TW" sz="24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15</a:t>
                      </a:r>
                      <a:r>
                        <a:rPr kumimoji="0" lang="zh-TW" sz="24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日（日）</a:t>
                      </a:r>
                      <a:endParaRPr kumimoji="0" lang="zh-TW" sz="2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xmlns="" val="10000"/>
                  </a:ext>
                </a:extLst>
              </a:tr>
              <a:tr h="429378">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08:20-</a:t>
                      </a:r>
                      <a:r>
                        <a:rPr kumimoji="0" 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　</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08:30</a:t>
                      </a:r>
                      <a:endParaRPr kumimoji="0" lang="zh-TW" altLang="zh-TW" sz="18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9B9B"/>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考試說明</a:t>
                      </a:r>
                      <a:endParaRPr kumimoji="0" 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9B9B"/>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08:20-</a:t>
                      </a:r>
                      <a:r>
                        <a:rPr kumimoji="0" lang="zh-TW" sz="1800" b="0" i="0" u="none" strike="noStrike" cap="none" normalizeH="0" baseline="0" smtClean="0">
                          <a:ln>
                            <a:noFill/>
                          </a:ln>
                          <a:solidFill>
                            <a:srgbClr val="000000"/>
                          </a:solidFill>
                          <a:effectLst/>
                          <a:latin typeface="Calibri" pitchFamily="34" charset="0"/>
                          <a:ea typeface="標楷體" pitchFamily="65" charset="-120"/>
                          <a:cs typeface="Times New Roman" pitchFamily="18" charset="0"/>
                        </a:rPr>
                        <a:t>　</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08:30</a:t>
                      </a:r>
                      <a:endParaRPr kumimoji="0" lang="zh-TW"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考試說明</a:t>
                      </a:r>
                      <a:endParaRPr kumimoji="0" lang="zh-TW" sz="15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1"/>
                  </a:ext>
                </a:extLst>
              </a:tr>
              <a:tr h="477455">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08:30-</a:t>
                      </a:r>
                      <a:r>
                        <a:rPr kumimoji="0" lang="en-US" altLang="zh-TW" sz="18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09:40</a:t>
                      </a:r>
                      <a:endParaRPr kumimoji="0" lang="zh-TW" altLang="zh-TW" sz="18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9B9B"/>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社</a:t>
                      </a:r>
                      <a:r>
                        <a:rPr kumimoji="0" lang="en-US" sz="18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zh-TW" sz="18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會</a:t>
                      </a:r>
                      <a:endParaRPr kumimoji="0" 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9B9B"/>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08:30-</a:t>
                      </a:r>
                      <a:r>
                        <a:rPr kumimoji="0" lang="en-US" altLang="zh-TW" sz="18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09:40</a:t>
                      </a:r>
                      <a:endParaRPr kumimoji="0" lang="zh-TW"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自</a:t>
                      </a:r>
                      <a:r>
                        <a:rPr kumimoji="0" lang="en-US" sz="18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zh-TW" sz="18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然</a:t>
                      </a:r>
                      <a:endParaRPr kumimoji="0" 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2"/>
                  </a:ext>
                </a:extLst>
              </a:tr>
              <a:tr h="429378">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0" i="0" u="none" strike="noStrike" cap="none" normalizeH="0" baseline="0" smtClean="0">
                          <a:ln>
                            <a:noFill/>
                          </a:ln>
                          <a:solidFill>
                            <a:srgbClr val="000000"/>
                          </a:solidFill>
                          <a:effectLst/>
                          <a:latin typeface="Calibri" pitchFamily="34" charset="0"/>
                          <a:ea typeface="標楷體" pitchFamily="65" charset="-120"/>
                          <a:cs typeface="Times New Roman" pitchFamily="18" charset="0"/>
                        </a:rPr>
                        <a:t>　</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09:40-</a:t>
                      </a:r>
                      <a:r>
                        <a:rPr kumimoji="0" lang="zh-TW" sz="1800" b="0" i="0" u="none" strike="noStrike" cap="none" normalizeH="0" baseline="0" smtClean="0">
                          <a:ln>
                            <a:noFill/>
                          </a:ln>
                          <a:solidFill>
                            <a:srgbClr val="000000"/>
                          </a:solidFill>
                          <a:effectLst/>
                          <a:latin typeface="Calibri" pitchFamily="34" charset="0"/>
                          <a:ea typeface="標楷體" pitchFamily="65" charset="-120"/>
                          <a:cs typeface="Times New Roman" pitchFamily="18" charset="0"/>
                        </a:rPr>
                        <a:t>　</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10:20</a:t>
                      </a:r>
                      <a:endParaRPr kumimoji="0" lang="zh-TW"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休息</a:t>
                      </a:r>
                      <a:endParaRPr kumimoji="0" 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　</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09:40-</a:t>
                      </a:r>
                      <a:r>
                        <a:rPr kumimoji="0" 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　</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10:20</a:t>
                      </a:r>
                      <a:endParaRPr kumimoji="0" lang="zh-TW" altLang="zh-TW" sz="18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休息</a:t>
                      </a:r>
                      <a:endParaRPr kumimoji="0" lang="zh-TW" sz="15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29378">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10:20-</a:t>
                      </a:r>
                      <a:r>
                        <a:rPr kumimoji="0" lang="zh-TW" sz="1800" b="0" i="0" u="none" strike="noStrike" cap="none" normalizeH="0" baseline="0" smtClean="0">
                          <a:ln>
                            <a:noFill/>
                          </a:ln>
                          <a:solidFill>
                            <a:srgbClr val="000000"/>
                          </a:solidFill>
                          <a:effectLst/>
                          <a:latin typeface="Calibri" pitchFamily="34" charset="0"/>
                          <a:ea typeface="標楷體" pitchFamily="65" charset="-120"/>
                          <a:cs typeface="Times New Roman" pitchFamily="18" charset="0"/>
                        </a:rPr>
                        <a:t>　</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10:30</a:t>
                      </a:r>
                      <a:endParaRPr kumimoji="0" lang="zh-TW"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考試說明</a:t>
                      </a:r>
                      <a:endParaRPr kumimoji="0" 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10:20-</a:t>
                      </a:r>
                      <a:r>
                        <a:rPr kumimoji="0" 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　</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10:30</a:t>
                      </a:r>
                      <a:endParaRPr kumimoji="0" lang="zh-TW" altLang="zh-TW" sz="18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考試說明</a:t>
                      </a:r>
                      <a:endParaRPr kumimoji="0" lang="zh-TW" sz="15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77455">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10:30-</a:t>
                      </a:r>
                      <a:r>
                        <a:rPr kumimoji="0" lang="en-US" altLang="zh-TW" sz="18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11:50</a:t>
                      </a:r>
                      <a:endParaRPr kumimoji="0" lang="zh-TW"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數</a:t>
                      </a:r>
                      <a:r>
                        <a:rPr kumimoji="0" lang="en-US" sz="18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zh-TW" sz="18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學</a:t>
                      </a:r>
                      <a:endParaRPr kumimoji="0" 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10:30-</a:t>
                      </a:r>
                      <a:r>
                        <a:rPr kumimoji="0" lang="en-US" altLang="zh-TW" sz="18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11:30</a:t>
                      </a:r>
                      <a:endParaRPr kumimoji="0" lang="zh-TW" altLang="zh-TW" sz="18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英語（閱讀）</a:t>
                      </a:r>
                      <a:endParaRPr kumimoji="0" 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xmlns="" val="10005"/>
                  </a:ext>
                </a:extLst>
              </a:tr>
              <a:tr h="429378">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0" i="0" u="none" strike="noStrike" cap="none" normalizeH="0" baseline="0" smtClean="0">
                          <a:ln>
                            <a:noFill/>
                          </a:ln>
                          <a:solidFill>
                            <a:srgbClr val="000000"/>
                          </a:solidFill>
                          <a:effectLst/>
                          <a:latin typeface="Calibri" pitchFamily="34" charset="0"/>
                          <a:ea typeface="標楷體" pitchFamily="65" charset="-120"/>
                          <a:cs typeface="Times New Roman" pitchFamily="18" charset="0"/>
                        </a:rPr>
                        <a:t>　</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11:50-</a:t>
                      </a:r>
                      <a:r>
                        <a:rPr kumimoji="0" lang="zh-TW" sz="1800" b="0" i="0" u="none" strike="noStrike" cap="none" normalizeH="0" baseline="0" smtClean="0">
                          <a:ln>
                            <a:noFill/>
                          </a:ln>
                          <a:solidFill>
                            <a:srgbClr val="000000"/>
                          </a:solidFill>
                          <a:effectLst/>
                          <a:latin typeface="Calibri" pitchFamily="34" charset="0"/>
                          <a:ea typeface="標楷體" pitchFamily="65" charset="-120"/>
                          <a:cs typeface="Times New Roman" pitchFamily="18" charset="0"/>
                        </a:rPr>
                        <a:t>　</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13:40</a:t>
                      </a:r>
                      <a:endParaRPr kumimoji="0" lang="zh-TW"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午休</a:t>
                      </a:r>
                      <a:r>
                        <a:rPr kumimoji="0" lang="en-US" sz="18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endParaRPr kumimoji="0" 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　</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11:30-</a:t>
                      </a:r>
                      <a:r>
                        <a:rPr kumimoji="0" 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　</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12:00</a:t>
                      </a:r>
                      <a:endParaRPr kumimoji="0" lang="zh-TW" altLang="zh-TW" sz="18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休息</a:t>
                      </a:r>
                      <a:endParaRPr kumimoji="0" lang="zh-TW" sz="15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xmlns="" val="10006"/>
                  </a:ext>
                </a:extLst>
              </a:tr>
              <a:tr h="429378">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13:40-</a:t>
                      </a:r>
                      <a:r>
                        <a:rPr kumimoji="0" lang="zh-TW" sz="1800" b="0" i="0" u="none" strike="noStrike" cap="none" normalizeH="0" baseline="0" smtClean="0">
                          <a:ln>
                            <a:noFill/>
                          </a:ln>
                          <a:solidFill>
                            <a:srgbClr val="000000"/>
                          </a:solidFill>
                          <a:effectLst/>
                          <a:latin typeface="Calibri" pitchFamily="34" charset="0"/>
                          <a:ea typeface="標楷體" pitchFamily="65" charset="-120"/>
                          <a:cs typeface="Times New Roman" pitchFamily="18" charset="0"/>
                        </a:rPr>
                        <a:t>　</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13:50</a:t>
                      </a:r>
                      <a:endParaRPr kumimoji="0" lang="zh-TW"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考試說明</a:t>
                      </a:r>
                      <a:endParaRPr kumimoji="0" 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12:00-</a:t>
                      </a:r>
                      <a:r>
                        <a:rPr kumimoji="0" 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　</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12:05</a:t>
                      </a:r>
                      <a:endParaRPr kumimoji="0" lang="zh-TW" altLang="zh-TW" sz="18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考試說明</a:t>
                      </a:r>
                      <a:endParaRPr kumimoji="0" lang="zh-TW" sz="15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xmlns="" val="10007"/>
                  </a:ext>
                </a:extLst>
              </a:tr>
              <a:tr h="477455">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13:50-</a:t>
                      </a:r>
                      <a:r>
                        <a:rPr kumimoji="0" lang="en-US" altLang="zh-TW" sz="18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15:00</a:t>
                      </a:r>
                      <a:endParaRPr kumimoji="0" lang="zh-TW"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國</a:t>
                      </a:r>
                      <a:r>
                        <a:rPr kumimoji="0" lang="en-US" sz="18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a:t>
                      </a:r>
                      <a:r>
                        <a:rPr kumimoji="0" lang="zh-TW" sz="18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文</a:t>
                      </a:r>
                      <a:endParaRPr kumimoji="0" 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12:05-</a:t>
                      </a:r>
                      <a:r>
                        <a:rPr kumimoji="0" lang="en-US" altLang="zh-TW" sz="18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12:30</a:t>
                      </a:r>
                      <a:endParaRPr kumimoji="0" lang="zh-TW" altLang="zh-TW" sz="18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英語（聽力）</a:t>
                      </a:r>
                      <a:endParaRPr kumimoji="0" 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xmlns="" val="10008"/>
                  </a:ext>
                </a:extLst>
              </a:tr>
              <a:tr h="462535">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0" i="0" u="none" strike="noStrike" cap="none" normalizeH="0" baseline="0" smtClean="0">
                          <a:ln>
                            <a:noFill/>
                          </a:ln>
                          <a:solidFill>
                            <a:srgbClr val="000000"/>
                          </a:solidFill>
                          <a:effectLst/>
                          <a:latin typeface="Calibri" pitchFamily="34" charset="0"/>
                          <a:ea typeface="標楷體" pitchFamily="65" charset="-120"/>
                          <a:cs typeface="Times New Roman" pitchFamily="18" charset="0"/>
                        </a:rPr>
                        <a:t>　</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15:00-</a:t>
                      </a:r>
                      <a:r>
                        <a:rPr kumimoji="0" lang="zh-TW" sz="1800" b="0" i="0" u="none" strike="noStrike" cap="none" normalizeH="0" baseline="0" smtClean="0">
                          <a:ln>
                            <a:noFill/>
                          </a:ln>
                          <a:solidFill>
                            <a:srgbClr val="000000"/>
                          </a:solidFill>
                          <a:effectLst/>
                          <a:latin typeface="Calibri" pitchFamily="34" charset="0"/>
                          <a:ea typeface="標楷體" pitchFamily="65" charset="-120"/>
                          <a:cs typeface="Times New Roman" pitchFamily="18" charset="0"/>
                        </a:rPr>
                        <a:t>　</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15:40</a:t>
                      </a:r>
                      <a:endParaRPr kumimoji="0" lang="zh-TW"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休息</a:t>
                      </a:r>
                      <a:endParaRPr kumimoji="0" 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Tx/>
                        <a:buNone/>
                        <a:tabLst/>
                      </a:pPr>
                      <a:endParaRPr kumimoji="0" lang="zh-TW" altLang="zh-TW" sz="1800" b="0" i="0" u="none" strike="noStrike" cap="none" normalizeH="0" baseline="0" dirty="0" smtClean="0">
                        <a:ln>
                          <a:noFill/>
                        </a:ln>
                        <a:solidFill>
                          <a:schemeClr val="tx1"/>
                        </a:solidFill>
                        <a:effectLst/>
                        <a:latin typeface="Calibri" pitchFamily="34" charset="0"/>
                        <a:ea typeface="新細明體" pitchFamily="18"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xmlns="" val="10009"/>
                  </a:ext>
                </a:extLst>
              </a:tr>
              <a:tr h="429378">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15:40-</a:t>
                      </a:r>
                      <a:r>
                        <a:rPr kumimoji="0" lang="zh-TW" sz="1800" b="0" i="0" u="none" strike="noStrike" cap="none" normalizeH="0" baseline="0" smtClean="0">
                          <a:ln>
                            <a:noFill/>
                          </a:ln>
                          <a:solidFill>
                            <a:srgbClr val="000000"/>
                          </a:solidFill>
                          <a:effectLst/>
                          <a:latin typeface="Calibri" pitchFamily="34" charset="0"/>
                          <a:ea typeface="標楷體" pitchFamily="65" charset="-120"/>
                          <a:cs typeface="Times New Roman" pitchFamily="18" charset="0"/>
                        </a:rPr>
                        <a:t>　</a:t>
                      </a:r>
                      <a:r>
                        <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15:50</a:t>
                      </a:r>
                      <a:endParaRPr kumimoji="0" lang="zh-TW"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考試說明</a:t>
                      </a:r>
                      <a:endParaRPr kumimoji="0" 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endPar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endParaRPr kumimoji="0" lang="en-US" altLang="zh-TW" sz="15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endParaRPr>
                    </a:p>
                  </a:txBody>
                  <a:tcPr marL="13334" marR="13334"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10"/>
                  </a:ext>
                </a:extLst>
              </a:tr>
              <a:tr h="477455">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15:50-</a:t>
                      </a:r>
                      <a:r>
                        <a:rPr kumimoji="0" lang="en-US" altLang="zh-TW" sz="18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1800" b="1"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rPr>
                        <a:t>16:40</a:t>
                      </a:r>
                      <a:endParaRPr kumimoji="0" lang="zh-TW"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寫作測驗</a:t>
                      </a:r>
                      <a:endParaRPr kumimoji="0" 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3334" marR="13334"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endParaRPr kumimoji="0" lang="en-US" altLang="zh-TW" sz="18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endParaRPr>
                    </a:p>
                  </a:txBody>
                  <a:tcPr marL="13334" marR="13334"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endParaRPr kumimoji="0" lang="en-US" altLang="zh-TW" sz="15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endParaRPr>
                    </a:p>
                  </a:txBody>
                  <a:tcPr marL="13334" marR="13334"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bl>
          </a:graphicData>
        </a:graphic>
      </p:graphicFrame>
      <p:sp>
        <p:nvSpPr>
          <p:cNvPr id="6" name="投影片編號版面配置區 5"/>
          <p:cNvSpPr>
            <a:spLocks noGrp="1"/>
          </p:cNvSpPr>
          <p:nvPr>
            <p:ph type="sldNum" sz="quarter" idx="12"/>
          </p:nvPr>
        </p:nvSpPr>
        <p:spPr/>
        <p:txBody>
          <a:bodyPr/>
          <a:lstStyle/>
          <a:p>
            <a:pPr>
              <a:defRPr/>
            </a:pPr>
            <a:fld id="{8D6337F3-3F17-43C4-B448-C90334DFFD33}" type="slidenum">
              <a:rPr lang="zh-TW" altLang="en-US" sz="2000"/>
              <a:pPr>
                <a:defRPr/>
              </a:pPr>
              <a:t>28</a:t>
            </a:fld>
            <a:endParaRPr lang="zh-TW" altLang="en-US" sz="2000" dirty="0"/>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98663" y="350838"/>
            <a:ext cx="8229600" cy="1143000"/>
          </a:xfrm>
        </p:spPr>
        <p:txBody>
          <a:bodyPr/>
          <a:lstStyle/>
          <a:p>
            <a:r>
              <a:rPr lang="zh-TW" altLang="zh-TW" sz="4400" smtClean="0"/>
              <a:t>英語科</a:t>
            </a:r>
            <a:r>
              <a:rPr lang="zh-TW" altLang="en-US" sz="4400" smtClean="0"/>
              <a:t>聽力與閱讀</a:t>
            </a:r>
            <a:r>
              <a:rPr lang="zh-TW" altLang="zh-TW" sz="4400" smtClean="0"/>
              <a:t>標準設定</a:t>
            </a:r>
            <a:r>
              <a:rPr lang="zh-TW" altLang="en-US" sz="4400" smtClean="0"/>
              <a:t>結果</a:t>
            </a:r>
          </a:p>
        </p:txBody>
      </p:sp>
      <p:sp>
        <p:nvSpPr>
          <p:cNvPr id="115715" name="內容版面配置區 2"/>
          <p:cNvSpPr>
            <a:spLocks noGrp="1"/>
          </p:cNvSpPr>
          <p:nvPr>
            <p:ph idx="1"/>
          </p:nvPr>
        </p:nvSpPr>
        <p:spPr>
          <a:xfrm>
            <a:off x="1955800" y="1339850"/>
            <a:ext cx="8893175" cy="2736850"/>
          </a:xfrm>
        </p:spPr>
        <p:txBody>
          <a:bodyPr/>
          <a:lstStyle/>
          <a:p>
            <a:r>
              <a:rPr lang="zh-TW" altLang="zh-TW" sz="3000" smtClean="0"/>
              <a:t>以下說明以</a:t>
            </a:r>
            <a:r>
              <a:rPr lang="en-US" altLang="zh-TW" sz="3000" dirty="0" smtClean="0"/>
              <a:t>104</a:t>
            </a:r>
            <a:r>
              <a:rPr lang="zh-TW" altLang="zh-TW" sz="3000" smtClean="0"/>
              <a:t>年國中教育會考為例：</a:t>
            </a:r>
            <a:endParaRPr lang="en-US" altLang="zh-TW" sz="3000" dirty="0" smtClean="0"/>
          </a:p>
          <a:p>
            <a:pPr>
              <a:buFontTx/>
              <a:buNone/>
            </a:pPr>
            <a:r>
              <a:rPr lang="zh-TW" altLang="en-US" sz="3000" smtClean="0"/>
              <a:t>   </a:t>
            </a:r>
            <a:r>
              <a:rPr lang="zh-TW" altLang="zh-TW" sz="3000" smtClean="0"/>
              <a:t>總題數為</a:t>
            </a:r>
            <a:r>
              <a:rPr lang="en-US" altLang="zh-TW" sz="3000" dirty="0" smtClean="0"/>
              <a:t>61</a:t>
            </a:r>
            <a:r>
              <a:rPr lang="zh-TW" altLang="zh-TW" sz="3000" smtClean="0"/>
              <a:t>題，聽力</a:t>
            </a:r>
            <a:r>
              <a:rPr lang="zh-TW" altLang="en-US" sz="3000" smtClean="0"/>
              <a:t>：</a:t>
            </a:r>
            <a:r>
              <a:rPr lang="en-US" altLang="zh-TW" sz="3000" dirty="0" smtClean="0"/>
              <a:t>21</a:t>
            </a:r>
            <a:r>
              <a:rPr lang="zh-TW" altLang="zh-TW" sz="3000" smtClean="0"/>
              <a:t>題，閱讀</a:t>
            </a:r>
            <a:r>
              <a:rPr lang="zh-TW" altLang="en-US" sz="3000" smtClean="0"/>
              <a:t>：</a:t>
            </a:r>
            <a:r>
              <a:rPr lang="en-US" altLang="zh-TW" sz="3000" dirty="0" smtClean="0"/>
              <a:t>40</a:t>
            </a:r>
            <a:r>
              <a:rPr lang="zh-TW" altLang="zh-TW" sz="3000" smtClean="0"/>
              <a:t>題</a:t>
            </a:r>
            <a:endParaRPr lang="en-US" altLang="zh-TW" sz="3000" dirty="0" smtClean="0"/>
          </a:p>
          <a:p>
            <a:r>
              <a:rPr lang="zh-TW" altLang="zh-TW" sz="3000" smtClean="0"/>
              <a:t>由於每年度考後的能力等級切點題數設定結果不一定相同，將由當年標準設定計分會議決定，以下表</a:t>
            </a:r>
            <a:r>
              <a:rPr lang="zh-TW" altLang="en-US" sz="3000" smtClean="0"/>
              <a:t>聽力與閱讀分別</a:t>
            </a:r>
            <a:r>
              <a:rPr lang="zh-TW" altLang="zh-TW" sz="3000" smtClean="0"/>
              <a:t>設定</a:t>
            </a:r>
            <a:r>
              <a:rPr lang="zh-TW" altLang="en-US" sz="3000" smtClean="0"/>
              <a:t>之</a:t>
            </a:r>
            <a:r>
              <a:rPr lang="zh-TW" altLang="zh-TW" sz="3000" smtClean="0"/>
              <a:t>結果為例</a:t>
            </a:r>
          </a:p>
          <a:p>
            <a:pPr>
              <a:buFontTx/>
              <a:buNone/>
            </a:pPr>
            <a:endParaRPr lang="en-US" altLang="zh-TW" dirty="0" smtClean="0"/>
          </a:p>
          <a:p>
            <a:pPr>
              <a:buFontTx/>
              <a:buNone/>
            </a:pPr>
            <a:endParaRPr lang="en-US" altLang="zh-TW" sz="800" dirty="0" smtClean="0"/>
          </a:p>
          <a:p>
            <a:pPr>
              <a:buFontTx/>
              <a:buNone/>
            </a:pPr>
            <a:endParaRPr lang="zh-TW" altLang="en-US" smtClean="0"/>
          </a:p>
        </p:txBody>
      </p:sp>
      <p:graphicFrame>
        <p:nvGraphicFramePr>
          <p:cNvPr id="115716" name="Object 2"/>
          <p:cNvGraphicFramePr>
            <a:graphicFrameLocks noChangeAspect="1"/>
          </p:cNvGraphicFramePr>
          <p:nvPr/>
        </p:nvGraphicFramePr>
        <p:xfrm>
          <a:off x="1524000" y="4292600"/>
          <a:ext cx="9178925" cy="1982788"/>
        </p:xfrm>
        <a:graphic>
          <a:graphicData uri="http://schemas.openxmlformats.org/presentationml/2006/ole">
            <mc:AlternateContent xmlns:mc="http://schemas.openxmlformats.org/markup-compatibility/2006">
              <mc:Choice xmlns:v="urn:schemas-microsoft-com:vml" Requires="v">
                <p:oleObj spid="_x0000_s115890" name="文件" r:id="rId3" imgW="5431296" imgH="1181414" progId="Word.Document.12">
                  <p:embed/>
                </p:oleObj>
              </mc:Choice>
              <mc:Fallback>
                <p:oleObj name="文件" r:id="rId3" imgW="5431296" imgH="1181414" progId="Word.Documen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292600"/>
                        <a:ext cx="9178925" cy="198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投影片編號版面配置區 6"/>
          <p:cNvSpPr>
            <a:spLocks noGrp="1"/>
          </p:cNvSpPr>
          <p:nvPr>
            <p:ph type="sldNum" sz="quarter" idx="12"/>
          </p:nvPr>
        </p:nvSpPr>
        <p:spPr>
          <a:xfrm>
            <a:off x="531813" y="787400"/>
            <a:ext cx="779462" cy="365125"/>
          </a:xfrm>
        </p:spPr>
        <p:txBody>
          <a:bodyPr/>
          <a:lstStyle/>
          <a:p>
            <a:pPr>
              <a:defRPr/>
            </a:pPr>
            <a:r>
              <a:rPr lang="en-US" altLang="zh-TW" sz="2000" dirty="0" smtClean="0"/>
              <a:t>29</a:t>
            </a:r>
            <a:endParaRPr lang="zh-TW" alt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1350" y="0"/>
            <a:ext cx="10280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MD570\Desktop\traffic_s-2.png"/>
          <p:cNvPicPr>
            <a:picLocks noChangeAspect="1" noChangeArrowheads="1"/>
          </p:cNvPicPr>
          <p:nvPr/>
        </p:nvPicPr>
        <p:blipFill>
          <a:blip r:embed="rId3" cstate="print">
            <a:extLst/>
          </a:blip>
          <a:srcRect/>
          <a:stretch>
            <a:fillRect/>
          </a:stretch>
        </p:blipFill>
        <p:spPr bwMode="auto">
          <a:xfrm>
            <a:off x="18382" y="3232016"/>
            <a:ext cx="3168352" cy="3080552"/>
          </a:xfrm>
          <a:prstGeom prst="rect">
            <a:avLst/>
          </a:prstGeom>
          <a:noFill/>
          <a:effectLst>
            <a:softEdge rad="0"/>
          </a:effectLst>
          <a:extLst/>
        </p:spPr>
      </p:pic>
      <p:sp>
        <p:nvSpPr>
          <p:cNvPr id="6" name="矩形 5"/>
          <p:cNvSpPr/>
          <p:nvPr/>
        </p:nvSpPr>
        <p:spPr>
          <a:xfrm>
            <a:off x="2479675" y="674688"/>
            <a:ext cx="9144000" cy="9413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kumimoji="0" lang="zh-TW" altLang="en-US" sz="4800" dirty="0">
                <a:solidFill>
                  <a:srgbClr val="FF0000"/>
                </a:solidFill>
                <a:latin typeface="華康華綜體W5" panose="020B0509000000000000" pitchFamily="49" charset="-120"/>
                <a:ea typeface="華康華綜體W5" panose="020B0509000000000000" pitchFamily="49" charset="-120"/>
              </a:rPr>
              <a:t>一、十二年國民基本教育的理念</a:t>
            </a:r>
            <a:endParaRPr kumimoji="0" lang="zh-TW" altLang="en-US" sz="4400" dirty="0">
              <a:solidFill>
                <a:srgbClr val="FF0000"/>
              </a:solidFill>
              <a:latin typeface="華康華綜體W5" panose="020B0509000000000000" pitchFamily="49" charset="-120"/>
              <a:ea typeface="華康華綜體W5" panose="020B0509000000000000" pitchFamily="49" charset="-120"/>
            </a:endParaRPr>
          </a:p>
        </p:txBody>
      </p:sp>
      <p:sp>
        <p:nvSpPr>
          <p:cNvPr id="7" name="投影片編號版面配置區 6"/>
          <p:cNvSpPr>
            <a:spLocks noGrp="1"/>
          </p:cNvSpPr>
          <p:nvPr>
            <p:ph type="sldNum" sz="quarter" idx="12"/>
          </p:nvPr>
        </p:nvSpPr>
        <p:spPr/>
        <p:txBody>
          <a:bodyPr/>
          <a:lstStyle/>
          <a:p>
            <a:pPr>
              <a:defRPr/>
            </a:pPr>
            <a:fld id="{90338383-5D12-4303-B59A-A3C7F4B17E30}" type="slidenum">
              <a:rPr lang="zh-TW" altLang="en-US" smtClean="0"/>
              <a:pPr>
                <a:defRPr/>
              </a:pPr>
              <a:t>3</a:t>
            </a:fld>
            <a:endParaRPr lang="zh-TW"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a:xfrm>
            <a:off x="2592388" y="623888"/>
            <a:ext cx="8912225" cy="1281112"/>
          </a:xfrm>
        </p:spPr>
        <p:txBody>
          <a:bodyPr/>
          <a:lstStyle/>
          <a:p>
            <a:pPr>
              <a:defRPr/>
            </a:pPr>
            <a:r>
              <a:rPr lang="zh-TW" altLang="zh-TW" dirty="0" smtClean="0"/>
              <a:t>英語科整體能力</a:t>
            </a:r>
            <a:r>
              <a:rPr lang="zh-TW" altLang="zh-TW" dirty="0">
                <a:latin typeface="+mn-ea"/>
              </a:rPr>
              <a:t>加權</a:t>
            </a:r>
            <a:r>
              <a:rPr lang="zh-TW" altLang="zh-TW" dirty="0" smtClean="0">
                <a:latin typeface="+mn-ea"/>
              </a:rPr>
              <a:t>分數</a:t>
            </a:r>
            <a:r>
              <a:rPr lang="zh-TW" altLang="en-US" dirty="0" smtClean="0"/>
              <a:t>如何計算？</a:t>
            </a:r>
          </a:p>
        </p:txBody>
      </p:sp>
      <p:sp>
        <p:nvSpPr>
          <p:cNvPr id="5124" name="內容版面配置區 2"/>
          <p:cNvSpPr>
            <a:spLocks noGrp="1"/>
          </p:cNvSpPr>
          <p:nvPr>
            <p:ph idx="1"/>
          </p:nvPr>
        </p:nvSpPr>
        <p:spPr>
          <a:xfrm>
            <a:off x="2589213" y="1641475"/>
            <a:ext cx="8915400" cy="3776663"/>
          </a:xfrm>
        </p:spPr>
        <p:txBody>
          <a:bodyPr/>
          <a:lstStyle/>
          <a:p>
            <a:pPr>
              <a:defRPr/>
            </a:pPr>
            <a:r>
              <a:rPr lang="zh-TW" altLang="zh-TW" sz="2800" dirty="0" smtClean="0">
                <a:latin typeface="+mn-ea"/>
              </a:rPr>
              <a:t>英語科加權比重</a:t>
            </a:r>
            <a:r>
              <a:rPr lang="zh-TW" altLang="en-US" sz="2800" dirty="0" smtClean="0">
                <a:latin typeface="+mn-ea"/>
              </a:rPr>
              <a:t>：</a:t>
            </a:r>
            <a:r>
              <a:rPr lang="zh-TW" altLang="zh-TW" sz="2800" dirty="0" smtClean="0">
                <a:latin typeface="+mn-ea"/>
              </a:rPr>
              <a:t>聽力占</a:t>
            </a:r>
            <a:r>
              <a:rPr lang="en-US" altLang="zh-TW" sz="3200" dirty="0" smtClean="0">
                <a:solidFill>
                  <a:srgbClr val="FF0000"/>
                </a:solidFill>
                <a:latin typeface="+mn-ea"/>
              </a:rPr>
              <a:t>20</a:t>
            </a:r>
            <a:r>
              <a:rPr lang="zh-TW" altLang="zh-TW" sz="3200" dirty="0" smtClean="0">
                <a:solidFill>
                  <a:srgbClr val="FF0000"/>
                </a:solidFill>
                <a:latin typeface="+mn-ea"/>
              </a:rPr>
              <a:t>％</a:t>
            </a:r>
            <a:r>
              <a:rPr lang="zh-TW" altLang="zh-TW" sz="2800" dirty="0" smtClean="0">
                <a:latin typeface="+mn-ea"/>
              </a:rPr>
              <a:t>，閱讀占</a:t>
            </a:r>
            <a:r>
              <a:rPr lang="en-US" altLang="zh-TW" sz="3200" dirty="0" smtClean="0">
                <a:solidFill>
                  <a:srgbClr val="FF0000"/>
                </a:solidFill>
                <a:latin typeface="+mn-ea"/>
              </a:rPr>
              <a:t>80</a:t>
            </a:r>
            <a:r>
              <a:rPr lang="zh-TW" altLang="zh-TW" sz="3200" dirty="0" smtClean="0">
                <a:solidFill>
                  <a:srgbClr val="FF0000"/>
                </a:solidFill>
                <a:latin typeface="+mn-ea"/>
              </a:rPr>
              <a:t>％</a:t>
            </a:r>
            <a:endParaRPr lang="en-US" altLang="zh-TW" sz="2800" dirty="0" smtClean="0">
              <a:solidFill>
                <a:srgbClr val="FF0000"/>
              </a:solidFill>
              <a:latin typeface="+mn-ea"/>
            </a:endParaRPr>
          </a:p>
          <a:p>
            <a:pPr>
              <a:buFontTx/>
              <a:buNone/>
              <a:defRPr/>
            </a:pPr>
            <a:endParaRPr lang="en-US" altLang="zh-TW" dirty="0" smtClean="0">
              <a:latin typeface="+mn-ea"/>
            </a:endParaRPr>
          </a:p>
          <a:p>
            <a:pPr>
              <a:buFontTx/>
              <a:buNone/>
              <a:defRPr/>
            </a:pPr>
            <a:endParaRPr lang="en-US" altLang="zh-TW" dirty="0" smtClean="0">
              <a:latin typeface="+mn-ea"/>
            </a:endParaRPr>
          </a:p>
          <a:p>
            <a:pPr>
              <a:buFontTx/>
              <a:buNone/>
              <a:defRPr/>
            </a:pPr>
            <a:endParaRPr lang="en-US" altLang="zh-TW" dirty="0" smtClean="0">
              <a:latin typeface="+mn-ea"/>
            </a:endParaRPr>
          </a:p>
          <a:p>
            <a:pPr>
              <a:buFontTx/>
              <a:buNone/>
              <a:defRPr/>
            </a:pPr>
            <a:endParaRPr lang="en-US" altLang="zh-TW" sz="1200" dirty="0">
              <a:latin typeface="+mn-ea"/>
            </a:endParaRPr>
          </a:p>
          <a:p>
            <a:pPr>
              <a:buFontTx/>
              <a:buNone/>
              <a:defRPr/>
            </a:pPr>
            <a:endParaRPr lang="zh-TW" altLang="en-US" sz="2000" dirty="0">
              <a:latin typeface="+mn-ea"/>
            </a:endParaRPr>
          </a:p>
        </p:txBody>
      </p:sp>
      <p:graphicFrame>
        <p:nvGraphicFramePr>
          <p:cNvPr id="116740" name="Object 2"/>
          <p:cNvGraphicFramePr>
            <a:graphicFrameLocks noChangeAspect="1"/>
          </p:cNvGraphicFramePr>
          <p:nvPr/>
        </p:nvGraphicFramePr>
        <p:xfrm>
          <a:off x="2682875" y="2922588"/>
          <a:ext cx="8145463" cy="3641725"/>
        </p:xfrm>
        <a:graphic>
          <a:graphicData uri="http://schemas.openxmlformats.org/presentationml/2006/ole">
            <mc:AlternateContent xmlns:mc="http://schemas.openxmlformats.org/markup-compatibility/2006">
              <mc:Choice xmlns:v="urn:schemas-microsoft-com:vml" Requires="v">
                <p:oleObj spid="_x0000_s116914" name="方程式" r:id="rId4" imgW="3403600" imgH="1524000" progId="Equation.3">
                  <p:embed/>
                </p:oleObj>
              </mc:Choice>
              <mc:Fallback>
                <p:oleObj name="方程式" r:id="rId4" imgW="3403600" imgH="15240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875" y="2922588"/>
                        <a:ext cx="8145463" cy="364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投影片編號版面配置區 6"/>
          <p:cNvSpPr>
            <a:spLocks noGrp="1"/>
          </p:cNvSpPr>
          <p:nvPr>
            <p:ph type="sldNum" sz="quarter" idx="12"/>
          </p:nvPr>
        </p:nvSpPr>
        <p:spPr>
          <a:xfrm>
            <a:off x="531813" y="787400"/>
            <a:ext cx="779462" cy="365125"/>
          </a:xfrm>
        </p:spPr>
        <p:txBody>
          <a:bodyPr/>
          <a:lstStyle/>
          <a:p>
            <a:pPr>
              <a:defRPr/>
            </a:pPr>
            <a:r>
              <a:rPr lang="en-US" altLang="zh-TW" dirty="0" smtClean="0"/>
              <a:t>30</a:t>
            </a:r>
            <a:endParaRPr lang="zh-TW"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p:cNvSpPr>
          <p:nvPr>
            <p:ph type="title"/>
          </p:nvPr>
        </p:nvSpPr>
        <p:spPr>
          <a:xfrm>
            <a:off x="2592388" y="623888"/>
            <a:ext cx="8912225" cy="1281112"/>
          </a:xfrm>
        </p:spPr>
        <p:txBody>
          <a:bodyPr/>
          <a:lstStyle/>
          <a:p>
            <a:r>
              <a:rPr lang="zh-TW" altLang="en-US" b="1" smtClean="0"/>
              <a:t>教育會考</a:t>
            </a:r>
            <a:r>
              <a:rPr lang="en-US" altLang="zh-TW" b="1" dirty="0" smtClean="0"/>
              <a:t>-</a:t>
            </a:r>
            <a:r>
              <a:rPr lang="zh-TW" altLang="en-US" b="1" smtClean="0"/>
              <a:t>英語科計分說明</a:t>
            </a:r>
            <a:endParaRPr lang="zh-TW" altLang="en-US" smtClean="0"/>
          </a:p>
        </p:txBody>
      </p:sp>
      <p:sp>
        <p:nvSpPr>
          <p:cNvPr id="3" name="內容版面配置區 2"/>
          <p:cNvSpPr>
            <a:spLocks noGrp="1"/>
          </p:cNvSpPr>
          <p:nvPr>
            <p:ph idx="1"/>
          </p:nvPr>
        </p:nvSpPr>
        <p:spPr>
          <a:xfrm>
            <a:off x="1601788" y="1509713"/>
            <a:ext cx="3965575" cy="4881562"/>
          </a:xfrm>
        </p:spPr>
        <p:txBody>
          <a:bodyPr/>
          <a:lstStyle/>
          <a:p>
            <a:pPr eaLnBrk="1" fontAlgn="auto" hangingPunct="1">
              <a:spcAft>
                <a:spcPts val="0"/>
              </a:spcAft>
              <a:buFont typeface="Wingdings 3" charset="2"/>
              <a:buChar char=""/>
              <a:defRPr/>
            </a:pPr>
            <a:endParaRPr lang="en-US" altLang="zh-TW" sz="2600" dirty="0">
              <a:solidFill>
                <a:schemeClr val="tx1">
                  <a:lumMod val="75000"/>
                  <a:lumOff val="25000"/>
                </a:schemeClr>
              </a:solidFill>
            </a:endParaRPr>
          </a:p>
          <a:p>
            <a:pPr eaLnBrk="1" fontAlgn="auto" hangingPunct="1">
              <a:spcAft>
                <a:spcPts val="0"/>
              </a:spcAft>
              <a:buFont typeface="Wingdings 3" charset="2"/>
              <a:buChar char=""/>
              <a:defRPr/>
            </a:pPr>
            <a:r>
              <a:rPr lang="zh-TW" altLang="en-US" sz="2600" dirty="0">
                <a:solidFill>
                  <a:schemeClr val="tx1">
                    <a:lumMod val="75000"/>
                    <a:lumOff val="25000"/>
                  </a:schemeClr>
                </a:solidFill>
              </a:rPr>
              <a:t>依加權分數將考生區分</a:t>
            </a:r>
            <a:r>
              <a:rPr lang="zh-TW" altLang="en-US" sz="2600" dirty="0" smtClean="0">
                <a:solidFill>
                  <a:schemeClr val="tx1">
                    <a:lumMod val="75000"/>
                    <a:lumOff val="25000"/>
                  </a:schemeClr>
                </a:solidFill>
              </a:rPr>
              <a:t>為「</a:t>
            </a:r>
            <a:r>
              <a:rPr lang="zh-TW" altLang="en-US" sz="2600" dirty="0">
                <a:solidFill>
                  <a:schemeClr val="tx1">
                    <a:lumMod val="75000"/>
                    <a:lumOff val="25000"/>
                  </a:schemeClr>
                </a:solidFill>
              </a:rPr>
              <a:t>精熟」、「基礎」</a:t>
            </a:r>
            <a:r>
              <a:rPr lang="zh-TW" altLang="en-US" sz="2600" dirty="0" smtClean="0">
                <a:solidFill>
                  <a:schemeClr val="tx1">
                    <a:lumMod val="75000"/>
                    <a:lumOff val="25000"/>
                  </a:schemeClr>
                </a:solidFill>
              </a:rPr>
              <a:t>及「待加強」</a:t>
            </a:r>
            <a:r>
              <a:rPr lang="en-US" altLang="zh-TW" sz="2600" dirty="0" smtClean="0">
                <a:solidFill>
                  <a:schemeClr val="tx1">
                    <a:lumMod val="75000"/>
                    <a:lumOff val="25000"/>
                  </a:schemeClr>
                </a:solidFill>
              </a:rPr>
              <a:t>3 </a:t>
            </a:r>
            <a:r>
              <a:rPr lang="zh-TW" altLang="en-US" sz="2600" dirty="0" smtClean="0">
                <a:solidFill>
                  <a:schemeClr val="tx1">
                    <a:lumMod val="75000"/>
                    <a:lumOff val="25000"/>
                  </a:schemeClr>
                </a:solidFill>
              </a:rPr>
              <a:t>個能力等級。</a:t>
            </a:r>
            <a:endParaRPr lang="en-US" altLang="zh-TW" sz="2600" dirty="0" smtClean="0">
              <a:solidFill>
                <a:schemeClr val="tx1">
                  <a:lumMod val="75000"/>
                  <a:lumOff val="25000"/>
                </a:schemeClr>
              </a:solidFill>
            </a:endParaRPr>
          </a:p>
          <a:p>
            <a:pPr marL="0" indent="0" eaLnBrk="1" fontAlgn="auto" hangingPunct="1">
              <a:spcAft>
                <a:spcPts val="0"/>
              </a:spcAft>
              <a:buFont typeface="Wingdings 3" charset="2"/>
              <a:buNone/>
              <a:defRPr/>
            </a:pPr>
            <a:endParaRPr lang="en-US" altLang="zh-TW" sz="1400" dirty="0">
              <a:solidFill>
                <a:schemeClr val="tx1">
                  <a:lumMod val="75000"/>
                  <a:lumOff val="25000"/>
                </a:schemeClr>
              </a:solidFill>
            </a:endParaRPr>
          </a:p>
          <a:p>
            <a:pPr marL="0" indent="0" eaLnBrk="1" fontAlgn="auto" hangingPunct="1">
              <a:spcAft>
                <a:spcPts val="0"/>
              </a:spcAft>
              <a:buFont typeface="Wingdings 3" charset="2"/>
              <a:buNone/>
              <a:defRPr/>
            </a:pPr>
            <a:r>
              <a:rPr lang="en-US" altLang="zh-TW" dirty="0">
                <a:solidFill>
                  <a:srgbClr val="0000FF"/>
                </a:solidFill>
              </a:rPr>
              <a:t>(</a:t>
            </a:r>
            <a:r>
              <a:rPr lang="zh-TW" altLang="en-US" dirty="0">
                <a:solidFill>
                  <a:srgbClr val="0000FF"/>
                </a:solidFill>
              </a:rPr>
              <a:t>圖：以</a:t>
            </a:r>
            <a:r>
              <a:rPr lang="en-US" altLang="zh-TW" dirty="0" smtClean="0">
                <a:solidFill>
                  <a:srgbClr val="0000FF"/>
                </a:solidFill>
              </a:rPr>
              <a:t>104</a:t>
            </a:r>
            <a:r>
              <a:rPr lang="zh-TW" altLang="en-US" dirty="0" smtClean="0">
                <a:solidFill>
                  <a:srgbClr val="0000FF"/>
                </a:solidFill>
              </a:rPr>
              <a:t>年國中</a:t>
            </a:r>
            <a:r>
              <a:rPr lang="zh-TW" altLang="en-US" dirty="0">
                <a:solidFill>
                  <a:srgbClr val="0000FF"/>
                </a:solidFill>
              </a:rPr>
              <a:t>教育會考資料計算</a:t>
            </a:r>
            <a:r>
              <a:rPr lang="en-US" altLang="zh-TW" dirty="0" smtClean="0">
                <a:solidFill>
                  <a:srgbClr val="0000FF"/>
                </a:solidFill>
              </a:rPr>
              <a:t>)</a:t>
            </a:r>
            <a:endParaRPr lang="zh-TW" altLang="en-US" dirty="0">
              <a:solidFill>
                <a:srgbClr val="0000FF"/>
              </a:solidFill>
            </a:endParaRPr>
          </a:p>
        </p:txBody>
      </p:sp>
      <p:sp>
        <p:nvSpPr>
          <p:cNvPr id="7" name="投影片編號版面配置區 6"/>
          <p:cNvSpPr>
            <a:spLocks noGrp="1"/>
          </p:cNvSpPr>
          <p:nvPr>
            <p:ph type="sldNum" sz="quarter" idx="12"/>
          </p:nvPr>
        </p:nvSpPr>
        <p:spPr/>
        <p:txBody>
          <a:bodyPr/>
          <a:lstStyle/>
          <a:p>
            <a:pPr>
              <a:defRPr/>
            </a:pPr>
            <a:fld id="{1A335889-CAB2-4F21-BA11-3476605B9143}" type="slidenum">
              <a:rPr lang="zh-TW" altLang="en-US" smtClean="0"/>
              <a:pPr>
                <a:defRPr/>
              </a:pPr>
              <a:t>31</a:t>
            </a:fld>
            <a:endParaRPr lang="zh-TW" altLang="en-US"/>
          </a:p>
        </p:txBody>
      </p:sp>
      <p:graphicFrame>
        <p:nvGraphicFramePr>
          <p:cNvPr id="118789" name="內容版面配置區 5"/>
          <p:cNvGraphicFramePr>
            <a:graphicFrameLocks noChangeAspect="1"/>
          </p:cNvGraphicFramePr>
          <p:nvPr/>
        </p:nvGraphicFramePr>
        <p:xfrm>
          <a:off x="5646738" y="2127250"/>
          <a:ext cx="7051675" cy="5341938"/>
        </p:xfrm>
        <a:graphic>
          <a:graphicData uri="http://schemas.openxmlformats.org/presentationml/2006/ole">
            <mc:AlternateContent xmlns:mc="http://schemas.openxmlformats.org/markup-compatibility/2006">
              <mc:Choice xmlns:v="urn:schemas-microsoft-com:vml" Requires="v">
                <p:oleObj spid="_x0000_s118961" name="文件" r:id="rId3" imgW="3631613" imgH="2750636" progId="Word.Document.12">
                  <p:embed/>
                </p:oleObj>
              </mc:Choice>
              <mc:Fallback>
                <p:oleObj name="文件" r:id="rId3" imgW="3631613" imgH="2750636" progId="Word.Document.12">
                  <p:embed/>
                  <p:pic>
                    <p:nvPicPr>
                      <p:cNvPr id="0" name="內容版面配置區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738" y="2127250"/>
                        <a:ext cx="7051675"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線接點 29"/>
          <p:cNvCxnSpPr/>
          <p:nvPr/>
        </p:nvCxnSpPr>
        <p:spPr>
          <a:xfrm flipH="1">
            <a:off x="3392488" y="3319463"/>
            <a:ext cx="87471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524000" y="0"/>
            <a:ext cx="9144000" cy="1052513"/>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000" b="1" dirty="0">
                <a:solidFill>
                  <a:prstClr val="white"/>
                </a:solidFill>
                <a:latin typeface="微軟正黑體" panose="020B0604030504040204" pitchFamily="34" charset="-120"/>
              </a:rPr>
              <a:t>國中教育會考</a:t>
            </a:r>
            <a:r>
              <a:rPr lang="zh-TW" altLang="en-US" sz="4000" b="1" dirty="0">
                <a:solidFill>
                  <a:srgbClr val="FF0000"/>
                </a:solidFill>
                <a:latin typeface="微軟正黑體" panose="020B0604030504040204" pitchFamily="34" charset="-120"/>
              </a:rPr>
              <a:t>英語科</a:t>
            </a:r>
            <a:r>
              <a:rPr lang="zh-TW" altLang="en-US" sz="4000" b="1" dirty="0">
                <a:solidFill>
                  <a:prstClr val="white"/>
                </a:solidFill>
                <a:latin typeface="微軟正黑體" panose="020B0604030504040204" pitchFamily="34" charset="-120"/>
              </a:rPr>
              <a:t>計分方式說明</a:t>
            </a:r>
            <a:endParaRPr lang="zh-TW" altLang="en-US" sz="4800" b="1" dirty="0">
              <a:solidFill>
                <a:prstClr val="white"/>
              </a:solidFill>
              <a:effectLst>
                <a:outerShdw blurRad="38100" dist="38100" dir="2700000" algn="tl">
                  <a:srgbClr val="000000">
                    <a:alpha val="43137"/>
                  </a:srgbClr>
                </a:outerShdw>
              </a:effectLst>
              <a:latin typeface="微軟正黑體" panose="020B0604030504040204" pitchFamily="34" charset="-120"/>
            </a:endParaRPr>
          </a:p>
        </p:txBody>
      </p:sp>
      <p:sp>
        <p:nvSpPr>
          <p:cNvPr id="119812" name="內容版面配置區 3"/>
          <p:cNvSpPr txBox="1">
            <a:spLocks/>
          </p:cNvSpPr>
          <p:nvPr/>
        </p:nvSpPr>
        <p:spPr bwMode="auto">
          <a:xfrm>
            <a:off x="1774825" y="981075"/>
            <a:ext cx="87137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ts val="575"/>
              </a:spcBef>
              <a:buClr>
                <a:srgbClr val="E78712"/>
              </a:buClr>
              <a:buSzPct val="85000"/>
              <a:buFont typeface="Wingdings 2" panose="05020102010507070707" pitchFamily="18" charset="2"/>
              <a:buNone/>
            </a:pPr>
            <a:r>
              <a:rPr kumimoji="0" lang="zh-TW" altLang="en-US" sz="2800">
                <a:solidFill>
                  <a:srgbClr val="000000"/>
                </a:solidFill>
                <a:latin typeface="微軟正黑體" panose="020B0604030504040204" pitchFamily="34" charset="-120"/>
              </a:rPr>
              <a:t>假設聽力試題共</a:t>
            </a:r>
            <a:r>
              <a:rPr kumimoji="0" lang="en-US" altLang="zh-TW" sz="2800" dirty="0">
                <a:solidFill>
                  <a:srgbClr val="000000"/>
                </a:solidFill>
                <a:latin typeface="微軟正黑體" panose="020B0604030504040204" pitchFamily="34" charset="-120"/>
              </a:rPr>
              <a:t>20 </a:t>
            </a:r>
            <a:r>
              <a:rPr kumimoji="0" lang="zh-TW" altLang="en-US" sz="2800">
                <a:solidFill>
                  <a:srgbClr val="000000"/>
                </a:solidFill>
                <a:latin typeface="微軟正黑體" panose="020B0604030504040204" pitchFamily="34" charset="-120"/>
              </a:rPr>
              <a:t>題，閱讀試題共</a:t>
            </a:r>
            <a:r>
              <a:rPr kumimoji="0" lang="en-US" altLang="zh-TW" sz="2800" dirty="0">
                <a:solidFill>
                  <a:srgbClr val="000000"/>
                </a:solidFill>
                <a:latin typeface="微軟正黑體" panose="020B0604030504040204" pitchFamily="34" charset="-120"/>
              </a:rPr>
              <a:t>40 </a:t>
            </a:r>
            <a:r>
              <a:rPr kumimoji="0" lang="zh-TW" altLang="en-US" sz="2800">
                <a:solidFill>
                  <a:srgbClr val="000000"/>
                </a:solidFill>
                <a:latin typeface="微軟正黑體" panose="020B0604030504040204" pitchFamily="34" charset="-120"/>
              </a:rPr>
              <a:t>題。</a:t>
            </a:r>
            <a:endParaRPr kumimoji="0" lang="en-US" altLang="zh-TW" sz="2800" dirty="0">
              <a:solidFill>
                <a:srgbClr val="000000"/>
              </a:solidFill>
              <a:latin typeface="微軟正黑體" panose="020B0604030504040204" pitchFamily="34" charset="-120"/>
            </a:endParaRPr>
          </a:p>
        </p:txBody>
      </p:sp>
      <p:sp>
        <p:nvSpPr>
          <p:cNvPr id="7" name="文字方塊 6"/>
          <p:cNvSpPr txBox="1"/>
          <p:nvPr/>
        </p:nvSpPr>
        <p:spPr>
          <a:xfrm>
            <a:off x="2795588" y="2378075"/>
            <a:ext cx="576262" cy="954088"/>
          </a:xfrm>
          <a:prstGeom prst="rect">
            <a:avLst/>
          </a:prstGeom>
          <a:solidFill>
            <a:schemeClr val="accent1">
              <a:lumMod val="60000"/>
              <a:lumOff val="40000"/>
            </a:schemeClr>
          </a:solidFill>
          <a:ln>
            <a:solidFill>
              <a:schemeClr val="tx1"/>
            </a:solidFill>
          </a:ln>
        </p:spPr>
        <p:txBody>
          <a:bodyPr>
            <a:spAutoFit/>
          </a:bodyPr>
          <a:lstStyle/>
          <a:p>
            <a:pPr eaLnBrk="1" hangingPunct="1">
              <a:defRPr/>
            </a:pPr>
            <a:r>
              <a:rPr lang="zh-TW" altLang="en-US" sz="2800" dirty="0">
                <a:solidFill>
                  <a:prstClr val="black"/>
                </a:solidFill>
                <a:latin typeface="微軟正黑體" panose="020B0604030504040204" pitchFamily="34" charset="-120"/>
                <a:cs typeface="微軟正黑體"/>
              </a:rPr>
              <a:t>精熟</a:t>
            </a:r>
          </a:p>
        </p:txBody>
      </p:sp>
      <p:sp>
        <p:nvSpPr>
          <p:cNvPr id="10" name="文字方塊 9"/>
          <p:cNvSpPr txBox="1"/>
          <p:nvPr/>
        </p:nvSpPr>
        <p:spPr>
          <a:xfrm>
            <a:off x="2795588" y="3328988"/>
            <a:ext cx="576262" cy="2062162"/>
          </a:xfrm>
          <a:prstGeom prst="rect">
            <a:avLst/>
          </a:prstGeom>
          <a:solidFill>
            <a:schemeClr val="accent1">
              <a:lumMod val="40000"/>
              <a:lumOff val="60000"/>
            </a:schemeClr>
          </a:solidFill>
          <a:ln>
            <a:solidFill>
              <a:schemeClr val="tx1"/>
            </a:solidFill>
          </a:ln>
        </p:spPr>
        <p:txBody>
          <a:bodyPr>
            <a:spAutoFit/>
          </a:bodyPr>
          <a:lstStyle/>
          <a:p>
            <a:pPr eaLnBrk="1" hangingPunct="1">
              <a:defRPr/>
            </a:pPr>
            <a:endParaRPr lang="en-US" altLang="zh-TW" sz="3200" dirty="0">
              <a:solidFill>
                <a:prstClr val="black"/>
              </a:solidFill>
              <a:latin typeface="標楷體" pitchFamily="65" charset="-120"/>
              <a:ea typeface="標楷體" pitchFamily="65" charset="-120"/>
              <a:cs typeface="微軟正黑體" pitchFamily="34" charset="-120"/>
            </a:endParaRPr>
          </a:p>
          <a:p>
            <a:pPr eaLnBrk="1" hangingPunct="1">
              <a:defRPr/>
            </a:pPr>
            <a:r>
              <a:rPr lang="zh-TW" altLang="en-US" sz="3200">
                <a:solidFill>
                  <a:prstClr val="black"/>
                </a:solidFill>
                <a:latin typeface="微軟正黑體" pitchFamily="34" charset="-120"/>
                <a:ea typeface="標楷體" pitchFamily="65" charset="-120"/>
                <a:cs typeface="微軟正黑體" pitchFamily="34" charset="-120"/>
              </a:rPr>
              <a:t>基礎</a:t>
            </a:r>
            <a:endParaRPr lang="en-US" altLang="zh-TW" sz="3200" dirty="0">
              <a:solidFill>
                <a:prstClr val="black"/>
              </a:solidFill>
              <a:latin typeface="微軟正黑體" pitchFamily="34" charset="-120"/>
              <a:ea typeface="標楷體" pitchFamily="65" charset="-120"/>
              <a:cs typeface="微軟正黑體" pitchFamily="34" charset="-120"/>
            </a:endParaRPr>
          </a:p>
          <a:p>
            <a:pPr eaLnBrk="1" hangingPunct="1">
              <a:defRPr/>
            </a:pPr>
            <a:endParaRPr lang="zh-TW" altLang="en-US" sz="3200">
              <a:solidFill>
                <a:prstClr val="black"/>
              </a:solidFill>
              <a:latin typeface="Arial" charset="0"/>
              <a:ea typeface="標楷體" pitchFamily="65" charset="-120"/>
              <a:cs typeface="微軟正黑體" pitchFamily="34" charset="-120"/>
            </a:endParaRPr>
          </a:p>
        </p:txBody>
      </p:sp>
      <p:sp>
        <p:nvSpPr>
          <p:cNvPr id="11" name="文字方塊 10"/>
          <p:cNvSpPr txBox="1"/>
          <p:nvPr/>
        </p:nvSpPr>
        <p:spPr>
          <a:xfrm>
            <a:off x="2789238" y="5392738"/>
            <a:ext cx="576262" cy="1200150"/>
          </a:xfrm>
          <a:prstGeom prst="rect">
            <a:avLst/>
          </a:prstGeom>
          <a:solidFill>
            <a:schemeClr val="accent1">
              <a:lumMod val="20000"/>
              <a:lumOff val="80000"/>
            </a:schemeClr>
          </a:solidFill>
          <a:ln>
            <a:solidFill>
              <a:schemeClr val="tx1"/>
            </a:solidFill>
          </a:ln>
        </p:spPr>
        <p:txBody>
          <a:bodyPr>
            <a:spAutoFit/>
          </a:bodyPr>
          <a:lstStyle/>
          <a:p>
            <a:pPr eaLnBrk="1" hangingPunct="1">
              <a:defRPr/>
            </a:pPr>
            <a:r>
              <a:rPr lang="zh-TW" altLang="en-US" sz="2400" dirty="0">
                <a:solidFill>
                  <a:prstClr val="black"/>
                </a:solidFill>
                <a:latin typeface="微軟正黑體" panose="020B0604030504040204" pitchFamily="34" charset="-120"/>
                <a:cs typeface="微軟正黑體"/>
              </a:rPr>
              <a:t>待加強</a:t>
            </a:r>
          </a:p>
        </p:txBody>
      </p:sp>
      <p:cxnSp>
        <p:nvCxnSpPr>
          <p:cNvPr id="12" name="直線接點 11"/>
          <p:cNvCxnSpPr/>
          <p:nvPr/>
        </p:nvCxnSpPr>
        <p:spPr>
          <a:xfrm flipH="1">
            <a:off x="1930400" y="3328988"/>
            <a:ext cx="87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flipH="1">
            <a:off x="1930400" y="2378075"/>
            <a:ext cx="87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1930400" y="5391150"/>
            <a:ext cx="87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flipH="1">
            <a:off x="1930400" y="6592888"/>
            <a:ext cx="876300" cy="0"/>
          </a:xfrm>
          <a:prstGeom prst="line">
            <a:avLst/>
          </a:prstGeom>
        </p:spPr>
        <p:style>
          <a:lnRef idx="1">
            <a:schemeClr val="accent1"/>
          </a:lnRef>
          <a:fillRef idx="0">
            <a:schemeClr val="accent1"/>
          </a:fillRef>
          <a:effectRef idx="0">
            <a:schemeClr val="accent1"/>
          </a:effectRef>
          <a:fontRef idx="minor">
            <a:schemeClr val="tx1"/>
          </a:fontRef>
        </p:style>
      </p:cxnSp>
      <p:sp>
        <p:nvSpPr>
          <p:cNvPr id="119820" name="文字方塊 12"/>
          <p:cNvSpPr txBox="1">
            <a:spLocks noChangeArrowheads="1"/>
          </p:cNvSpPr>
          <p:nvPr/>
        </p:nvSpPr>
        <p:spPr bwMode="auto">
          <a:xfrm>
            <a:off x="1733550" y="6178550"/>
            <a:ext cx="19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0</a:t>
            </a:r>
            <a:endParaRPr lang="zh-TW" altLang="en-US" sz="2000">
              <a:solidFill>
                <a:srgbClr val="000000"/>
              </a:solidFill>
              <a:latin typeface="Arial" panose="020B0604020202020204" pitchFamily="34" charset="0"/>
            </a:endParaRPr>
          </a:p>
        </p:txBody>
      </p:sp>
      <p:sp>
        <p:nvSpPr>
          <p:cNvPr id="119821" name="文字方塊 17"/>
          <p:cNvSpPr txBox="1">
            <a:spLocks noChangeArrowheads="1"/>
          </p:cNvSpPr>
          <p:nvPr/>
        </p:nvSpPr>
        <p:spPr bwMode="auto">
          <a:xfrm>
            <a:off x="1631950" y="5392738"/>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14</a:t>
            </a:r>
            <a:endParaRPr lang="zh-TW" altLang="en-US" sz="2000">
              <a:solidFill>
                <a:srgbClr val="000000"/>
              </a:solidFill>
              <a:latin typeface="Arial" panose="020B0604020202020204" pitchFamily="34" charset="0"/>
            </a:endParaRPr>
          </a:p>
        </p:txBody>
      </p:sp>
      <p:sp>
        <p:nvSpPr>
          <p:cNvPr id="119822" name="文字方塊 19"/>
          <p:cNvSpPr txBox="1">
            <a:spLocks noChangeArrowheads="1"/>
          </p:cNvSpPr>
          <p:nvPr/>
        </p:nvSpPr>
        <p:spPr bwMode="auto">
          <a:xfrm>
            <a:off x="1571625" y="3332163"/>
            <a:ext cx="503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20</a:t>
            </a:r>
            <a:endParaRPr lang="zh-TW" altLang="en-US" sz="2000">
              <a:solidFill>
                <a:srgbClr val="000000"/>
              </a:solidFill>
              <a:latin typeface="Arial" panose="020B0604020202020204" pitchFamily="34" charset="0"/>
            </a:endParaRPr>
          </a:p>
        </p:txBody>
      </p:sp>
      <p:sp>
        <p:nvSpPr>
          <p:cNvPr id="119823" name="文字方塊 27"/>
          <p:cNvSpPr txBox="1">
            <a:spLocks noChangeArrowheads="1"/>
          </p:cNvSpPr>
          <p:nvPr/>
        </p:nvSpPr>
        <p:spPr bwMode="auto">
          <a:xfrm>
            <a:off x="2408238" y="6186488"/>
            <a:ext cx="252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0</a:t>
            </a:r>
            <a:endParaRPr lang="zh-TW" altLang="en-US" sz="2000">
              <a:solidFill>
                <a:srgbClr val="000000"/>
              </a:solidFill>
              <a:latin typeface="Arial" panose="020B0604020202020204" pitchFamily="34" charset="0"/>
            </a:endParaRPr>
          </a:p>
        </p:txBody>
      </p:sp>
      <p:cxnSp>
        <p:nvCxnSpPr>
          <p:cNvPr id="29" name="直線接點 28"/>
          <p:cNvCxnSpPr/>
          <p:nvPr/>
        </p:nvCxnSpPr>
        <p:spPr>
          <a:xfrm flipH="1">
            <a:off x="3382963" y="2395538"/>
            <a:ext cx="87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flipH="1">
            <a:off x="3389313" y="5400675"/>
            <a:ext cx="87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flipH="1">
            <a:off x="3398838" y="6592888"/>
            <a:ext cx="874712"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3751263" y="3113088"/>
            <a:ext cx="682625" cy="400050"/>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eaLnBrk="1" hangingPunct="1">
              <a:defRPr/>
            </a:pPr>
            <a:r>
              <a:rPr lang="en-US" altLang="zh-TW" sz="2000" dirty="0">
                <a:solidFill>
                  <a:prstClr val="white"/>
                </a:solidFill>
              </a:rPr>
              <a:t>88</a:t>
            </a:r>
            <a:endParaRPr lang="zh-TW" altLang="en-US" sz="2000" dirty="0">
              <a:solidFill>
                <a:prstClr val="white"/>
              </a:solidFill>
            </a:endParaRPr>
          </a:p>
        </p:txBody>
      </p:sp>
      <p:sp>
        <p:nvSpPr>
          <p:cNvPr id="34" name="文字方塊 33"/>
          <p:cNvSpPr txBox="1"/>
          <p:nvPr/>
        </p:nvSpPr>
        <p:spPr>
          <a:xfrm>
            <a:off x="3743325" y="5184775"/>
            <a:ext cx="617538" cy="419100"/>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eaLnBrk="1" hangingPunct="1">
              <a:defRPr/>
            </a:pPr>
            <a:r>
              <a:rPr lang="en-US" altLang="zh-TW" sz="2000" dirty="0">
                <a:solidFill>
                  <a:prstClr val="white"/>
                </a:solidFill>
              </a:rPr>
              <a:t>43</a:t>
            </a:r>
            <a:endParaRPr lang="zh-TW" altLang="en-US" sz="2000" dirty="0">
              <a:solidFill>
                <a:prstClr val="white"/>
              </a:solidFill>
            </a:endParaRPr>
          </a:p>
        </p:txBody>
      </p:sp>
      <p:sp>
        <p:nvSpPr>
          <p:cNvPr id="35" name="文字方塊 34"/>
          <p:cNvSpPr txBox="1"/>
          <p:nvPr/>
        </p:nvSpPr>
        <p:spPr>
          <a:xfrm>
            <a:off x="3760788" y="2351088"/>
            <a:ext cx="681037" cy="400050"/>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eaLnBrk="1" hangingPunct="1">
              <a:defRPr/>
            </a:pPr>
            <a:r>
              <a:rPr lang="en-US" altLang="zh-TW" sz="2000" dirty="0">
                <a:solidFill>
                  <a:prstClr val="white"/>
                </a:solidFill>
              </a:rPr>
              <a:t>100</a:t>
            </a:r>
            <a:endParaRPr lang="zh-TW" altLang="en-US" sz="2000" dirty="0">
              <a:solidFill>
                <a:prstClr val="white"/>
              </a:solidFill>
            </a:endParaRPr>
          </a:p>
        </p:txBody>
      </p:sp>
      <p:sp>
        <p:nvSpPr>
          <p:cNvPr id="36" name="文字方塊 35"/>
          <p:cNvSpPr txBox="1"/>
          <p:nvPr/>
        </p:nvSpPr>
        <p:spPr>
          <a:xfrm>
            <a:off x="3733800" y="6197600"/>
            <a:ext cx="681038" cy="400050"/>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lgn="ctr" eaLnBrk="1" hangingPunct="1">
              <a:defRPr/>
            </a:pPr>
            <a:r>
              <a:rPr lang="en-US" altLang="zh-TW" sz="2000" dirty="0">
                <a:solidFill>
                  <a:prstClr val="white"/>
                </a:solidFill>
              </a:rPr>
              <a:t>0</a:t>
            </a:r>
            <a:endParaRPr lang="zh-TW" altLang="en-US" sz="2000" dirty="0">
              <a:solidFill>
                <a:prstClr val="white"/>
              </a:solidFill>
            </a:endParaRPr>
          </a:p>
        </p:txBody>
      </p:sp>
      <p:sp>
        <p:nvSpPr>
          <p:cNvPr id="37" name="內容版面配置區 3"/>
          <p:cNvSpPr>
            <a:spLocks noGrp="1"/>
          </p:cNvSpPr>
          <p:nvPr>
            <p:ph idx="1"/>
          </p:nvPr>
        </p:nvSpPr>
        <p:spPr>
          <a:xfrm>
            <a:off x="3413125" y="3567113"/>
            <a:ext cx="2035175" cy="582612"/>
          </a:xfrm>
          <a:solidFill>
            <a:srgbClr val="FFC000"/>
          </a:solidFill>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pPr>
              <a:defRPr/>
            </a:pPr>
            <a:r>
              <a:rPr lang="en-US" altLang="zh-TW" sz="2000" dirty="0"/>
              <a:t>(</a:t>
            </a:r>
            <a:r>
              <a:rPr lang="en-US" altLang="zh-TW" sz="2000" dirty="0" smtClean="0"/>
              <a:t>20/20) </a:t>
            </a:r>
            <a:r>
              <a:rPr lang="en-US" altLang="zh-TW" sz="2000" dirty="0"/>
              <a:t>× 20+</a:t>
            </a:r>
          </a:p>
          <a:p>
            <a:pPr marL="0" indent="0">
              <a:buFont typeface="Wingdings 3" panose="05040102010807070707" pitchFamily="18" charset="2"/>
              <a:buNone/>
              <a:defRPr/>
            </a:pPr>
            <a:r>
              <a:rPr lang="en-US" altLang="zh-TW" sz="2000" dirty="0"/>
              <a:t>      (34/40) × 80=88</a:t>
            </a:r>
          </a:p>
        </p:txBody>
      </p:sp>
      <p:sp>
        <p:nvSpPr>
          <p:cNvPr id="39" name="內容版面配置區 3"/>
          <p:cNvSpPr txBox="1">
            <a:spLocks/>
          </p:cNvSpPr>
          <p:nvPr/>
        </p:nvSpPr>
        <p:spPr>
          <a:xfrm>
            <a:off x="3400425" y="4560888"/>
            <a:ext cx="2035175" cy="582612"/>
          </a:xfrm>
          <a:prstGeom prst="rect">
            <a:avLst/>
          </a:prstGeom>
          <a:solidFill>
            <a:srgbClr val="FFC000"/>
          </a:solidFill>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a:buClr>
                <a:srgbClr val="E78712"/>
              </a:buClr>
              <a:defRPr/>
            </a:pPr>
            <a:r>
              <a:rPr lang="en-US" altLang="zh-TW" sz="2000" dirty="0">
                <a:solidFill>
                  <a:prstClr val="black"/>
                </a:solidFill>
              </a:rPr>
              <a:t>(</a:t>
            </a:r>
            <a:r>
              <a:rPr lang="en-US" altLang="zh-TW" sz="2000" dirty="0" smtClean="0">
                <a:solidFill>
                  <a:prstClr val="black"/>
                </a:solidFill>
              </a:rPr>
              <a:t>15/20) </a:t>
            </a:r>
            <a:r>
              <a:rPr lang="en-US" altLang="zh-TW" sz="2000" dirty="0">
                <a:solidFill>
                  <a:prstClr val="black"/>
                </a:solidFill>
              </a:rPr>
              <a:t>× 20+</a:t>
            </a:r>
          </a:p>
          <a:p>
            <a:pPr marL="0" indent="0">
              <a:buClr>
                <a:srgbClr val="E78712"/>
              </a:buClr>
              <a:buFont typeface="Wingdings 2"/>
              <a:buNone/>
              <a:defRPr/>
            </a:pPr>
            <a:r>
              <a:rPr lang="en-US" altLang="zh-TW" sz="2000" dirty="0">
                <a:solidFill>
                  <a:prstClr val="black"/>
                </a:solidFill>
              </a:rPr>
              <a:t>      (14/40) × 80=43</a:t>
            </a:r>
          </a:p>
        </p:txBody>
      </p:sp>
      <p:sp>
        <p:nvSpPr>
          <p:cNvPr id="43" name="內容版面配置區 3"/>
          <p:cNvSpPr txBox="1">
            <a:spLocks/>
          </p:cNvSpPr>
          <p:nvPr/>
        </p:nvSpPr>
        <p:spPr>
          <a:xfrm>
            <a:off x="7291388" y="4005263"/>
            <a:ext cx="3203575" cy="1671637"/>
          </a:xfrm>
          <a:prstGeom prst="rect">
            <a:avLst/>
          </a:prstGeo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Clr>
                <a:srgbClr val="E78712"/>
              </a:buClr>
              <a:buFont typeface="Wingdings 2"/>
              <a:buNone/>
              <a:defRPr/>
            </a:pPr>
            <a:r>
              <a:rPr lang="zh-TW" altLang="en-US" sz="2000" dirty="0">
                <a:solidFill>
                  <a:prstClr val="black"/>
                </a:solidFill>
              </a:rPr>
              <a:t>聽力答對</a:t>
            </a:r>
            <a:r>
              <a:rPr lang="en-US" altLang="zh-TW" sz="2000" dirty="0">
                <a:solidFill>
                  <a:prstClr val="black"/>
                </a:solidFill>
              </a:rPr>
              <a:t>9</a:t>
            </a:r>
            <a:r>
              <a:rPr lang="zh-TW" altLang="en-US" sz="2000" dirty="0">
                <a:solidFill>
                  <a:prstClr val="black"/>
                </a:solidFill>
              </a:rPr>
              <a:t>題，</a:t>
            </a:r>
            <a:r>
              <a:rPr lang="zh-TW" altLang="en-US" sz="2000" b="1" dirty="0">
                <a:solidFill>
                  <a:srgbClr val="FF0000"/>
                </a:solidFill>
              </a:rPr>
              <a:t>等級：待加強</a:t>
            </a:r>
            <a:r>
              <a:rPr lang="en-US" altLang="zh-TW" sz="2000" dirty="0">
                <a:solidFill>
                  <a:prstClr val="black"/>
                </a:solidFill>
              </a:rPr>
              <a:t/>
            </a:r>
            <a:br>
              <a:rPr lang="en-US" altLang="zh-TW" sz="2000" dirty="0">
                <a:solidFill>
                  <a:prstClr val="black"/>
                </a:solidFill>
              </a:rPr>
            </a:br>
            <a:r>
              <a:rPr lang="zh-TW" altLang="en-US" sz="2000" dirty="0">
                <a:solidFill>
                  <a:prstClr val="black"/>
                </a:solidFill>
              </a:rPr>
              <a:t>閱讀答對</a:t>
            </a:r>
            <a:r>
              <a:rPr lang="en-US" altLang="zh-TW" sz="2000" dirty="0">
                <a:solidFill>
                  <a:prstClr val="black"/>
                </a:solidFill>
              </a:rPr>
              <a:t>39</a:t>
            </a:r>
            <a:r>
              <a:rPr lang="zh-TW" altLang="en-US" sz="2000" dirty="0">
                <a:solidFill>
                  <a:prstClr val="black"/>
                </a:solidFill>
              </a:rPr>
              <a:t>題，</a:t>
            </a:r>
            <a:r>
              <a:rPr lang="zh-TW" altLang="en-US" sz="2000" b="1" dirty="0">
                <a:solidFill>
                  <a:srgbClr val="FF0000"/>
                </a:solidFill>
              </a:rPr>
              <a:t>等級：精熟</a:t>
            </a:r>
            <a:r>
              <a:rPr lang="en-US" altLang="zh-TW" sz="2000" dirty="0">
                <a:solidFill>
                  <a:prstClr val="black"/>
                </a:solidFill>
              </a:rPr>
              <a:t/>
            </a:r>
            <a:br>
              <a:rPr lang="en-US" altLang="zh-TW" sz="2000" dirty="0">
                <a:solidFill>
                  <a:prstClr val="black"/>
                </a:solidFill>
              </a:rPr>
            </a:br>
            <a:r>
              <a:rPr lang="zh-TW" altLang="en-US" sz="2000" dirty="0">
                <a:solidFill>
                  <a:prstClr val="black"/>
                </a:solidFill>
              </a:rPr>
              <a:t>則其加權分數為</a:t>
            </a:r>
            <a:r>
              <a:rPr lang="en-US" altLang="zh-TW" sz="2000" dirty="0">
                <a:solidFill>
                  <a:prstClr val="black"/>
                </a:solidFill>
              </a:rPr>
              <a:t/>
            </a:r>
            <a:br>
              <a:rPr lang="en-US" altLang="zh-TW" sz="2000" dirty="0">
                <a:solidFill>
                  <a:prstClr val="black"/>
                </a:solidFill>
              </a:rPr>
            </a:br>
            <a:r>
              <a:rPr lang="en-US" altLang="zh-TW" sz="1600" dirty="0">
                <a:solidFill>
                  <a:prstClr val="black"/>
                </a:solidFill>
              </a:rPr>
              <a:t>(</a:t>
            </a:r>
            <a:r>
              <a:rPr lang="en-US" altLang="zh-TW" sz="1600" dirty="0" smtClean="0">
                <a:solidFill>
                  <a:prstClr val="black"/>
                </a:solidFill>
              </a:rPr>
              <a:t>9/20) </a:t>
            </a:r>
            <a:r>
              <a:rPr lang="en-US" altLang="zh-TW" sz="1600" dirty="0">
                <a:solidFill>
                  <a:prstClr val="black"/>
                </a:solidFill>
              </a:rPr>
              <a:t>×20 + (39 /40)×80</a:t>
            </a:r>
            <a:r>
              <a:rPr lang="zh-TW" altLang="en-US" sz="1600" dirty="0">
                <a:solidFill>
                  <a:prstClr val="black"/>
                </a:solidFill>
              </a:rPr>
              <a:t>＝</a:t>
            </a:r>
            <a:r>
              <a:rPr lang="en-US" altLang="zh-TW" sz="1600" dirty="0">
                <a:solidFill>
                  <a:prstClr val="black"/>
                </a:solidFill>
              </a:rPr>
              <a:t>87 </a:t>
            </a:r>
            <a:r>
              <a:rPr lang="zh-TW" altLang="en-US" sz="1800" dirty="0">
                <a:solidFill>
                  <a:prstClr val="black"/>
                </a:solidFill>
              </a:rPr>
              <a:t>，</a:t>
            </a:r>
            <a:r>
              <a:rPr lang="en-US" altLang="zh-TW" sz="1800" dirty="0">
                <a:solidFill>
                  <a:prstClr val="black"/>
                </a:solidFill>
              </a:rPr>
              <a:t/>
            </a:r>
            <a:br>
              <a:rPr lang="en-US" altLang="zh-TW" sz="1800" dirty="0">
                <a:solidFill>
                  <a:prstClr val="black"/>
                </a:solidFill>
              </a:rPr>
            </a:br>
            <a:r>
              <a:rPr lang="zh-TW" altLang="en-US" sz="2000" b="1" dirty="0">
                <a:solidFill>
                  <a:srgbClr val="FF0000"/>
                </a:solidFill>
              </a:rPr>
              <a:t>等級：基礎，標示：</a:t>
            </a:r>
            <a:r>
              <a:rPr lang="en-US" altLang="zh-TW" sz="2000" b="1" dirty="0">
                <a:solidFill>
                  <a:srgbClr val="FF0000"/>
                </a:solidFill>
              </a:rPr>
              <a:t>B++</a:t>
            </a:r>
          </a:p>
        </p:txBody>
      </p:sp>
      <p:sp>
        <p:nvSpPr>
          <p:cNvPr id="44" name="內容版面配置區 3"/>
          <p:cNvSpPr txBox="1">
            <a:spLocks/>
          </p:cNvSpPr>
          <p:nvPr/>
        </p:nvSpPr>
        <p:spPr>
          <a:xfrm>
            <a:off x="7285038" y="2327275"/>
            <a:ext cx="3203575" cy="1606550"/>
          </a:xfrm>
          <a:prstGeom prst="rect">
            <a:avLst/>
          </a:prstGeo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Clr>
                <a:srgbClr val="E78712"/>
              </a:buClr>
              <a:buFont typeface="Wingdings 2"/>
              <a:buNone/>
              <a:defRPr/>
            </a:pPr>
            <a:r>
              <a:rPr lang="zh-TW" altLang="en-US" sz="2000" dirty="0">
                <a:solidFill>
                  <a:prstClr val="black"/>
                </a:solidFill>
              </a:rPr>
              <a:t>聽力答對</a:t>
            </a:r>
            <a:r>
              <a:rPr lang="en-US" altLang="zh-TW" sz="2000" dirty="0">
                <a:solidFill>
                  <a:prstClr val="black"/>
                </a:solidFill>
              </a:rPr>
              <a:t>20 </a:t>
            </a:r>
            <a:r>
              <a:rPr lang="zh-TW" altLang="en-US" sz="2000" dirty="0">
                <a:solidFill>
                  <a:prstClr val="black"/>
                </a:solidFill>
              </a:rPr>
              <a:t>題，</a:t>
            </a:r>
            <a:r>
              <a:rPr lang="zh-TW" altLang="en-US" sz="2000" b="1" dirty="0">
                <a:solidFill>
                  <a:srgbClr val="FF0000"/>
                </a:solidFill>
              </a:rPr>
              <a:t>等級：基礎</a:t>
            </a:r>
            <a:r>
              <a:rPr lang="en-US" altLang="zh-TW" sz="2000" dirty="0">
                <a:solidFill>
                  <a:prstClr val="black"/>
                </a:solidFill>
              </a:rPr>
              <a:t/>
            </a:r>
            <a:br>
              <a:rPr lang="en-US" altLang="zh-TW" sz="2000" dirty="0">
                <a:solidFill>
                  <a:prstClr val="black"/>
                </a:solidFill>
              </a:rPr>
            </a:br>
            <a:r>
              <a:rPr lang="zh-TW" altLang="en-US" sz="2000" dirty="0">
                <a:solidFill>
                  <a:prstClr val="black"/>
                </a:solidFill>
              </a:rPr>
              <a:t>閱讀答對</a:t>
            </a:r>
            <a:r>
              <a:rPr lang="en-US" altLang="zh-TW" sz="2000" dirty="0">
                <a:solidFill>
                  <a:prstClr val="black"/>
                </a:solidFill>
              </a:rPr>
              <a:t>28 </a:t>
            </a:r>
            <a:r>
              <a:rPr lang="zh-TW" altLang="en-US" sz="2000" dirty="0">
                <a:solidFill>
                  <a:prstClr val="black"/>
                </a:solidFill>
              </a:rPr>
              <a:t>題，</a:t>
            </a:r>
            <a:r>
              <a:rPr lang="zh-TW" altLang="en-US" sz="2000" b="1" dirty="0">
                <a:solidFill>
                  <a:srgbClr val="FF0000"/>
                </a:solidFill>
              </a:rPr>
              <a:t>等級：基礎</a:t>
            </a:r>
            <a:r>
              <a:rPr lang="en-US" altLang="zh-TW" sz="2000" dirty="0">
                <a:solidFill>
                  <a:prstClr val="black"/>
                </a:solidFill>
              </a:rPr>
              <a:t/>
            </a:r>
            <a:br>
              <a:rPr lang="en-US" altLang="zh-TW" sz="2000" dirty="0">
                <a:solidFill>
                  <a:prstClr val="black"/>
                </a:solidFill>
              </a:rPr>
            </a:br>
            <a:r>
              <a:rPr lang="zh-TW" altLang="en-US" sz="2000" dirty="0">
                <a:solidFill>
                  <a:prstClr val="black"/>
                </a:solidFill>
              </a:rPr>
              <a:t>則其加權分數為</a:t>
            </a:r>
            <a:r>
              <a:rPr lang="en-US" altLang="zh-TW" sz="2000" dirty="0">
                <a:solidFill>
                  <a:prstClr val="black"/>
                </a:solidFill>
              </a:rPr>
              <a:t/>
            </a:r>
            <a:br>
              <a:rPr lang="en-US" altLang="zh-TW" sz="2000" dirty="0">
                <a:solidFill>
                  <a:prstClr val="black"/>
                </a:solidFill>
              </a:rPr>
            </a:br>
            <a:r>
              <a:rPr lang="en-US" altLang="zh-TW" sz="1800" dirty="0">
                <a:solidFill>
                  <a:prstClr val="black"/>
                </a:solidFill>
              </a:rPr>
              <a:t>(</a:t>
            </a:r>
            <a:r>
              <a:rPr lang="en-US" altLang="zh-TW" sz="1800" dirty="0" smtClean="0">
                <a:solidFill>
                  <a:prstClr val="black"/>
                </a:solidFill>
              </a:rPr>
              <a:t>20/20) </a:t>
            </a:r>
            <a:r>
              <a:rPr lang="en-US" altLang="zh-TW" sz="1800" dirty="0">
                <a:solidFill>
                  <a:prstClr val="black"/>
                </a:solidFill>
              </a:rPr>
              <a:t>×20 + (28 /40)×80</a:t>
            </a:r>
            <a:r>
              <a:rPr lang="zh-TW" altLang="en-US" sz="1800" dirty="0">
                <a:solidFill>
                  <a:prstClr val="black"/>
                </a:solidFill>
              </a:rPr>
              <a:t>＝</a:t>
            </a:r>
            <a:r>
              <a:rPr lang="en-US" altLang="zh-TW" sz="1800" dirty="0">
                <a:solidFill>
                  <a:prstClr val="black"/>
                </a:solidFill>
              </a:rPr>
              <a:t>76 </a:t>
            </a:r>
            <a:r>
              <a:rPr lang="zh-TW" altLang="en-US" sz="1800" dirty="0">
                <a:solidFill>
                  <a:prstClr val="black"/>
                </a:solidFill>
              </a:rPr>
              <a:t>，</a:t>
            </a:r>
            <a:r>
              <a:rPr lang="en-US" altLang="zh-TW" sz="1800" dirty="0">
                <a:solidFill>
                  <a:prstClr val="black"/>
                </a:solidFill>
              </a:rPr>
              <a:t/>
            </a:r>
            <a:br>
              <a:rPr lang="en-US" altLang="zh-TW" sz="1800" dirty="0">
                <a:solidFill>
                  <a:prstClr val="black"/>
                </a:solidFill>
              </a:rPr>
            </a:br>
            <a:r>
              <a:rPr lang="zh-TW" altLang="en-US" sz="2000" b="1" dirty="0">
                <a:solidFill>
                  <a:srgbClr val="FF0000"/>
                </a:solidFill>
              </a:rPr>
              <a:t>等級：基礎，標示：</a:t>
            </a:r>
            <a:r>
              <a:rPr lang="en-US" altLang="zh-TW" sz="2000" b="1" dirty="0">
                <a:solidFill>
                  <a:srgbClr val="FF0000"/>
                </a:solidFill>
              </a:rPr>
              <a:t>B+</a:t>
            </a:r>
            <a:endParaRPr lang="en-US" altLang="zh-TW" b="1" dirty="0">
              <a:solidFill>
                <a:srgbClr val="FF0000"/>
              </a:solidFill>
            </a:endParaRPr>
          </a:p>
        </p:txBody>
      </p:sp>
      <p:sp>
        <p:nvSpPr>
          <p:cNvPr id="42" name="文字方塊 41"/>
          <p:cNvSpPr txBox="1"/>
          <p:nvPr/>
        </p:nvSpPr>
        <p:spPr>
          <a:xfrm>
            <a:off x="1733127" y="1844824"/>
            <a:ext cx="1343762" cy="400110"/>
          </a:xfrm>
          <a:prstGeom prst="rect">
            <a:avLst/>
          </a:prstGeom>
          <a:scene3d>
            <a:camera prst="orthographicFront"/>
            <a:lightRig rig="threePt" dir="t"/>
          </a:scene3d>
          <a:sp3d>
            <a:bevelT w="165100" prst="coolSlant"/>
          </a:sp3d>
        </p:spPr>
        <p:style>
          <a:lnRef idx="3">
            <a:schemeClr val="lt1"/>
          </a:lnRef>
          <a:fillRef idx="1">
            <a:schemeClr val="accent1"/>
          </a:fillRef>
          <a:effectRef idx="1">
            <a:schemeClr val="accent1"/>
          </a:effectRef>
          <a:fontRef idx="minor">
            <a:schemeClr val="lt1"/>
          </a:fontRef>
        </p:style>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rPr>
              <a:t>標準設定</a:t>
            </a:r>
          </a:p>
        </p:txBody>
      </p:sp>
      <p:sp>
        <p:nvSpPr>
          <p:cNvPr id="46" name="文字方塊 45"/>
          <p:cNvSpPr txBox="1"/>
          <p:nvPr/>
        </p:nvSpPr>
        <p:spPr>
          <a:xfrm>
            <a:off x="3600110" y="1862753"/>
            <a:ext cx="1343762" cy="400110"/>
          </a:xfrm>
          <a:prstGeom prst="rect">
            <a:avLst/>
          </a:prstGeom>
          <a:scene3d>
            <a:camera prst="orthographicFront"/>
            <a:lightRig rig="threePt" dir="t"/>
          </a:scene3d>
          <a:sp3d>
            <a:bevelT w="165100" prst="coolSlant"/>
          </a:sp3d>
        </p:spPr>
        <p:style>
          <a:lnRef idx="3">
            <a:schemeClr val="lt1"/>
          </a:lnRef>
          <a:fillRef idx="1">
            <a:schemeClr val="accent1"/>
          </a:fillRef>
          <a:effectRef idx="1">
            <a:schemeClr val="accent1"/>
          </a:effectRef>
          <a:fontRef idx="minor">
            <a:schemeClr val="lt1"/>
          </a:fontRef>
        </p:style>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rPr>
              <a:t>分數轉換</a:t>
            </a:r>
          </a:p>
        </p:txBody>
      </p:sp>
      <p:sp>
        <p:nvSpPr>
          <p:cNvPr id="47" name="文字方塊 46"/>
          <p:cNvSpPr txBox="1"/>
          <p:nvPr/>
        </p:nvSpPr>
        <p:spPr>
          <a:xfrm>
            <a:off x="5760558" y="1889650"/>
            <a:ext cx="1343762" cy="400110"/>
          </a:xfrm>
          <a:prstGeom prst="rect">
            <a:avLst/>
          </a:prstGeom>
          <a:scene3d>
            <a:camera prst="orthographicFront"/>
            <a:lightRig rig="threePt" dir="t"/>
          </a:scene3d>
          <a:sp3d>
            <a:bevelT w="165100" prst="coolSlant"/>
          </a:sp3d>
        </p:spPr>
        <p:style>
          <a:lnRef idx="3">
            <a:schemeClr val="lt1"/>
          </a:lnRef>
          <a:fillRef idx="1">
            <a:schemeClr val="accent1"/>
          </a:fillRef>
          <a:effectRef idx="1">
            <a:schemeClr val="accent1"/>
          </a:effectRef>
          <a:fontRef idx="minor">
            <a:schemeClr val="lt1"/>
          </a:fontRef>
        </p:style>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rPr>
              <a:t>標示設定</a:t>
            </a:r>
          </a:p>
        </p:txBody>
      </p:sp>
      <p:sp>
        <p:nvSpPr>
          <p:cNvPr id="48" name="文字方塊 47"/>
          <p:cNvSpPr txBox="1"/>
          <p:nvPr/>
        </p:nvSpPr>
        <p:spPr>
          <a:xfrm>
            <a:off x="7608168" y="1898618"/>
            <a:ext cx="2261230" cy="400110"/>
          </a:xfrm>
          <a:prstGeom prst="rect">
            <a:avLst/>
          </a:prstGeom>
          <a:scene3d>
            <a:camera prst="orthographicFront"/>
            <a:lightRig rig="threePt" dir="t"/>
          </a:scene3d>
          <a:sp3d>
            <a:bevelT w="165100" prst="coolSlant"/>
          </a:sp3d>
        </p:spPr>
        <p:style>
          <a:lnRef idx="3">
            <a:schemeClr val="lt1"/>
          </a:lnRef>
          <a:fillRef idx="1">
            <a:schemeClr val="accent1"/>
          </a:fillRef>
          <a:effectRef idx="1">
            <a:schemeClr val="accent1"/>
          </a:effectRef>
          <a:fontRef idx="minor">
            <a:schemeClr val="lt1"/>
          </a:fontRef>
        </p:style>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rPr>
              <a:t>考生等級標示確認</a:t>
            </a:r>
          </a:p>
        </p:txBody>
      </p:sp>
      <p:sp>
        <p:nvSpPr>
          <p:cNvPr id="119847" name="文字方塊 44"/>
          <p:cNvSpPr txBox="1">
            <a:spLocks noChangeArrowheads="1"/>
          </p:cNvSpPr>
          <p:nvPr/>
        </p:nvSpPr>
        <p:spPr bwMode="auto">
          <a:xfrm>
            <a:off x="1622425" y="5067300"/>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15</a:t>
            </a:r>
            <a:endParaRPr lang="zh-TW" altLang="en-US" sz="2000">
              <a:solidFill>
                <a:srgbClr val="000000"/>
              </a:solidFill>
              <a:latin typeface="Arial" panose="020B0604020202020204" pitchFamily="34" charset="0"/>
            </a:endParaRPr>
          </a:p>
        </p:txBody>
      </p:sp>
      <p:sp>
        <p:nvSpPr>
          <p:cNvPr id="119848" name="文字方塊 48"/>
          <p:cNvSpPr txBox="1">
            <a:spLocks noChangeArrowheads="1"/>
          </p:cNvSpPr>
          <p:nvPr/>
        </p:nvSpPr>
        <p:spPr bwMode="auto">
          <a:xfrm>
            <a:off x="2268538" y="5383213"/>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13</a:t>
            </a:r>
            <a:endParaRPr lang="zh-TW" altLang="en-US" sz="2000">
              <a:solidFill>
                <a:srgbClr val="000000"/>
              </a:solidFill>
              <a:latin typeface="Arial" panose="020B0604020202020204" pitchFamily="34" charset="0"/>
            </a:endParaRPr>
          </a:p>
        </p:txBody>
      </p:sp>
      <p:sp>
        <p:nvSpPr>
          <p:cNvPr id="119849" name="文字方塊 49"/>
          <p:cNvSpPr txBox="1">
            <a:spLocks noChangeArrowheads="1"/>
          </p:cNvSpPr>
          <p:nvPr/>
        </p:nvSpPr>
        <p:spPr bwMode="auto">
          <a:xfrm>
            <a:off x="2268538" y="5078413"/>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14</a:t>
            </a:r>
            <a:endParaRPr lang="zh-TW" altLang="en-US" sz="2000">
              <a:solidFill>
                <a:srgbClr val="000000"/>
              </a:solidFill>
              <a:latin typeface="Arial" panose="020B0604020202020204" pitchFamily="34" charset="0"/>
            </a:endParaRPr>
          </a:p>
        </p:txBody>
      </p:sp>
      <p:sp>
        <p:nvSpPr>
          <p:cNvPr id="119850" name="文字方塊 50"/>
          <p:cNvSpPr txBox="1">
            <a:spLocks noChangeArrowheads="1"/>
          </p:cNvSpPr>
          <p:nvPr/>
        </p:nvSpPr>
        <p:spPr bwMode="auto">
          <a:xfrm>
            <a:off x="2297113" y="3322638"/>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33</a:t>
            </a:r>
            <a:endParaRPr lang="zh-TW" altLang="en-US" sz="2000">
              <a:solidFill>
                <a:srgbClr val="000000"/>
              </a:solidFill>
              <a:latin typeface="Arial" panose="020B0604020202020204" pitchFamily="34" charset="0"/>
            </a:endParaRPr>
          </a:p>
        </p:txBody>
      </p:sp>
      <p:sp>
        <p:nvSpPr>
          <p:cNvPr id="119851" name="文字方塊 51"/>
          <p:cNvSpPr txBox="1">
            <a:spLocks noChangeArrowheads="1"/>
          </p:cNvSpPr>
          <p:nvPr/>
        </p:nvSpPr>
        <p:spPr bwMode="auto">
          <a:xfrm>
            <a:off x="2287588" y="3027363"/>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34</a:t>
            </a:r>
            <a:endParaRPr lang="zh-TW" altLang="en-US" sz="2000">
              <a:solidFill>
                <a:srgbClr val="000000"/>
              </a:solidFill>
              <a:latin typeface="Arial" panose="020B0604020202020204" pitchFamily="34" charset="0"/>
            </a:endParaRPr>
          </a:p>
        </p:txBody>
      </p:sp>
      <p:sp>
        <p:nvSpPr>
          <p:cNvPr id="119852" name="文字方塊 52"/>
          <p:cNvSpPr txBox="1">
            <a:spLocks noChangeArrowheads="1"/>
          </p:cNvSpPr>
          <p:nvPr/>
        </p:nvSpPr>
        <p:spPr bwMode="auto">
          <a:xfrm>
            <a:off x="2297113" y="2336800"/>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40</a:t>
            </a:r>
            <a:endParaRPr lang="zh-TW" altLang="en-US" sz="2000">
              <a:solidFill>
                <a:srgbClr val="000000"/>
              </a:solidFill>
              <a:latin typeface="Arial" panose="020B0604020202020204" pitchFamily="34" charset="0"/>
            </a:endParaRPr>
          </a:p>
        </p:txBody>
      </p:sp>
      <p:pic>
        <p:nvPicPr>
          <p:cNvPr id="54" name="Picture 2"/>
          <p:cNvPicPr>
            <a:picLocks noChangeAspect="1" noChangeArrowheads="1"/>
          </p:cNvPicPr>
          <p:nvPr/>
        </p:nvPicPr>
        <p:blipFill rotWithShape="1">
          <a:blip r:embed="rId3"/>
          <a:srcRect l="28189" t="3537" r="4383" b="56882"/>
          <a:stretch/>
        </p:blipFill>
        <p:spPr bwMode="auto">
          <a:xfrm>
            <a:off x="5519738" y="2351088"/>
            <a:ext cx="1698625" cy="936625"/>
          </a:xfrm>
          <a:prstGeom prst="rect">
            <a:avLst/>
          </a:prstGeom>
          <a:ln>
            <a:noFill/>
          </a:ln>
          <a:effectLst>
            <a:outerShdw blurRad="292100" dist="139700" dir="2700000" algn="tl" rotWithShape="0">
              <a:srgbClr val="333333">
                <a:alpha val="65000"/>
              </a:srgbClr>
            </a:outerShdw>
          </a:effectLst>
          <a:extLst/>
        </p:spPr>
      </p:pic>
      <p:pic>
        <p:nvPicPr>
          <p:cNvPr id="55" name="Picture 2"/>
          <p:cNvPicPr>
            <a:picLocks noChangeAspect="1" noChangeArrowheads="1"/>
          </p:cNvPicPr>
          <p:nvPr/>
        </p:nvPicPr>
        <p:blipFill rotWithShape="1">
          <a:blip r:embed="rId3"/>
          <a:srcRect l="28189" t="43118" r="4383" b="17300"/>
          <a:stretch/>
        </p:blipFill>
        <p:spPr bwMode="auto">
          <a:xfrm>
            <a:off x="5519738" y="3390900"/>
            <a:ext cx="1698625" cy="2009775"/>
          </a:xfrm>
          <a:prstGeom prst="rect">
            <a:avLst/>
          </a:prstGeom>
          <a:ln>
            <a:noFill/>
          </a:ln>
          <a:effectLst>
            <a:outerShdw blurRad="292100" dist="139700" dir="2700000" algn="tl" rotWithShape="0">
              <a:srgbClr val="333333">
                <a:alpha val="65000"/>
              </a:srgbClr>
            </a:outerShdw>
          </a:effectLst>
          <a:extLst/>
        </p:spPr>
      </p:pic>
      <p:cxnSp>
        <p:nvCxnSpPr>
          <p:cNvPr id="40" name="直線接點 39"/>
          <p:cNvCxnSpPr/>
          <p:nvPr/>
        </p:nvCxnSpPr>
        <p:spPr>
          <a:xfrm>
            <a:off x="7212013" y="1628775"/>
            <a:ext cx="0" cy="4749800"/>
          </a:xfrm>
          <a:prstGeom prst="line">
            <a:avLst/>
          </a:prstGeom>
          <a:ln>
            <a:prstDash val="sysDash"/>
          </a:ln>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標題 1"/>
          <p:cNvSpPr>
            <a:spLocks noGrp="1"/>
          </p:cNvSpPr>
          <p:nvPr>
            <p:ph type="title"/>
          </p:nvPr>
        </p:nvSpPr>
        <p:spPr>
          <a:xfrm>
            <a:off x="1352550" y="44450"/>
            <a:ext cx="9467850" cy="1143000"/>
          </a:xfrm>
        </p:spPr>
        <p:txBody>
          <a:bodyPr/>
          <a:lstStyle/>
          <a:p>
            <a:r>
              <a:rPr lang="zh-TW" altLang="zh-TW" sz="2700" smtClean="0"/>
              <a:t>英語科閱讀與聽力答對題數對應整體能力等級加標示對照表</a:t>
            </a:r>
            <a:br>
              <a:rPr lang="zh-TW" altLang="zh-TW" sz="2700" smtClean="0"/>
            </a:br>
            <a:r>
              <a:rPr lang="zh-TW" altLang="en-US" sz="2800" smtClean="0"/>
              <a:t>（</a:t>
            </a:r>
            <a:r>
              <a:rPr lang="zh-TW" altLang="zh-TW" sz="2800" smtClean="0"/>
              <a:t>以</a:t>
            </a:r>
            <a:r>
              <a:rPr lang="en-US" altLang="zh-TW" sz="2800" dirty="0" smtClean="0"/>
              <a:t>104</a:t>
            </a:r>
            <a:r>
              <a:rPr lang="zh-TW" altLang="zh-TW" sz="2800" smtClean="0"/>
              <a:t>年國中教育會考為範例</a:t>
            </a:r>
            <a:r>
              <a:rPr lang="zh-TW" altLang="en-US" sz="2800" smtClean="0"/>
              <a:t>）</a:t>
            </a:r>
          </a:p>
        </p:txBody>
      </p:sp>
      <p:graphicFrame>
        <p:nvGraphicFramePr>
          <p:cNvPr id="121859" name="物件 2"/>
          <p:cNvGraphicFramePr>
            <a:graphicFrameLocks noChangeAspect="1"/>
          </p:cNvGraphicFramePr>
          <p:nvPr/>
        </p:nvGraphicFramePr>
        <p:xfrm>
          <a:off x="1703388" y="1052513"/>
          <a:ext cx="8869362" cy="5472112"/>
        </p:xfrm>
        <a:graphic>
          <a:graphicData uri="http://schemas.openxmlformats.org/presentationml/2006/ole">
            <mc:AlternateContent xmlns:mc="http://schemas.openxmlformats.org/markup-compatibility/2006">
              <mc:Choice xmlns:v="urn:schemas-microsoft-com:vml" Requires="v">
                <p:oleObj spid="_x0000_s122036" name="文件" r:id="rId3" imgW="9794632" imgH="6563463" progId="Word.Document.12">
                  <p:embed/>
                </p:oleObj>
              </mc:Choice>
              <mc:Fallback>
                <p:oleObj name="文件" r:id="rId3" imgW="9794632" imgH="6563463" progId="Word.Document.12">
                  <p:embed/>
                  <p:pic>
                    <p:nvPicPr>
                      <p:cNvPr id="0" name="物件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052513"/>
                        <a:ext cx="8869362"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橢圓 3"/>
          <p:cNvSpPr/>
          <p:nvPr/>
        </p:nvSpPr>
        <p:spPr>
          <a:xfrm>
            <a:off x="10174288" y="4102100"/>
            <a:ext cx="360362" cy="431800"/>
          </a:xfrm>
          <a:prstGeom prst="ellipse">
            <a:avLst/>
          </a:prstGeom>
          <a:no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5" name="直線單箭頭接點 4"/>
          <p:cNvCxnSpPr/>
          <p:nvPr/>
        </p:nvCxnSpPr>
        <p:spPr>
          <a:xfrm>
            <a:off x="10344150" y="1412875"/>
            <a:ext cx="11113" cy="2689225"/>
          </a:xfrm>
          <a:prstGeom prst="straightConnector1">
            <a:avLst/>
          </a:prstGeom>
          <a:ln>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flipV="1">
            <a:off x="2092325" y="4292600"/>
            <a:ext cx="8091488" cy="25400"/>
          </a:xfrm>
          <a:prstGeom prst="straightConnector1">
            <a:avLst/>
          </a:prstGeom>
          <a:ln>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7" name="投影片編號版面配置區 6"/>
          <p:cNvSpPr>
            <a:spLocks noGrp="1"/>
          </p:cNvSpPr>
          <p:nvPr>
            <p:ph type="sldNum" sz="quarter" idx="12"/>
          </p:nvPr>
        </p:nvSpPr>
        <p:spPr>
          <a:xfrm>
            <a:off x="531813" y="787400"/>
            <a:ext cx="779462" cy="365125"/>
          </a:xfrm>
        </p:spPr>
        <p:txBody>
          <a:bodyPr/>
          <a:lstStyle/>
          <a:p>
            <a:pPr>
              <a:defRPr/>
            </a:pPr>
            <a:r>
              <a:rPr lang="en-US" altLang="zh-TW" dirty="0" smtClean="0"/>
              <a:t>32</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1792288" y="623888"/>
            <a:ext cx="9712325" cy="1281112"/>
          </a:xfrm>
        </p:spPr>
        <p:txBody>
          <a:bodyPr/>
          <a:lstStyle/>
          <a:p>
            <a:r>
              <a:rPr lang="zh-TW" altLang="en-US" sz="4400" smtClean="0"/>
              <a:t>數學</a:t>
            </a:r>
            <a:r>
              <a:rPr lang="zh-TW" altLang="zh-TW" sz="4400" smtClean="0"/>
              <a:t>科</a:t>
            </a:r>
            <a:r>
              <a:rPr lang="zh-TW" altLang="en-US" sz="4400" smtClean="0"/>
              <a:t>選擇題與非選擇題</a:t>
            </a:r>
            <a:r>
              <a:rPr lang="zh-TW" altLang="zh-TW" sz="4400" smtClean="0"/>
              <a:t>標準設定</a:t>
            </a:r>
            <a:r>
              <a:rPr lang="zh-TW" altLang="en-US" sz="4400" smtClean="0"/>
              <a:t>結果</a:t>
            </a:r>
          </a:p>
        </p:txBody>
      </p:sp>
      <p:sp>
        <p:nvSpPr>
          <p:cNvPr id="41987" name="內容版面配置區 2"/>
          <p:cNvSpPr>
            <a:spLocks noGrp="1"/>
          </p:cNvSpPr>
          <p:nvPr>
            <p:ph idx="1"/>
          </p:nvPr>
        </p:nvSpPr>
        <p:spPr>
          <a:xfrm>
            <a:off x="1955800" y="1905000"/>
            <a:ext cx="8289925" cy="1323975"/>
          </a:xfrm>
        </p:spPr>
        <p:txBody>
          <a:bodyPr/>
          <a:lstStyle/>
          <a:p>
            <a:pPr>
              <a:defRPr/>
            </a:pPr>
            <a:r>
              <a:rPr lang="zh-TW" altLang="zh-TW" sz="3200" dirty="0" smtClean="0"/>
              <a:t>以</a:t>
            </a:r>
            <a:r>
              <a:rPr lang="en-US" altLang="zh-TW" sz="3200" dirty="0" smtClean="0"/>
              <a:t>104</a:t>
            </a:r>
            <a:r>
              <a:rPr lang="zh-TW" altLang="zh-TW" sz="3200" dirty="0" smtClean="0"/>
              <a:t>年國中教育會考為例：</a:t>
            </a:r>
            <a:endParaRPr lang="en-US" altLang="zh-TW" sz="3200" dirty="0" smtClean="0"/>
          </a:p>
          <a:p>
            <a:pPr marL="0" indent="0">
              <a:buFont typeface="Wingdings 3" panose="05040102010807070707" pitchFamily="18" charset="2"/>
              <a:buNone/>
              <a:defRPr/>
            </a:pPr>
            <a:r>
              <a:rPr lang="en-US" altLang="zh-TW" sz="3200" dirty="0" smtClean="0"/>
              <a:t>	</a:t>
            </a:r>
            <a:r>
              <a:rPr lang="zh-TW" altLang="zh-TW" sz="3200" dirty="0" smtClean="0"/>
              <a:t>選擇題</a:t>
            </a:r>
            <a:r>
              <a:rPr lang="zh-TW" altLang="en-US" sz="3200" dirty="0" smtClean="0"/>
              <a:t>：</a:t>
            </a:r>
            <a:r>
              <a:rPr lang="en-US" altLang="zh-TW" sz="3200" dirty="0" smtClean="0"/>
              <a:t>25</a:t>
            </a:r>
            <a:r>
              <a:rPr lang="zh-TW" altLang="zh-TW" sz="3200" dirty="0" smtClean="0"/>
              <a:t>題</a:t>
            </a:r>
            <a:endParaRPr lang="en-US" altLang="zh-TW" sz="3200" dirty="0" smtClean="0"/>
          </a:p>
          <a:p>
            <a:pPr marL="0" indent="0">
              <a:buFont typeface="Wingdings 3" panose="05040102010807070707" pitchFamily="18" charset="2"/>
              <a:buNone/>
              <a:defRPr/>
            </a:pPr>
            <a:r>
              <a:rPr lang="en-US" altLang="zh-TW" sz="3200" dirty="0" smtClean="0"/>
              <a:t>	</a:t>
            </a:r>
            <a:r>
              <a:rPr lang="zh-TW" altLang="zh-TW" sz="3200" dirty="0" smtClean="0"/>
              <a:t>非選擇題</a:t>
            </a:r>
            <a:r>
              <a:rPr lang="zh-TW" altLang="en-US" sz="3200" dirty="0" smtClean="0"/>
              <a:t>：</a:t>
            </a:r>
            <a:r>
              <a:rPr lang="en-US" altLang="zh-TW" sz="3200" dirty="0" smtClean="0"/>
              <a:t>2</a:t>
            </a:r>
            <a:r>
              <a:rPr lang="zh-TW" altLang="zh-TW" sz="3200" dirty="0" smtClean="0"/>
              <a:t>題（得分範圍為</a:t>
            </a:r>
            <a:r>
              <a:rPr lang="en-US" altLang="zh-TW" sz="3200" dirty="0" smtClean="0"/>
              <a:t>0</a:t>
            </a:r>
            <a:r>
              <a:rPr lang="zh-TW" altLang="zh-TW" sz="3200" dirty="0" smtClean="0"/>
              <a:t>至</a:t>
            </a:r>
            <a:r>
              <a:rPr lang="en-US" altLang="zh-TW" sz="3200" dirty="0" smtClean="0"/>
              <a:t>6</a:t>
            </a:r>
            <a:r>
              <a:rPr lang="zh-TW" altLang="zh-TW" sz="3200" dirty="0" smtClean="0"/>
              <a:t>分）</a:t>
            </a:r>
            <a:endParaRPr lang="en-US" altLang="zh-TW" sz="3200" dirty="0" smtClean="0"/>
          </a:p>
          <a:p>
            <a:pPr>
              <a:buFontTx/>
              <a:buNone/>
              <a:defRPr/>
            </a:pPr>
            <a:endParaRPr lang="en-US" altLang="zh-TW" sz="1100" dirty="0"/>
          </a:p>
        </p:txBody>
      </p:sp>
      <p:sp>
        <p:nvSpPr>
          <p:cNvPr id="4" name="投影片編號版面配置區 6"/>
          <p:cNvSpPr>
            <a:spLocks noGrp="1"/>
          </p:cNvSpPr>
          <p:nvPr>
            <p:ph type="sldNum" sz="quarter" idx="12"/>
          </p:nvPr>
        </p:nvSpPr>
        <p:spPr>
          <a:xfrm>
            <a:off x="531813" y="787400"/>
            <a:ext cx="779462" cy="365125"/>
          </a:xfrm>
        </p:spPr>
        <p:txBody>
          <a:bodyPr/>
          <a:lstStyle/>
          <a:p>
            <a:pPr>
              <a:defRPr/>
            </a:pPr>
            <a:r>
              <a:rPr lang="en-US" altLang="zh-TW" dirty="0" smtClean="0"/>
              <a:t>33</a:t>
            </a:r>
            <a:endParaRPr lang="zh-TW" alt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標題 1"/>
          <p:cNvSpPr>
            <a:spLocks noGrp="1"/>
          </p:cNvSpPr>
          <p:nvPr>
            <p:ph type="title"/>
          </p:nvPr>
        </p:nvSpPr>
        <p:spPr>
          <a:xfrm>
            <a:off x="2592388" y="623888"/>
            <a:ext cx="8912225" cy="1281112"/>
          </a:xfrm>
        </p:spPr>
        <p:txBody>
          <a:bodyPr/>
          <a:lstStyle/>
          <a:p>
            <a:r>
              <a:rPr lang="zh-TW" altLang="en-US" smtClean="0"/>
              <a:t>數學科</a:t>
            </a:r>
            <a:r>
              <a:rPr lang="zh-TW" altLang="zh-TW" smtClean="0"/>
              <a:t>整體能力加權分數</a:t>
            </a:r>
            <a:r>
              <a:rPr lang="zh-TW" altLang="en-US" smtClean="0"/>
              <a:t>如何計算？</a:t>
            </a:r>
          </a:p>
        </p:txBody>
      </p:sp>
      <p:sp>
        <p:nvSpPr>
          <p:cNvPr id="43011" name="內容版面配置區 2"/>
          <p:cNvSpPr>
            <a:spLocks noGrp="1"/>
          </p:cNvSpPr>
          <p:nvPr>
            <p:ph idx="1"/>
          </p:nvPr>
        </p:nvSpPr>
        <p:spPr>
          <a:xfrm>
            <a:off x="1847850" y="1600200"/>
            <a:ext cx="8229600" cy="4781550"/>
          </a:xfrm>
        </p:spPr>
        <p:txBody>
          <a:bodyPr/>
          <a:lstStyle/>
          <a:p>
            <a:pPr>
              <a:defRPr/>
            </a:pPr>
            <a:r>
              <a:rPr lang="zh-TW" altLang="zh-TW" sz="2800" dirty="0">
                <a:latin typeface="+mn-ea"/>
              </a:rPr>
              <a:t>加權比重</a:t>
            </a:r>
            <a:r>
              <a:rPr lang="zh-TW" altLang="en-US" sz="2800" dirty="0">
                <a:latin typeface="+mn-ea"/>
              </a:rPr>
              <a:t>：</a:t>
            </a:r>
            <a:r>
              <a:rPr lang="zh-TW" altLang="zh-TW" sz="2800" dirty="0">
                <a:latin typeface="+mn-ea"/>
              </a:rPr>
              <a:t>選擇題佔</a:t>
            </a:r>
            <a:r>
              <a:rPr lang="en-US" altLang="zh-TW" sz="2800" dirty="0">
                <a:solidFill>
                  <a:srgbClr val="FF0000"/>
                </a:solidFill>
                <a:latin typeface="+mn-ea"/>
              </a:rPr>
              <a:t>85</a:t>
            </a:r>
            <a:r>
              <a:rPr lang="zh-TW" altLang="zh-TW" sz="2800" dirty="0">
                <a:solidFill>
                  <a:srgbClr val="FF0000"/>
                </a:solidFill>
                <a:latin typeface="+mn-ea"/>
              </a:rPr>
              <a:t>％</a:t>
            </a:r>
            <a:r>
              <a:rPr lang="zh-TW" altLang="zh-TW" sz="2800" dirty="0">
                <a:latin typeface="+mn-ea"/>
              </a:rPr>
              <a:t>，非選擇題佔</a:t>
            </a:r>
            <a:r>
              <a:rPr lang="en-US" altLang="zh-TW" sz="2800" dirty="0">
                <a:solidFill>
                  <a:srgbClr val="FF0000"/>
                </a:solidFill>
                <a:latin typeface="+mn-ea"/>
              </a:rPr>
              <a:t>15</a:t>
            </a:r>
            <a:r>
              <a:rPr lang="zh-TW" altLang="zh-TW" sz="2800" dirty="0">
                <a:solidFill>
                  <a:srgbClr val="FF0000"/>
                </a:solidFill>
                <a:latin typeface="+mn-ea"/>
              </a:rPr>
              <a:t>％</a:t>
            </a:r>
            <a:endParaRPr lang="en-US" altLang="zh-TW" sz="2800" dirty="0">
              <a:solidFill>
                <a:srgbClr val="FF0000"/>
              </a:solidFill>
              <a:latin typeface="+mn-ea"/>
            </a:endParaRPr>
          </a:p>
          <a:p>
            <a:pPr>
              <a:buFontTx/>
              <a:buNone/>
              <a:defRPr/>
            </a:pPr>
            <a:endParaRPr lang="en-US" altLang="zh-TW" dirty="0" smtClean="0"/>
          </a:p>
          <a:p>
            <a:pPr>
              <a:buFontTx/>
              <a:buNone/>
              <a:defRPr/>
            </a:pPr>
            <a:endParaRPr lang="en-US" altLang="zh-TW" dirty="0" smtClean="0"/>
          </a:p>
          <a:p>
            <a:pPr>
              <a:buFontTx/>
              <a:buNone/>
              <a:defRPr/>
            </a:pPr>
            <a:endParaRPr lang="en-US" altLang="zh-TW" dirty="0" smtClean="0"/>
          </a:p>
          <a:p>
            <a:pPr>
              <a:buFontTx/>
              <a:buNone/>
              <a:defRPr/>
            </a:pPr>
            <a:endParaRPr lang="en-US" altLang="zh-TW" sz="1200" dirty="0"/>
          </a:p>
          <a:p>
            <a:pPr>
              <a:buFontTx/>
              <a:buNone/>
              <a:defRPr/>
            </a:pPr>
            <a:endParaRPr lang="zh-TW" altLang="en-US" sz="2000" dirty="0"/>
          </a:p>
        </p:txBody>
      </p:sp>
      <p:graphicFrame>
        <p:nvGraphicFramePr>
          <p:cNvPr id="123908" name="Object 2"/>
          <p:cNvGraphicFramePr>
            <a:graphicFrameLocks noChangeAspect="1"/>
          </p:cNvGraphicFramePr>
          <p:nvPr/>
        </p:nvGraphicFramePr>
        <p:xfrm>
          <a:off x="2114550" y="2481263"/>
          <a:ext cx="8675688" cy="3768725"/>
        </p:xfrm>
        <a:graphic>
          <a:graphicData uri="http://schemas.openxmlformats.org/presentationml/2006/ole">
            <mc:AlternateContent xmlns:mc="http://schemas.openxmlformats.org/markup-compatibility/2006">
              <mc:Choice xmlns:v="urn:schemas-microsoft-com:vml" Requires="v">
                <p:oleObj spid="_x0000_s124082" name="Equation" r:id="rId3" imgW="3505200" imgH="1524000" progId="Equation.DSMT4">
                  <p:embed/>
                </p:oleObj>
              </mc:Choice>
              <mc:Fallback>
                <p:oleObj name="Equation" r:id="rId3" imgW="3505200" imgH="15240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4550" y="2481263"/>
                        <a:ext cx="8675688" cy="3768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投影片編號版面配置區 6"/>
          <p:cNvSpPr>
            <a:spLocks noGrp="1"/>
          </p:cNvSpPr>
          <p:nvPr>
            <p:ph type="sldNum" sz="quarter" idx="12"/>
          </p:nvPr>
        </p:nvSpPr>
        <p:spPr>
          <a:xfrm>
            <a:off x="531813" y="787400"/>
            <a:ext cx="779462" cy="365125"/>
          </a:xfrm>
        </p:spPr>
        <p:txBody>
          <a:bodyPr/>
          <a:lstStyle/>
          <a:p>
            <a:pPr>
              <a:defRPr/>
            </a:pPr>
            <a:r>
              <a:rPr lang="en-US" altLang="zh-TW" dirty="0" smtClean="0"/>
              <a:t>34</a:t>
            </a:r>
            <a:endParaRPr lang="zh-TW"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標題 1"/>
          <p:cNvSpPr>
            <a:spLocks noGrp="1"/>
          </p:cNvSpPr>
          <p:nvPr>
            <p:ph type="title"/>
          </p:nvPr>
        </p:nvSpPr>
        <p:spPr>
          <a:xfrm>
            <a:off x="2592388" y="623888"/>
            <a:ext cx="8912225" cy="1281112"/>
          </a:xfrm>
        </p:spPr>
        <p:txBody>
          <a:bodyPr/>
          <a:lstStyle/>
          <a:p>
            <a:r>
              <a:rPr lang="zh-TW" altLang="en-US" b="1" smtClean="0"/>
              <a:t>教育會考</a:t>
            </a:r>
            <a:r>
              <a:rPr lang="en-US" altLang="zh-TW" b="1" dirty="0" smtClean="0"/>
              <a:t>-</a:t>
            </a:r>
            <a:r>
              <a:rPr lang="zh-TW" altLang="en-US" b="1" smtClean="0"/>
              <a:t>數學科計分說明</a:t>
            </a:r>
            <a:endParaRPr lang="zh-TW" altLang="en-US" smtClean="0"/>
          </a:p>
        </p:txBody>
      </p:sp>
      <p:sp>
        <p:nvSpPr>
          <p:cNvPr id="3" name="內容版面配置區 2"/>
          <p:cNvSpPr>
            <a:spLocks noGrp="1"/>
          </p:cNvSpPr>
          <p:nvPr>
            <p:ph idx="1"/>
          </p:nvPr>
        </p:nvSpPr>
        <p:spPr>
          <a:xfrm>
            <a:off x="1676400" y="1481138"/>
            <a:ext cx="4616450" cy="3778250"/>
          </a:xfrm>
        </p:spPr>
        <p:txBody>
          <a:bodyPr/>
          <a:lstStyle/>
          <a:p>
            <a:pPr eaLnBrk="1" fontAlgn="auto" hangingPunct="1">
              <a:spcAft>
                <a:spcPts val="0"/>
              </a:spcAft>
              <a:buFont typeface="Wingdings 3" charset="2"/>
              <a:buChar char=""/>
              <a:defRPr/>
            </a:pPr>
            <a:r>
              <a:rPr lang="zh-TW" altLang="en-US" sz="2600" dirty="0" smtClean="0">
                <a:solidFill>
                  <a:schemeClr val="tx1">
                    <a:lumMod val="75000"/>
                    <a:lumOff val="25000"/>
                  </a:schemeClr>
                </a:solidFill>
              </a:rPr>
              <a:t>依</a:t>
            </a:r>
            <a:r>
              <a:rPr lang="zh-TW" altLang="en-US" sz="2600" dirty="0">
                <a:solidFill>
                  <a:schemeClr val="tx1">
                    <a:lumMod val="75000"/>
                    <a:lumOff val="25000"/>
                  </a:schemeClr>
                </a:solidFill>
              </a:rPr>
              <a:t>加權分數將考生區分為</a:t>
            </a:r>
            <a:endParaRPr lang="en-US" altLang="zh-TW" sz="2600" dirty="0">
              <a:solidFill>
                <a:schemeClr val="tx1">
                  <a:lumMod val="75000"/>
                  <a:lumOff val="25000"/>
                </a:schemeClr>
              </a:solidFill>
            </a:endParaRPr>
          </a:p>
          <a:p>
            <a:pPr marL="0" indent="0" eaLnBrk="1" fontAlgn="auto" hangingPunct="1">
              <a:spcAft>
                <a:spcPts val="0"/>
              </a:spcAft>
              <a:buFont typeface="Wingdings 3" charset="2"/>
              <a:buNone/>
              <a:defRPr/>
            </a:pPr>
            <a:r>
              <a:rPr lang="zh-TW" altLang="en-US" sz="2600" dirty="0">
                <a:solidFill>
                  <a:schemeClr val="tx1">
                    <a:lumMod val="75000"/>
                    <a:lumOff val="25000"/>
                  </a:schemeClr>
                </a:solidFill>
              </a:rPr>
              <a:t>「精熟」、「基礎」及</a:t>
            </a:r>
            <a:endParaRPr lang="en-US" altLang="zh-TW" sz="2600" dirty="0">
              <a:solidFill>
                <a:schemeClr val="tx1">
                  <a:lumMod val="75000"/>
                  <a:lumOff val="25000"/>
                </a:schemeClr>
              </a:solidFill>
            </a:endParaRPr>
          </a:p>
          <a:p>
            <a:pPr marL="0" indent="0" eaLnBrk="1" fontAlgn="auto" hangingPunct="1">
              <a:spcAft>
                <a:spcPts val="0"/>
              </a:spcAft>
              <a:buFont typeface="Wingdings 3" charset="2"/>
              <a:buNone/>
              <a:defRPr/>
            </a:pPr>
            <a:r>
              <a:rPr lang="zh-TW" altLang="en-US" sz="2600" dirty="0">
                <a:solidFill>
                  <a:schemeClr val="tx1">
                    <a:lumMod val="75000"/>
                    <a:lumOff val="25000"/>
                  </a:schemeClr>
                </a:solidFill>
              </a:rPr>
              <a:t>「待加強」</a:t>
            </a:r>
            <a:r>
              <a:rPr lang="en-US" altLang="zh-TW" sz="2600" dirty="0">
                <a:solidFill>
                  <a:schemeClr val="tx1">
                    <a:lumMod val="75000"/>
                    <a:lumOff val="25000"/>
                  </a:schemeClr>
                </a:solidFill>
              </a:rPr>
              <a:t>3 </a:t>
            </a:r>
            <a:r>
              <a:rPr lang="zh-TW" altLang="en-US" sz="2600" dirty="0">
                <a:solidFill>
                  <a:schemeClr val="tx1">
                    <a:lumMod val="75000"/>
                    <a:lumOff val="25000"/>
                  </a:schemeClr>
                </a:solidFill>
              </a:rPr>
              <a:t>個能力等級。</a:t>
            </a:r>
            <a:endParaRPr lang="en-US" altLang="zh-TW" sz="2600" dirty="0">
              <a:solidFill>
                <a:schemeClr val="tx1">
                  <a:lumMod val="75000"/>
                  <a:lumOff val="25000"/>
                </a:schemeClr>
              </a:solidFill>
            </a:endParaRPr>
          </a:p>
          <a:p>
            <a:pPr marL="0" indent="0" eaLnBrk="1" fontAlgn="auto" hangingPunct="1">
              <a:spcAft>
                <a:spcPts val="0"/>
              </a:spcAft>
              <a:buFont typeface="Wingdings 3" charset="2"/>
              <a:buNone/>
              <a:defRPr/>
            </a:pPr>
            <a:endParaRPr lang="en-US" altLang="zh-TW" dirty="0">
              <a:solidFill>
                <a:schemeClr val="tx1">
                  <a:lumMod val="75000"/>
                  <a:lumOff val="25000"/>
                </a:schemeClr>
              </a:solidFill>
            </a:endParaRPr>
          </a:p>
          <a:p>
            <a:pPr marL="0" indent="0" eaLnBrk="1" fontAlgn="auto" hangingPunct="1">
              <a:spcAft>
                <a:spcPts val="0"/>
              </a:spcAft>
              <a:buFont typeface="Wingdings 3" charset="2"/>
              <a:buNone/>
              <a:defRPr/>
            </a:pPr>
            <a:r>
              <a:rPr lang="zh-TW" altLang="en-US" dirty="0" smtClean="0">
                <a:solidFill>
                  <a:srgbClr val="0000FF"/>
                </a:solidFill>
              </a:rPr>
              <a:t> </a:t>
            </a:r>
            <a:r>
              <a:rPr lang="en-US" altLang="zh-TW" dirty="0" smtClean="0">
                <a:solidFill>
                  <a:srgbClr val="0000FF"/>
                </a:solidFill>
              </a:rPr>
              <a:t>(</a:t>
            </a:r>
            <a:r>
              <a:rPr lang="zh-TW" altLang="en-US" dirty="0">
                <a:solidFill>
                  <a:srgbClr val="0000FF"/>
                </a:solidFill>
              </a:rPr>
              <a:t>圖：以</a:t>
            </a:r>
            <a:r>
              <a:rPr lang="en-US" altLang="zh-TW" dirty="0" smtClean="0">
                <a:solidFill>
                  <a:srgbClr val="0000FF"/>
                </a:solidFill>
              </a:rPr>
              <a:t>104</a:t>
            </a:r>
            <a:r>
              <a:rPr lang="zh-TW" altLang="en-US" dirty="0" smtClean="0">
                <a:solidFill>
                  <a:srgbClr val="0000FF"/>
                </a:solidFill>
              </a:rPr>
              <a:t>年</a:t>
            </a:r>
            <a:r>
              <a:rPr lang="zh-TW" altLang="en-US" dirty="0">
                <a:solidFill>
                  <a:srgbClr val="0000FF"/>
                </a:solidFill>
              </a:rPr>
              <a:t>試辦國中教育會考資料計算</a:t>
            </a:r>
            <a:r>
              <a:rPr lang="en-US" altLang="zh-TW" dirty="0" smtClean="0">
                <a:solidFill>
                  <a:srgbClr val="0000FF"/>
                </a:solidFill>
              </a:rPr>
              <a:t>)</a:t>
            </a:r>
            <a:endParaRPr lang="zh-TW" altLang="en-US" dirty="0">
              <a:solidFill>
                <a:srgbClr val="0000FF"/>
              </a:solidFill>
            </a:endParaRPr>
          </a:p>
        </p:txBody>
      </p:sp>
      <p:sp>
        <p:nvSpPr>
          <p:cNvPr id="7" name="投影片編號版面配置區 6"/>
          <p:cNvSpPr>
            <a:spLocks noGrp="1"/>
          </p:cNvSpPr>
          <p:nvPr>
            <p:ph type="sldNum" sz="quarter" idx="12"/>
          </p:nvPr>
        </p:nvSpPr>
        <p:spPr/>
        <p:txBody>
          <a:bodyPr/>
          <a:lstStyle/>
          <a:p>
            <a:pPr>
              <a:defRPr/>
            </a:pPr>
            <a:r>
              <a:rPr lang="en-US" altLang="zh-TW" dirty="0" smtClean="0"/>
              <a:t>35</a:t>
            </a:r>
            <a:endParaRPr lang="zh-TW" altLang="en-US" dirty="0"/>
          </a:p>
        </p:txBody>
      </p:sp>
      <p:graphicFrame>
        <p:nvGraphicFramePr>
          <p:cNvPr id="124933" name="內容版面配置區 2"/>
          <p:cNvGraphicFramePr>
            <a:graphicFrameLocks noChangeAspect="1"/>
          </p:cNvGraphicFramePr>
          <p:nvPr/>
        </p:nvGraphicFramePr>
        <p:xfrm>
          <a:off x="6292850" y="1481138"/>
          <a:ext cx="6926263" cy="5529262"/>
        </p:xfrm>
        <a:graphic>
          <a:graphicData uri="http://schemas.openxmlformats.org/presentationml/2006/ole">
            <mc:AlternateContent xmlns:mc="http://schemas.openxmlformats.org/markup-compatibility/2006">
              <mc:Choice xmlns:v="urn:schemas-microsoft-com:vml" Requires="v">
                <p:oleObj spid="_x0000_s125107" name="文件" r:id="rId3" imgW="2699467" imgH="2153535" progId="Word.Document.12">
                  <p:embed/>
                </p:oleObj>
              </mc:Choice>
              <mc:Fallback>
                <p:oleObj name="文件" r:id="rId3" imgW="2699467" imgH="2153535" progId="Word.Document.12">
                  <p:embed/>
                  <p:pic>
                    <p:nvPicPr>
                      <p:cNvPr id="0" name="內容版面配置區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2850" y="1481138"/>
                        <a:ext cx="6926263"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線接點 29"/>
          <p:cNvCxnSpPr/>
          <p:nvPr/>
        </p:nvCxnSpPr>
        <p:spPr>
          <a:xfrm flipH="1">
            <a:off x="3392488" y="3319463"/>
            <a:ext cx="87471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524000" y="0"/>
            <a:ext cx="9144000" cy="1052513"/>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000" b="1" dirty="0">
                <a:solidFill>
                  <a:prstClr val="white"/>
                </a:solidFill>
                <a:latin typeface="微軟正黑體" panose="020B0604030504040204" pitchFamily="34" charset="-120"/>
              </a:rPr>
              <a:t>國中教育會考</a:t>
            </a:r>
            <a:r>
              <a:rPr lang="zh-TW" altLang="en-US" sz="4000" b="1" dirty="0">
                <a:solidFill>
                  <a:srgbClr val="FF0000"/>
                </a:solidFill>
                <a:latin typeface="微軟正黑體" panose="020B0604030504040204" pitchFamily="34" charset="-120"/>
              </a:rPr>
              <a:t>數學科</a:t>
            </a:r>
            <a:r>
              <a:rPr lang="zh-TW" altLang="en-US" sz="4000" b="1" dirty="0">
                <a:solidFill>
                  <a:prstClr val="white"/>
                </a:solidFill>
                <a:latin typeface="微軟正黑體" panose="020B0604030504040204" pitchFamily="34" charset="-120"/>
              </a:rPr>
              <a:t>計分方式說明</a:t>
            </a:r>
            <a:endParaRPr lang="zh-TW" altLang="en-US" sz="4800" b="1" dirty="0">
              <a:solidFill>
                <a:prstClr val="white"/>
              </a:solidFill>
              <a:effectLst>
                <a:outerShdw blurRad="38100" dist="38100" dir="2700000" algn="tl">
                  <a:srgbClr val="000000">
                    <a:alpha val="43137"/>
                  </a:srgbClr>
                </a:outerShdw>
              </a:effectLst>
              <a:latin typeface="微軟正黑體" panose="020B0604030504040204" pitchFamily="34" charset="-120"/>
            </a:endParaRPr>
          </a:p>
        </p:txBody>
      </p:sp>
      <p:sp>
        <p:nvSpPr>
          <p:cNvPr id="125956" name="內容版面配置區 3"/>
          <p:cNvSpPr txBox="1">
            <a:spLocks/>
          </p:cNvSpPr>
          <p:nvPr/>
        </p:nvSpPr>
        <p:spPr bwMode="auto">
          <a:xfrm>
            <a:off x="1774825" y="981075"/>
            <a:ext cx="87137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ts val="575"/>
              </a:spcBef>
              <a:buClr>
                <a:srgbClr val="E78712"/>
              </a:buClr>
              <a:buSzPct val="85000"/>
              <a:buFont typeface="Wingdings 2" panose="05020102010507070707" pitchFamily="18" charset="2"/>
              <a:buNone/>
            </a:pPr>
            <a:r>
              <a:rPr kumimoji="0" lang="zh-TW" altLang="en-US" sz="2800">
                <a:solidFill>
                  <a:srgbClr val="000000"/>
                </a:solidFill>
                <a:latin typeface="微軟正黑體" panose="020B0604030504040204" pitchFamily="34" charset="-120"/>
              </a:rPr>
              <a:t>假設選擇題為</a:t>
            </a:r>
            <a:r>
              <a:rPr kumimoji="0" lang="en-US" altLang="zh-TW" sz="2800" dirty="0">
                <a:solidFill>
                  <a:srgbClr val="000000"/>
                </a:solidFill>
                <a:latin typeface="微軟正黑體" panose="020B0604030504040204" pitchFamily="34" charset="-120"/>
              </a:rPr>
              <a:t>25</a:t>
            </a:r>
            <a:r>
              <a:rPr kumimoji="0" lang="zh-TW" altLang="en-US" sz="2800">
                <a:solidFill>
                  <a:srgbClr val="000000"/>
                </a:solidFill>
                <a:latin typeface="微軟正黑體" panose="020B0604030504040204" pitchFamily="34" charset="-120"/>
              </a:rPr>
              <a:t>題，非選擇題為</a:t>
            </a:r>
            <a:r>
              <a:rPr kumimoji="0" lang="en-US" altLang="zh-TW" sz="2800" dirty="0">
                <a:solidFill>
                  <a:srgbClr val="000000"/>
                </a:solidFill>
                <a:latin typeface="微軟正黑體" panose="020B0604030504040204" pitchFamily="34" charset="-120"/>
              </a:rPr>
              <a:t>2</a:t>
            </a:r>
            <a:r>
              <a:rPr kumimoji="0" lang="zh-TW" altLang="en-US" sz="2800">
                <a:solidFill>
                  <a:srgbClr val="000000"/>
                </a:solidFill>
                <a:latin typeface="微軟正黑體" panose="020B0604030504040204" pitchFamily="34" charset="-120"/>
              </a:rPr>
              <a:t>題（得分為</a:t>
            </a:r>
            <a:r>
              <a:rPr kumimoji="0" lang="en-US" altLang="zh-TW" sz="2800" dirty="0">
                <a:solidFill>
                  <a:srgbClr val="000000"/>
                </a:solidFill>
                <a:latin typeface="微軟正黑體" panose="020B0604030504040204" pitchFamily="34" charset="-120"/>
              </a:rPr>
              <a:t>0</a:t>
            </a:r>
            <a:r>
              <a:rPr kumimoji="0" lang="zh-TW" altLang="en-US" sz="2800">
                <a:solidFill>
                  <a:srgbClr val="000000"/>
                </a:solidFill>
                <a:latin typeface="微軟正黑體" panose="020B0604030504040204" pitchFamily="34" charset="-120"/>
              </a:rPr>
              <a:t>至</a:t>
            </a:r>
            <a:r>
              <a:rPr kumimoji="0" lang="en-US" altLang="zh-TW" sz="2800" dirty="0">
                <a:solidFill>
                  <a:srgbClr val="000000"/>
                </a:solidFill>
                <a:latin typeface="微軟正黑體" panose="020B0604030504040204" pitchFamily="34" charset="-120"/>
              </a:rPr>
              <a:t>6</a:t>
            </a:r>
            <a:r>
              <a:rPr kumimoji="0" lang="zh-TW" altLang="en-US" sz="2800">
                <a:solidFill>
                  <a:srgbClr val="000000"/>
                </a:solidFill>
                <a:latin typeface="微軟正黑體" panose="020B0604030504040204" pitchFamily="34" charset="-120"/>
              </a:rPr>
              <a:t>分）</a:t>
            </a:r>
          </a:p>
        </p:txBody>
      </p:sp>
      <p:sp>
        <p:nvSpPr>
          <p:cNvPr id="7" name="文字方塊 6"/>
          <p:cNvSpPr txBox="1"/>
          <p:nvPr/>
        </p:nvSpPr>
        <p:spPr>
          <a:xfrm>
            <a:off x="2795588" y="2378075"/>
            <a:ext cx="576262" cy="954088"/>
          </a:xfrm>
          <a:prstGeom prst="rect">
            <a:avLst/>
          </a:prstGeom>
          <a:solidFill>
            <a:schemeClr val="accent1">
              <a:lumMod val="60000"/>
              <a:lumOff val="40000"/>
            </a:schemeClr>
          </a:solidFill>
          <a:ln>
            <a:solidFill>
              <a:schemeClr val="tx1"/>
            </a:solidFill>
          </a:ln>
        </p:spPr>
        <p:txBody>
          <a:bodyPr>
            <a:spAutoFit/>
          </a:bodyPr>
          <a:lstStyle/>
          <a:p>
            <a:pPr eaLnBrk="1" hangingPunct="1">
              <a:defRPr/>
            </a:pPr>
            <a:r>
              <a:rPr lang="zh-TW" altLang="en-US" sz="2800" dirty="0">
                <a:solidFill>
                  <a:prstClr val="black"/>
                </a:solidFill>
                <a:latin typeface="微軟正黑體" panose="020B0604030504040204" pitchFamily="34" charset="-120"/>
                <a:cs typeface="微軟正黑體"/>
              </a:rPr>
              <a:t>精熟</a:t>
            </a:r>
          </a:p>
        </p:txBody>
      </p:sp>
      <p:sp>
        <p:nvSpPr>
          <p:cNvPr id="10" name="文字方塊 9"/>
          <p:cNvSpPr txBox="1"/>
          <p:nvPr/>
        </p:nvSpPr>
        <p:spPr>
          <a:xfrm>
            <a:off x="2795588" y="3328988"/>
            <a:ext cx="576262" cy="2062162"/>
          </a:xfrm>
          <a:prstGeom prst="rect">
            <a:avLst/>
          </a:prstGeom>
          <a:solidFill>
            <a:schemeClr val="accent1">
              <a:lumMod val="40000"/>
              <a:lumOff val="60000"/>
            </a:schemeClr>
          </a:solidFill>
          <a:ln>
            <a:solidFill>
              <a:schemeClr val="tx1"/>
            </a:solidFill>
          </a:ln>
        </p:spPr>
        <p:txBody>
          <a:bodyPr>
            <a:spAutoFit/>
          </a:bodyPr>
          <a:lstStyle/>
          <a:p>
            <a:pPr eaLnBrk="1" hangingPunct="1">
              <a:defRPr/>
            </a:pPr>
            <a:endParaRPr lang="en-US" altLang="zh-TW" sz="3200" dirty="0">
              <a:solidFill>
                <a:prstClr val="black"/>
              </a:solidFill>
              <a:latin typeface="標楷體" pitchFamily="65" charset="-120"/>
              <a:ea typeface="標楷體" pitchFamily="65" charset="-120"/>
              <a:cs typeface="微軟正黑體" pitchFamily="34" charset="-120"/>
            </a:endParaRPr>
          </a:p>
          <a:p>
            <a:pPr eaLnBrk="1" hangingPunct="1">
              <a:defRPr/>
            </a:pPr>
            <a:r>
              <a:rPr lang="zh-TW" altLang="en-US" sz="3200">
                <a:solidFill>
                  <a:prstClr val="black"/>
                </a:solidFill>
                <a:latin typeface="微軟正黑體" pitchFamily="34" charset="-120"/>
                <a:ea typeface="標楷體" pitchFamily="65" charset="-120"/>
                <a:cs typeface="微軟正黑體" pitchFamily="34" charset="-120"/>
              </a:rPr>
              <a:t>基礎</a:t>
            </a:r>
            <a:endParaRPr lang="en-US" altLang="zh-TW" sz="3200" dirty="0">
              <a:solidFill>
                <a:prstClr val="black"/>
              </a:solidFill>
              <a:latin typeface="微軟正黑體" pitchFamily="34" charset="-120"/>
              <a:ea typeface="標楷體" pitchFamily="65" charset="-120"/>
              <a:cs typeface="微軟正黑體" pitchFamily="34" charset="-120"/>
            </a:endParaRPr>
          </a:p>
          <a:p>
            <a:pPr eaLnBrk="1" hangingPunct="1">
              <a:defRPr/>
            </a:pPr>
            <a:endParaRPr lang="zh-TW" altLang="en-US" sz="3200">
              <a:solidFill>
                <a:prstClr val="black"/>
              </a:solidFill>
              <a:latin typeface="Arial" charset="0"/>
              <a:ea typeface="標楷體" pitchFamily="65" charset="-120"/>
              <a:cs typeface="微軟正黑體" pitchFamily="34" charset="-120"/>
            </a:endParaRPr>
          </a:p>
        </p:txBody>
      </p:sp>
      <p:sp>
        <p:nvSpPr>
          <p:cNvPr id="11" name="文字方塊 10"/>
          <p:cNvSpPr txBox="1"/>
          <p:nvPr/>
        </p:nvSpPr>
        <p:spPr>
          <a:xfrm>
            <a:off x="2789238" y="5392738"/>
            <a:ext cx="576262" cy="1200150"/>
          </a:xfrm>
          <a:prstGeom prst="rect">
            <a:avLst/>
          </a:prstGeom>
          <a:solidFill>
            <a:schemeClr val="accent1">
              <a:lumMod val="20000"/>
              <a:lumOff val="80000"/>
            </a:schemeClr>
          </a:solidFill>
          <a:ln>
            <a:solidFill>
              <a:schemeClr val="tx1"/>
            </a:solidFill>
          </a:ln>
        </p:spPr>
        <p:txBody>
          <a:bodyPr>
            <a:spAutoFit/>
          </a:bodyPr>
          <a:lstStyle/>
          <a:p>
            <a:pPr eaLnBrk="1" hangingPunct="1">
              <a:defRPr/>
            </a:pPr>
            <a:r>
              <a:rPr lang="zh-TW" altLang="en-US" sz="2400" dirty="0">
                <a:solidFill>
                  <a:prstClr val="black"/>
                </a:solidFill>
                <a:latin typeface="微軟正黑體" panose="020B0604030504040204" pitchFamily="34" charset="-120"/>
                <a:cs typeface="微軟正黑體"/>
              </a:rPr>
              <a:t>待加強</a:t>
            </a:r>
          </a:p>
        </p:txBody>
      </p:sp>
      <p:cxnSp>
        <p:nvCxnSpPr>
          <p:cNvPr id="12" name="直線接點 11"/>
          <p:cNvCxnSpPr/>
          <p:nvPr/>
        </p:nvCxnSpPr>
        <p:spPr>
          <a:xfrm flipH="1">
            <a:off x="1930400" y="3328988"/>
            <a:ext cx="87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flipH="1">
            <a:off x="1930400" y="2378075"/>
            <a:ext cx="87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1930400" y="5391150"/>
            <a:ext cx="87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flipH="1">
            <a:off x="1930400" y="6592888"/>
            <a:ext cx="876300" cy="0"/>
          </a:xfrm>
          <a:prstGeom prst="line">
            <a:avLst/>
          </a:prstGeom>
        </p:spPr>
        <p:style>
          <a:lnRef idx="1">
            <a:schemeClr val="accent1"/>
          </a:lnRef>
          <a:fillRef idx="0">
            <a:schemeClr val="accent1"/>
          </a:fillRef>
          <a:effectRef idx="0">
            <a:schemeClr val="accent1"/>
          </a:effectRef>
          <a:fontRef idx="minor">
            <a:schemeClr val="tx1"/>
          </a:fontRef>
        </p:style>
      </p:cxnSp>
      <p:sp>
        <p:nvSpPr>
          <p:cNvPr id="125964" name="文字方塊 12"/>
          <p:cNvSpPr txBox="1">
            <a:spLocks noChangeArrowheads="1"/>
          </p:cNvSpPr>
          <p:nvPr/>
        </p:nvSpPr>
        <p:spPr bwMode="auto">
          <a:xfrm>
            <a:off x="1733550" y="6178550"/>
            <a:ext cx="19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0</a:t>
            </a:r>
            <a:endParaRPr lang="zh-TW" altLang="en-US" sz="2000">
              <a:solidFill>
                <a:srgbClr val="000000"/>
              </a:solidFill>
              <a:latin typeface="Arial" panose="020B0604020202020204" pitchFamily="34" charset="0"/>
            </a:endParaRPr>
          </a:p>
        </p:txBody>
      </p:sp>
      <p:sp>
        <p:nvSpPr>
          <p:cNvPr id="125965" name="文字方塊 17"/>
          <p:cNvSpPr txBox="1">
            <a:spLocks noChangeArrowheads="1"/>
          </p:cNvSpPr>
          <p:nvPr/>
        </p:nvSpPr>
        <p:spPr bwMode="auto">
          <a:xfrm>
            <a:off x="1739900" y="5392738"/>
            <a:ext cx="19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8</a:t>
            </a:r>
            <a:endParaRPr lang="zh-TW" altLang="en-US" sz="2000">
              <a:solidFill>
                <a:srgbClr val="000000"/>
              </a:solidFill>
              <a:latin typeface="Arial" panose="020B0604020202020204" pitchFamily="34" charset="0"/>
            </a:endParaRPr>
          </a:p>
        </p:txBody>
      </p:sp>
      <p:sp>
        <p:nvSpPr>
          <p:cNvPr id="125966" name="文字方塊 18"/>
          <p:cNvSpPr txBox="1">
            <a:spLocks noChangeArrowheads="1"/>
          </p:cNvSpPr>
          <p:nvPr/>
        </p:nvSpPr>
        <p:spPr bwMode="auto">
          <a:xfrm>
            <a:off x="1739900" y="4992688"/>
            <a:ext cx="19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9</a:t>
            </a:r>
            <a:endParaRPr lang="zh-TW" altLang="en-US" sz="2000">
              <a:solidFill>
                <a:srgbClr val="000000"/>
              </a:solidFill>
              <a:latin typeface="Arial" panose="020B0604020202020204" pitchFamily="34" charset="0"/>
            </a:endParaRPr>
          </a:p>
        </p:txBody>
      </p:sp>
      <p:sp>
        <p:nvSpPr>
          <p:cNvPr id="125967" name="文字方塊 19"/>
          <p:cNvSpPr txBox="1">
            <a:spLocks noChangeArrowheads="1"/>
          </p:cNvSpPr>
          <p:nvPr/>
        </p:nvSpPr>
        <p:spPr bwMode="auto">
          <a:xfrm>
            <a:off x="1571625" y="3332163"/>
            <a:ext cx="503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20</a:t>
            </a:r>
            <a:endParaRPr lang="zh-TW" altLang="en-US" sz="2000">
              <a:solidFill>
                <a:srgbClr val="000000"/>
              </a:solidFill>
              <a:latin typeface="Arial" panose="020B0604020202020204" pitchFamily="34" charset="0"/>
            </a:endParaRPr>
          </a:p>
        </p:txBody>
      </p:sp>
      <p:sp>
        <p:nvSpPr>
          <p:cNvPr id="125968" name="文字方塊 20"/>
          <p:cNvSpPr txBox="1">
            <a:spLocks noChangeArrowheads="1"/>
          </p:cNvSpPr>
          <p:nvPr/>
        </p:nvSpPr>
        <p:spPr bwMode="auto">
          <a:xfrm>
            <a:off x="1558925" y="2932113"/>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21</a:t>
            </a:r>
            <a:endParaRPr lang="zh-TW" altLang="en-US" sz="2000">
              <a:solidFill>
                <a:srgbClr val="000000"/>
              </a:solidFill>
              <a:latin typeface="Arial" panose="020B0604020202020204" pitchFamily="34" charset="0"/>
            </a:endParaRPr>
          </a:p>
        </p:txBody>
      </p:sp>
      <p:sp>
        <p:nvSpPr>
          <p:cNvPr id="125969" name="文字方塊 21"/>
          <p:cNvSpPr txBox="1">
            <a:spLocks noChangeArrowheads="1"/>
          </p:cNvSpPr>
          <p:nvPr/>
        </p:nvSpPr>
        <p:spPr bwMode="auto">
          <a:xfrm>
            <a:off x="1558925" y="2376488"/>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25</a:t>
            </a:r>
            <a:endParaRPr lang="zh-TW" altLang="en-US" sz="2000">
              <a:solidFill>
                <a:srgbClr val="000000"/>
              </a:solidFill>
              <a:latin typeface="Arial" panose="020B0604020202020204" pitchFamily="34" charset="0"/>
            </a:endParaRPr>
          </a:p>
        </p:txBody>
      </p:sp>
      <p:sp>
        <p:nvSpPr>
          <p:cNvPr id="125970" name="文字方塊 22"/>
          <p:cNvSpPr txBox="1">
            <a:spLocks noChangeArrowheads="1"/>
          </p:cNvSpPr>
          <p:nvPr/>
        </p:nvSpPr>
        <p:spPr bwMode="auto">
          <a:xfrm>
            <a:off x="2314575" y="2376488"/>
            <a:ext cx="250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6</a:t>
            </a:r>
            <a:endParaRPr lang="zh-TW" altLang="en-US" sz="2000">
              <a:solidFill>
                <a:srgbClr val="000000"/>
              </a:solidFill>
              <a:latin typeface="Arial" panose="020B0604020202020204" pitchFamily="34" charset="0"/>
            </a:endParaRPr>
          </a:p>
        </p:txBody>
      </p:sp>
      <p:sp>
        <p:nvSpPr>
          <p:cNvPr id="125971" name="文字方塊 23"/>
          <p:cNvSpPr txBox="1">
            <a:spLocks noChangeArrowheads="1"/>
          </p:cNvSpPr>
          <p:nvPr/>
        </p:nvSpPr>
        <p:spPr bwMode="auto">
          <a:xfrm>
            <a:off x="2344738" y="2940050"/>
            <a:ext cx="252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5</a:t>
            </a:r>
            <a:endParaRPr lang="zh-TW" altLang="en-US" sz="2000">
              <a:solidFill>
                <a:srgbClr val="000000"/>
              </a:solidFill>
              <a:latin typeface="Arial" panose="020B0604020202020204" pitchFamily="34" charset="0"/>
            </a:endParaRPr>
          </a:p>
        </p:txBody>
      </p:sp>
      <p:sp>
        <p:nvSpPr>
          <p:cNvPr id="125972" name="文字方塊 24"/>
          <p:cNvSpPr txBox="1">
            <a:spLocks noChangeArrowheads="1"/>
          </p:cNvSpPr>
          <p:nvPr/>
        </p:nvSpPr>
        <p:spPr bwMode="auto">
          <a:xfrm>
            <a:off x="2344738" y="3290888"/>
            <a:ext cx="252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4</a:t>
            </a:r>
            <a:endParaRPr lang="zh-TW" altLang="en-US" sz="2000">
              <a:solidFill>
                <a:srgbClr val="000000"/>
              </a:solidFill>
              <a:latin typeface="Arial" panose="020B0604020202020204" pitchFamily="34" charset="0"/>
            </a:endParaRPr>
          </a:p>
        </p:txBody>
      </p:sp>
      <p:sp>
        <p:nvSpPr>
          <p:cNvPr id="125973" name="文字方塊 25"/>
          <p:cNvSpPr txBox="1">
            <a:spLocks noChangeArrowheads="1"/>
          </p:cNvSpPr>
          <p:nvPr/>
        </p:nvSpPr>
        <p:spPr bwMode="auto">
          <a:xfrm>
            <a:off x="2371725" y="4984750"/>
            <a:ext cx="252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2</a:t>
            </a:r>
            <a:endParaRPr lang="zh-TW" altLang="en-US" sz="2000">
              <a:solidFill>
                <a:srgbClr val="000000"/>
              </a:solidFill>
              <a:latin typeface="Arial" panose="020B0604020202020204" pitchFamily="34" charset="0"/>
            </a:endParaRPr>
          </a:p>
        </p:txBody>
      </p:sp>
      <p:sp>
        <p:nvSpPr>
          <p:cNvPr id="125974" name="文字方塊 26"/>
          <p:cNvSpPr txBox="1">
            <a:spLocks noChangeArrowheads="1"/>
          </p:cNvSpPr>
          <p:nvPr/>
        </p:nvSpPr>
        <p:spPr bwMode="auto">
          <a:xfrm>
            <a:off x="2381250" y="5351463"/>
            <a:ext cx="252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1</a:t>
            </a:r>
            <a:endParaRPr lang="zh-TW" altLang="en-US" sz="2000">
              <a:solidFill>
                <a:srgbClr val="000000"/>
              </a:solidFill>
              <a:latin typeface="Arial" panose="020B0604020202020204" pitchFamily="34" charset="0"/>
            </a:endParaRPr>
          </a:p>
        </p:txBody>
      </p:sp>
      <p:sp>
        <p:nvSpPr>
          <p:cNvPr id="125975" name="文字方塊 27"/>
          <p:cNvSpPr txBox="1">
            <a:spLocks noChangeArrowheads="1"/>
          </p:cNvSpPr>
          <p:nvPr/>
        </p:nvSpPr>
        <p:spPr bwMode="auto">
          <a:xfrm>
            <a:off x="2408238" y="6186488"/>
            <a:ext cx="252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000" dirty="0">
                <a:solidFill>
                  <a:srgbClr val="000000"/>
                </a:solidFill>
                <a:latin typeface="Arial" panose="020B0604020202020204" pitchFamily="34" charset="0"/>
              </a:rPr>
              <a:t>0</a:t>
            </a:r>
            <a:endParaRPr lang="zh-TW" altLang="en-US" sz="2000">
              <a:solidFill>
                <a:srgbClr val="000000"/>
              </a:solidFill>
              <a:latin typeface="Arial" panose="020B0604020202020204" pitchFamily="34" charset="0"/>
            </a:endParaRPr>
          </a:p>
        </p:txBody>
      </p:sp>
      <p:cxnSp>
        <p:nvCxnSpPr>
          <p:cNvPr id="29" name="直線接點 28"/>
          <p:cNvCxnSpPr/>
          <p:nvPr/>
        </p:nvCxnSpPr>
        <p:spPr>
          <a:xfrm flipH="1">
            <a:off x="3382963" y="2395538"/>
            <a:ext cx="87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flipH="1">
            <a:off x="3389313" y="5400675"/>
            <a:ext cx="87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flipH="1">
            <a:off x="3398838" y="6592888"/>
            <a:ext cx="874712"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3751263" y="3113088"/>
            <a:ext cx="873125" cy="419100"/>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eaLnBrk="1" hangingPunct="1">
              <a:defRPr/>
            </a:pPr>
            <a:r>
              <a:rPr lang="en-US" altLang="zh-TW" sz="2000" dirty="0">
                <a:solidFill>
                  <a:prstClr val="white"/>
                </a:solidFill>
              </a:rPr>
              <a:t>83.9</a:t>
            </a:r>
            <a:endParaRPr lang="zh-TW" altLang="en-US" sz="2000" dirty="0">
              <a:solidFill>
                <a:prstClr val="white"/>
              </a:solidFill>
            </a:endParaRPr>
          </a:p>
        </p:txBody>
      </p:sp>
      <p:sp>
        <p:nvSpPr>
          <p:cNvPr id="34" name="文字方塊 33"/>
          <p:cNvSpPr txBox="1"/>
          <p:nvPr/>
        </p:nvSpPr>
        <p:spPr>
          <a:xfrm>
            <a:off x="3743325" y="5184775"/>
            <a:ext cx="909638" cy="419100"/>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eaLnBrk="1" hangingPunct="1">
              <a:defRPr/>
            </a:pPr>
            <a:r>
              <a:rPr lang="en-US" altLang="zh-TW" sz="2000" dirty="0">
                <a:solidFill>
                  <a:prstClr val="white"/>
                </a:solidFill>
              </a:rPr>
              <a:t>35.6</a:t>
            </a:r>
            <a:endParaRPr lang="zh-TW" altLang="en-US" sz="2000" dirty="0">
              <a:solidFill>
                <a:prstClr val="white"/>
              </a:solidFill>
            </a:endParaRPr>
          </a:p>
        </p:txBody>
      </p:sp>
      <p:sp>
        <p:nvSpPr>
          <p:cNvPr id="35" name="文字方塊 34"/>
          <p:cNvSpPr txBox="1"/>
          <p:nvPr/>
        </p:nvSpPr>
        <p:spPr>
          <a:xfrm>
            <a:off x="3760788" y="2351088"/>
            <a:ext cx="681037" cy="400050"/>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eaLnBrk="1" hangingPunct="1">
              <a:defRPr/>
            </a:pPr>
            <a:r>
              <a:rPr lang="en-US" altLang="zh-TW" sz="2000" dirty="0">
                <a:solidFill>
                  <a:prstClr val="white"/>
                </a:solidFill>
              </a:rPr>
              <a:t>100</a:t>
            </a:r>
            <a:endParaRPr lang="zh-TW" altLang="en-US" sz="2000" dirty="0">
              <a:solidFill>
                <a:prstClr val="white"/>
              </a:solidFill>
            </a:endParaRPr>
          </a:p>
        </p:txBody>
      </p:sp>
      <p:sp>
        <p:nvSpPr>
          <p:cNvPr id="36" name="文字方塊 35"/>
          <p:cNvSpPr txBox="1"/>
          <p:nvPr/>
        </p:nvSpPr>
        <p:spPr>
          <a:xfrm>
            <a:off x="3733800" y="6197600"/>
            <a:ext cx="681038" cy="400050"/>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lgn="ctr" eaLnBrk="1" hangingPunct="1">
              <a:defRPr/>
            </a:pPr>
            <a:r>
              <a:rPr lang="en-US" altLang="zh-TW" sz="2000" dirty="0">
                <a:solidFill>
                  <a:prstClr val="white"/>
                </a:solidFill>
              </a:rPr>
              <a:t>0</a:t>
            </a:r>
            <a:endParaRPr lang="zh-TW" altLang="en-US" sz="2000" dirty="0">
              <a:solidFill>
                <a:prstClr val="white"/>
              </a:solidFill>
            </a:endParaRPr>
          </a:p>
        </p:txBody>
      </p:sp>
      <p:sp>
        <p:nvSpPr>
          <p:cNvPr id="37" name="內容版面配置區 3"/>
          <p:cNvSpPr>
            <a:spLocks noGrp="1"/>
          </p:cNvSpPr>
          <p:nvPr>
            <p:ph idx="1"/>
          </p:nvPr>
        </p:nvSpPr>
        <p:spPr>
          <a:xfrm>
            <a:off x="3413125" y="3567113"/>
            <a:ext cx="2035175" cy="582612"/>
          </a:xfrm>
          <a:solidFill>
            <a:srgbClr val="FFC000"/>
          </a:solidFill>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pPr>
              <a:defRPr/>
            </a:pPr>
            <a:r>
              <a:rPr lang="en-US" altLang="zh-TW" sz="2000" dirty="0"/>
              <a:t>(21/25) × 85+</a:t>
            </a:r>
          </a:p>
          <a:p>
            <a:pPr marL="0" indent="0">
              <a:buFont typeface="Wingdings 3" panose="05040102010807070707" pitchFamily="18" charset="2"/>
              <a:buNone/>
              <a:defRPr/>
            </a:pPr>
            <a:r>
              <a:rPr lang="en-US" altLang="zh-TW" sz="2000" dirty="0"/>
              <a:t>         (5/6) × 15=83.9</a:t>
            </a:r>
          </a:p>
        </p:txBody>
      </p:sp>
      <p:sp>
        <p:nvSpPr>
          <p:cNvPr id="39" name="內容版面配置區 3"/>
          <p:cNvSpPr txBox="1">
            <a:spLocks/>
          </p:cNvSpPr>
          <p:nvPr/>
        </p:nvSpPr>
        <p:spPr>
          <a:xfrm>
            <a:off x="3400425" y="4560888"/>
            <a:ext cx="2035175" cy="582612"/>
          </a:xfrm>
          <a:prstGeom prst="rect">
            <a:avLst/>
          </a:prstGeom>
          <a:solidFill>
            <a:srgbClr val="FFC000"/>
          </a:solidFill>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a:buClr>
                <a:srgbClr val="E78712"/>
              </a:buClr>
              <a:defRPr/>
            </a:pPr>
            <a:r>
              <a:rPr lang="en-US" altLang="zh-TW" sz="2000" dirty="0">
                <a:solidFill>
                  <a:prstClr val="black"/>
                </a:solidFill>
              </a:rPr>
              <a:t>(9/25) × 85+</a:t>
            </a:r>
          </a:p>
          <a:p>
            <a:pPr marL="0" indent="0">
              <a:buClr>
                <a:srgbClr val="E78712"/>
              </a:buClr>
              <a:buFont typeface="Wingdings 2"/>
              <a:buNone/>
              <a:defRPr/>
            </a:pPr>
            <a:r>
              <a:rPr lang="en-US" altLang="zh-TW" sz="2000" dirty="0">
                <a:solidFill>
                  <a:prstClr val="black"/>
                </a:solidFill>
              </a:rPr>
              <a:t>       (2/6) × 15=35.6</a:t>
            </a:r>
          </a:p>
        </p:txBody>
      </p:sp>
      <p:grpSp>
        <p:nvGrpSpPr>
          <p:cNvPr id="125985" name="群組 16"/>
          <p:cNvGrpSpPr>
            <a:grpSpLocks/>
          </p:cNvGrpSpPr>
          <p:nvPr/>
        </p:nvGrpSpPr>
        <p:grpSpPr bwMode="auto">
          <a:xfrm>
            <a:off x="5495925" y="2297113"/>
            <a:ext cx="1716088" cy="3213100"/>
            <a:chOff x="4367781" y="2172222"/>
            <a:chExt cx="2367390" cy="3212083"/>
          </a:xfrm>
        </p:grpSpPr>
        <p:pic>
          <p:nvPicPr>
            <p:cNvPr id="40" name="Picture 2"/>
            <p:cNvPicPr>
              <a:picLocks noChangeAspect="1" noChangeArrowheads="1"/>
            </p:cNvPicPr>
            <p:nvPr/>
          </p:nvPicPr>
          <p:blipFill rotWithShape="1">
            <a:blip r:embed="rId3"/>
            <a:srcRect l="24649" b="57693"/>
            <a:stretch/>
          </p:blipFill>
          <p:spPr bwMode="auto">
            <a:xfrm>
              <a:off x="4367781" y="2172222"/>
              <a:ext cx="2367390" cy="1099789"/>
            </a:xfrm>
            <a:prstGeom prst="rect">
              <a:avLst/>
            </a:prstGeom>
            <a:ln>
              <a:noFill/>
            </a:ln>
            <a:effectLst>
              <a:outerShdw blurRad="292100" dist="139700" dir="2700000" algn="tl" rotWithShape="0">
                <a:srgbClr val="333333">
                  <a:alpha val="65000"/>
                </a:srgbClr>
              </a:outerShdw>
            </a:effectLst>
            <a:extLst/>
          </p:spPr>
        </p:pic>
        <p:pic>
          <p:nvPicPr>
            <p:cNvPr id="41" name="Picture 2"/>
            <p:cNvPicPr>
              <a:picLocks noChangeAspect="1" noChangeArrowheads="1"/>
            </p:cNvPicPr>
            <p:nvPr/>
          </p:nvPicPr>
          <p:blipFill rotWithShape="1">
            <a:blip r:embed="rId3"/>
            <a:srcRect l="24649" t="42307" b="18744"/>
            <a:stretch/>
          </p:blipFill>
          <p:spPr bwMode="auto">
            <a:xfrm>
              <a:off x="4380921" y="3325969"/>
              <a:ext cx="2354250" cy="2058336"/>
            </a:xfrm>
            <a:prstGeom prst="rect">
              <a:avLst/>
            </a:prstGeom>
            <a:ln>
              <a:noFill/>
            </a:ln>
            <a:effectLst>
              <a:outerShdw blurRad="292100" dist="139700" dir="2700000" algn="tl" rotWithShape="0">
                <a:srgbClr val="333333">
                  <a:alpha val="65000"/>
                </a:srgbClr>
              </a:outerShdw>
            </a:effectLst>
            <a:extLst/>
          </p:spPr>
        </p:pic>
      </p:grpSp>
      <p:sp>
        <p:nvSpPr>
          <p:cNvPr id="43" name="內容版面配置區 3"/>
          <p:cNvSpPr txBox="1">
            <a:spLocks/>
          </p:cNvSpPr>
          <p:nvPr/>
        </p:nvSpPr>
        <p:spPr>
          <a:xfrm>
            <a:off x="7299325" y="4005263"/>
            <a:ext cx="3203575" cy="1671637"/>
          </a:xfrm>
          <a:prstGeom prst="rect">
            <a:avLst/>
          </a:prstGeo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buClr>
                <a:srgbClr val="E78712"/>
              </a:buClr>
              <a:defRPr/>
            </a:pPr>
            <a:r>
              <a:rPr lang="zh-TW" altLang="en-US" sz="2000" dirty="0">
                <a:solidFill>
                  <a:prstClr val="black"/>
                </a:solidFill>
              </a:rPr>
              <a:t>若選擇題答對 </a:t>
            </a:r>
            <a:r>
              <a:rPr lang="en-US" altLang="zh-TW" sz="2000" dirty="0">
                <a:solidFill>
                  <a:prstClr val="black"/>
                </a:solidFill>
              </a:rPr>
              <a:t>13 </a:t>
            </a:r>
            <a:r>
              <a:rPr lang="zh-TW" altLang="en-US" sz="2000" dirty="0">
                <a:solidFill>
                  <a:prstClr val="black"/>
                </a:solidFill>
              </a:rPr>
              <a:t>題，</a:t>
            </a:r>
            <a:r>
              <a:rPr lang="en-US" altLang="zh-TW" sz="2000" dirty="0">
                <a:solidFill>
                  <a:prstClr val="black"/>
                </a:solidFill>
              </a:rPr>
              <a:t/>
            </a:r>
            <a:br>
              <a:rPr lang="en-US" altLang="zh-TW" sz="2000" dirty="0">
                <a:solidFill>
                  <a:prstClr val="black"/>
                </a:solidFill>
              </a:rPr>
            </a:br>
            <a:r>
              <a:rPr lang="zh-TW" altLang="en-US" sz="2000" dirty="0">
                <a:solidFill>
                  <a:prstClr val="black"/>
                </a:solidFill>
              </a:rPr>
              <a:t>非選擇題得分為</a:t>
            </a:r>
            <a:r>
              <a:rPr lang="en-US" altLang="zh-TW" sz="2000" dirty="0">
                <a:solidFill>
                  <a:prstClr val="black"/>
                </a:solidFill>
              </a:rPr>
              <a:t>6 </a:t>
            </a:r>
            <a:r>
              <a:rPr lang="zh-TW" altLang="en-US" sz="2000" dirty="0">
                <a:solidFill>
                  <a:prstClr val="black"/>
                </a:solidFill>
              </a:rPr>
              <a:t>分，</a:t>
            </a:r>
            <a:r>
              <a:rPr lang="en-US" altLang="zh-TW" sz="2000" dirty="0">
                <a:solidFill>
                  <a:prstClr val="black"/>
                </a:solidFill>
              </a:rPr>
              <a:t/>
            </a:r>
            <a:br>
              <a:rPr lang="en-US" altLang="zh-TW" sz="2000" dirty="0">
                <a:solidFill>
                  <a:prstClr val="black"/>
                </a:solidFill>
              </a:rPr>
            </a:br>
            <a:r>
              <a:rPr lang="zh-TW" altLang="en-US" sz="2000" dirty="0">
                <a:solidFill>
                  <a:prstClr val="black"/>
                </a:solidFill>
              </a:rPr>
              <a:t>則其加權分數為</a:t>
            </a:r>
            <a:r>
              <a:rPr lang="en-US" altLang="zh-TW" sz="2000" dirty="0">
                <a:solidFill>
                  <a:prstClr val="black"/>
                </a:solidFill>
              </a:rPr>
              <a:t/>
            </a:r>
            <a:br>
              <a:rPr lang="en-US" altLang="zh-TW" sz="2000" dirty="0">
                <a:solidFill>
                  <a:prstClr val="black"/>
                </a:solidFill>
              </a:rPr>
            </a:br>
            <a:r>
              <a:rPr lang="en-US" altLang="zh-TW" sz="1800" dirty="0">
                <a:solidFill>
                  <a:prstClr val="black"/>
                </a:solidFill>
              </a:rPr>
              <a:t>(13 /25)×85+(6/6) ×15</a:t>
            </a:r>
            <a:r>
              <a:rPr lang="zh-TW" altLang="en-US" sz="1800" dirty="0">
                <a:solidFill>
                  <a:prstClr val="black"/>
                </a:solidFill>
              </a:rPr>
              <a:t>＝</a:t>
            </a:r>
            <a:r>
              <a:rPr lang="en-US" altLang="zh-TW" sz="1800" dirty="0">
                <a:solidFill>
                  <a:prstClr val="black"/>
                </a:solidFill>
              </a:rPr>
              <a:t>59.2</a:t>
            </a:r>
            <a:r>
              <a:rPr lang="zh-TW" altLang="en-US" sz="1800" dirty="0">
                <a:solidFill>
                  <a:prstClr val="black"/>
                </a:solidFill>
              </a:rPr>
              <a:t>，</a:t>
            </a:r>
            <a:r>
              <a:rPr lang="en-US" altLang="zh-TW" sz="1800" dirty="0">
                <a:solidFill>
                  <a:prstClr val="black"/>
                </a:solidFill>
              </a:rPr>
              <a:t/>
            </a:r>
            <a:br>
              <a:rPr lang="en-US" altLang="zh-TW" sz="1800" dirty="0">
                <a:solidFill>
                  <a:prstClr val="black"/>
                </a:solidFill>
              </a:rPr>
            </a:br>
            <a:r>
              <a:rPr lang="zh-TW" altLang="en-US" sz="2000" b="1" dirty="0">
                <a:solidFill>
                  <a:srgbClr val="FF0000"/>
                </a:solidFill>
              </a:rPr>
              <a:t>等級為基礎，標示為</a:t>
            </a:r>
            <a:r>
              <a:rPr lang="en-US" altLang="zh-TW" sz="2000" b="1" dirty="0">
                <a:solidFill>
                  <a:srgbClr val="FF0000"/>
                </a:solidFill>
              </a:rPr>
              <a:t>B+</a:t>
            </a:r>
          </a:p>
        </p:txBody>
      </p:sp>
      <p:sp>
        <p:nvSpPr>
          <p:cNvPr id="44" name="內容版面配置區 3"/>
          <p:cNvSpPr txBox="1">
            <a:spLocks/>
          </p:cNvSpPr>
          <p:nvPr/>
        </p:nvSpPr>
        <p:spPr>
          <a:xfrm>
            <a:off x="7285038" y="2327275"/>
            <a:ext cx="3203575" cy="1606550"/>
          </a:xfrm>
          <a:prstGeom prst="rect">
            <a:avLst/>
          </a:prstGeo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buClr>
                <a:srgbClr val="E78712"/>
              </a:buClr>
              <a:defRPr/>
            </a:pPr>
            <a:r>
              <a:rPr lang="zh-TW" altLang="en-US" sz="2000" dirty="0">
                <a:solidFill>
                  <a:prstClr val="black"/>
                </a:solidFill>
              </a:rPr>
              <a:t>若選擇題答對</a:t>
            </a:r>
            <a:r>
              <a:rPr lang="en-US" altLang="zh-TW" sz="2000" dirty="0">
                <a:solidFill>
                  <a:prstClr val="black"/>
                </a:solidFill>
              </a:rPr>
              <a:t>25 </a:t>
            </a:r>
            <a:r>
              <a:rPr lang="zh-TW" altLang="en-US" sz="2000" dirty="0">
                <a:solidFill>
                  <a:prstClr val="black"/>
                </a:solidFill>
              </a:rPr>
              <a:t>題，</a:t>
            </a:r>
            <a:r>
              <a:rPr lang="en-US" altLang="zh-TW" sz="2000" dirty="0">
                <a:solidFill>
                  <a:prstClr val="black"/>
                </a:solidFill>
              </a:rPr>
              <a:t/>
            </a:r>
            <a:br>
              <a:rPr lang="en-US" altLang="zh-TW" sz="2000" dirty="0">
                <a:solidFill>
                  <a:prstClr val="black"/>
                </a:solidFill>
              </a:rPr>
            </a:br>
            <a:r>
              <a:rPr lang="zh-TW" altLang="en-US" sz="2000" dirty="0">
                <a:solidFill>
                  <a:prstClr val="black"/>
                </a:solidFill>
              </a:rPr>
              <a:t>非選擇題得分為</a:t>
            </a:r>
            <a:r>
              <a:rPr lang="en-US" altLang="zh-TW" sz="2000" dirty="0">
                <a:solidFill>
                  <a:prstClr val="black"/>
                </a:solidFill>
              </a:rPr>
              <a:t>3 </a:t>
            </a:r>
            <a:r>
              <a:rPr lang="zh-TW" altLang="en-US" sz="2000" dirty="0">
                <a:solidFill>
                  <a:prstClr val="black"/>
                </a:solidFill>
              </a:rPr>
              <a:t>分，</a:t>
            </a:r>
            <a:r>
              <a:rPr lang="en-US" altLang="zh-TW" sz="2000" dirty="0">
                <a:solidFill>
                  <a:prstClr val="black"/>
                </a:solidFill>
              </a:rPr>
              <a:t/>
            </a:r>
            <a:br>
              <a:rPr lang="en-US" altLang="zh-TW" sz="2000" dirty="0">
                <a:solidFill>
                  <a:prstClr val="black"/>
                </a:solidFill>
              </a:rPr>
            </a:br>
            <a:r>
              <a:rPr lang="zh-TW" altLang="en-US" sz="2000" dirty="0">
                <a:solidFill>
                  <a:prstClr val="black"/>
                </a:solidFill>
              </a:rPr>
              <a:t>則其加權分數為</a:t>
            </a:r>
            <a:r>
              <a:rPr lang="en-US" altLang="zh-TW" sz="2000" dirty="0">
                <a:solidFill>
                  <a:prstClr val="black"/>
                </a:solidFill>
              </a:rPr>
              <a:t/>
            </a:r>
            <a:br>
              <a:rPr lang="en-US" altLang="zh-TW" sz="2000" dirty="0">
                <a:solidFill>
                  <a:prstClr val="black"/>
                </a:solidFill>
              </a:rPr>
            </a:br>
            <a:r>
              <a:rPr lang="en-US" altLang="zh-TW" sz="1800" dirty="0">
                <a:solidFill>
                  <a:prstClr val="black"/>
                </a:solidFill>
              </a:rPr>
              <a:t>(25 /25)×85+(3/6) ×15</a:t>
            </a:r>
            <a:r>
              <a:rPr lang="zh-TW" altLang="en-US" sz="1800" dirty="0">
                <a:solidFill>
                  <a:prstClr val="black"/>
                </a:solidFill>
              </a:rPr>
              <a:t>＝</a:t>
            </a:r>
            <a:r>
              <a:rPr lang="en-US" altLang="zh-TW" sz="1800" dirty="0">
                <a:solidFill>
                  <a:prstClr val="black"/>
                </a:solidFill>
              </a:rPr>
              <a:t>92.5</a:t>
            </a:r>
            <a:r>
              <a:rPr lang="zh-TW" altLang="en-US" sz="1800" dirty="0">
                <a:solidFill>
                  <a:prstClr val="black"/>
                </a:solidFill>
              </a:rPr>
              <a:t>，</a:t>
            </a:r>
            <a:r>
              <a:rPr lang="en-US" altLang="zh-TW" sz="1800" dirty="0">
                <a:solidFill>
                  <a:prstClr val="black"/>
                </a:solidFill>
              </a:rPr>
              <a:t/>
            </a:r>
            <a:br>
              <a:rPr lang="en-US" altLang="zh-TW" sz="1800" dirty="0">
                <a:solidFill>
                  <a:prstClr val="black"/>
                </a:solidFill>
              </a:rPr>
            </a:br>
            <a:r>
              <a:rPr lang="zh-TW" altLang="en-US" sz="2000" b="1" dirty="0">
                <a:solidFill>
                  <a:srgbClr val="FF0000"/>
                </a:solidFill>
              </a:rPr>
              <a:t>等級為精熟，標示為</a:t>
            </a:r>
            <a:r>
              <a:rPr lang="en-US" altLang="zh-TW" sz="2000" b="1" dirty="0">
                <a:solidFill>
                  <a:srgbClr val="FF0000"/>
                </a:solidFill>
              </a:rPr>
              <a:t>A+</a:t>
            </a:r>
            <a:endParaRPr lang="en-US" altLang="zh-TW" b="1" dirty="0">
              <a:solidFill>
                <a:srgbClr val="FF0000"/>
              </a:solidFill>
            </a:endParaRPr>
          </a:p>
        </p:txBody>
      </p:sp>
      <p:sp>
        <p:nvSpPr>
          <p:cNvPr id="42" name="文字方塊 41"/>
          <p:cNvSpPr txBox="1"/>
          <p:nvPr/>
        </p:nvSpPr>
        <p:spPr>
          <a:xfrm>
            <a:off x="1733127" y="1844824"/>
            <a:ext cx="1343762" cy="400110"/>
          </a:xfrm>
          <a:prstGeom prst="rect">
            <a:avLst/>
          </a:prstGeom>
          <a:scene3d>
            <a:camera prst="orthographicFront"/>
            <a:lightRig rig="threePt" dir="t"/>
          </a:scene3d>
          <a:sp3d>
            <a:bevelT w="165100" prst="coolSlant"/>
          </a:sp3d>
        </p:spPr>
        <p:style>
          <a:lnRef idx="3">
            <a:schemeClr val="lt1"/>
          </a:lnRef>
          <a:fillRef idx="1">
            <a:schemeClr val="accent1"/>
          </a:fillRef>
          <a:effectRef idx="1">
            <a:schemeClr val="accent1"/>
          </a:effectRef>
          <a:fontRef idx="minor">
            <a:schemeClr val="lt1"/>
          </a:fontRef>
        </p:style>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rPr>
              <a:t>標準設定</a:t>
            </a:r>
          </a:p>
        </p:txBody>
      </p:sp>
      <p:sp>
        <p:nvSpPr>
          <p:cNvPr id="46" name="文字方塊 45"/>
          <p:cNvSpPr txBox="1"/>
          <p:nvPr/>
        </p:nvSpPr>
        <p:spPr>
          <a:xfrm>
            <a:off x="3600110" y="1862753"/>
            <a:ext cx="1343762" cy="400110"/>
          </a:xfrm>
          <a:prstGeom prst="rect">
            <a:avLst/>
          </a:prstGeom>
          <a:scene3d>
            <a:camera prst="orthographicFront"/>
            <a:lightRig rig="threePt" dir="t"/>
          </a:scene3d>
          <a:sp3d>
            <a:bevelT w="165100" prst="coolSlant"/>
          </a:sp3d>
        </p:spPr>
        <p:style>
          <a:lnRef idx="3">
            <a:schemeClr val="lt1"/>
          </a:lnRef>
          <a:fillRef idx="1">
            <a:schemeClr val="accent1"/>
          </a:fillRef>
          <a:effectRef idx="1">
            <a:schemeClr val="accent1"/>
          </a:effectRef>
          <a:fontRef idx="minor">
            <a:schemeClr val="lt1"/>
          </a:fontRef>
        </p:style>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rPr>
              <a:t>分數轉換</a:t>
            </a:r>
          </a:p>
        </p:txBody>
      </p:sp>
      <p:sp>
        <p:nvSpPr>
          <p:cNvPr id="47" name="文字方塊 46"/>
          <p:cNvSpPr txBox="1"/>
          <p:nvPr/>
        </p:nvSpPr>
        <p:spPr>
          <a:xfrm>
            <a:off x="5760558" y="1889650"/>
            <a:ext cx="1343762" cy="400110"/>
          </a:xfrm>
          <a:prstGeom prst="rect">
            <a:avLst/>
          </a:prstGeom>
          <a:scene3d>
            <a:camera prst="orthographicFront"/>
            <a:lightRig rig="threePt" dir="t"/>
          </a:scene3d>
          <a:sp3d>
            <a:bevelT w="165100" prst="coolSlant"/>
          </a:sp3d>
        </p:spPr>
        <p:style>
          <a:lnRef idx="3">
            <a:schemeClr val="lt1"/>
          </a:lnRef>
          <a:fillRef idx="1">
            <a:schemeClr val="accent1"/>
          </a:fillRef>
          <a:effectRef idx="1">
            <a:schemeClr val="accent1"/>
          </a:effectRef>
          <a:fontRef idx="minor">
            <a:schemeClr val="lt1"/>
          </a:fontRef>
        </p:style>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rPr>
              <a:t>標示設定</a:t>
            </a:r>
          </a:p>
        </p:txBody>
      </p:sp>
      <p:sp>
        <p:nvSpPr>
          <p:cNvPr id="48" name="文字方塊 47"/>
          <p:cNvSpPr txBox="1"/>
          <p:nvPr/>
        </p:nvSpPr>
        <p:spPr>
          <a:xfrm>
            <a:off x="7608168" y="1898618"/>
            <a:ext cx="2261230" cy="400110"/>
          </a:xfrm>
          <a:prstGeom prst="rect">
            <a:avLst/>
          </a:prstGeom>
          <a:scene3d>
            <a:camera prst="orthographicFront"/>
            <a:lightRig rig="threePt" dir="t"/>
          </a:scene3d>
          <a:sp3d>
            <a:bevelT w="165100" prst="coolSlant"/>
          </a:sp3d>
        </p:spPr>
        <p:style>
          <a:lnRef idx="3">
            <a:schemeClr val="lt1"/>
          </a:lnRef>
          <a:fillRef idx="1">
            <a:schemeClr val="accent1"/>
          </a:fillRef>
          <a:effectRef idx="1">
            <a:schemeClr val="accent1"/>
          </a:effectRef>
          <a:fontRef idx="minor">
            <a:schemeClr val="lt1"/>
          </a:fontRef>
        </p:style>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rPr>
              <a:t>考生等級標示確認</a:t>
            </a:r>
          </a:p>
        </p:txBody>
      </p:sp>
      <p:cxnSp>
        <p:nvCxnSpPr>
          <p:cNvPr id="3" name="直線接點 2"/>
          <p:cNvCxnSpPr/>
          <p:nvPr/>
        </p:nvCxnSpPr>
        <p:spPr>
          <a:xfrm>
            <a:off x="7212013" y="1628775"/>
            <a:ext cx="0" cy="4749800"/>
          </a:xfrm>
          <a:prstGeom prst="line">
            <a:avLst/>
          </a:prstGeom>
          <a:ln>
            <a:prstDash val="sysDash"/>
          </a:ln>
        </p:spPr>
        <p:style>
          <a:lnRef idx="3">
            <a:schemeClr val="accent1"/>
          </a:lnRef>
          <a:fillRef idx="0">
            <a:schemeClr val="accent1"/>
          </a:fillRef>
          <a:effectRef idx="2">
            <a:schemeClr val="accent1"/>
          </a:effectRef>
          <a:fontRef idx="minor">
            <a:schemeClr val="tx1"/>
          </a:fontRef>
        </p:style>
      </p:cxnSp>
      <p:sp>
        <p:nvSpPr>
          <p:cNvPr id="8" name="投影片編號版面配置區 7"/>
          <p:cNvSpPr>
            <a:spLocks noGrp="1"/>
          </p:cNvSpPr>
          <p:nvPr>
            <p:ph type="sldNum" sz="quarter" idx="12"/>
          </p:nvPr>
        </p:nvSpPr>
        <p:spPr/>
        <p:txBody>
          <a:bodyPr/>
          <a:lstStyle/>
          <a:p>
            <a:pPr>
              <a:defRPr/>
            </a:pPr>
            <a:endParaRPr lang="zh-TW" altLang="en-US" dirty="0"/>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標題 1"/>
          <p:cNvSpPr>
            <a:spLocks noGrp="1"/>
          </p:cNvSpPr>
          <p:nvPr>
            <p:ph type="title"/>
          </p:nvPr>
        </p:nvSpPr>
        <p:spPr>
          <a:xfrm>
            <a:off x="1992313" y="-100013"/>
            <a:ext cx="8229600" cy="1143001"/>
          </a:xfrm>
        </p:spPr>
        <p:txBody>
          <a:bodyPr/>
          <a:lstStyle/>
          <a:p>
            <a:r>
              <a:rPr lang="zh-TW" altLang="zh-TW" sz="2100" smtClean="0"/>
              <a:t>數學科選擇題答對題數與非選擇題分數對應能力等級加標示對照表</a:t>
            </a:r>
            <a:r>
              <a:rPr lang="en-US" altLang="zh-TW" sz="2800" dirty="0" smtClean="0"/>
              <a:t/>
            </a:r>
            <a:br>
              <a:rPr lang="en-US" altLang="zh-TW" sz="2800" dirty="0" smtClean="0"/>
            </a:br>
            <a:r>
              <a:rPr lang="zh-TW" altLang="en-US" sz="2100" smtClean="0"/>
              <a:t>（</a:t>
            </a:r>
            <a:r>
              <a:rPr lang="zh-TW" altLang="zh-TW" sz="2100" smtClean="0"/>
              <a:t>以</a:t>
            </a:r>
            <a:r>
              <a:rPr lang="en-US" altLang="zh-TW" sz="2100" dirty="0" smtClean="0"/>
              <a:t>104</a:t>
            </a:r>
            <a:r>
              <a:rPr lang="zh-TW" altLang="zh-TW" sz="2100" smtClean="0"/>
              <a:t>年國中教育會考為範例</a:t>
            </a:r>
            <a:r>
              <a:rPr lang="zh-TW" altLang="en-US" sz="2100" smtClean="0"/>
              <a:t>）</a:t>
            </a:r>
          </a:p>
        </p:txBody>
      </p:sp>
      <p:graphicFrame>
        <p:nvGraphicFramePr>
          <p:cNvPr id="128003" name="內容版面配置區 2"/>
          <p:cNvGraphicFramePr>
            <a:graphicFrameLocks noGrp="1" noChangeAspect="1"/>
          </p:cNvGraphicFramePr>
          <p:nvPr>
            <p:ph idx="1"/>
          </p:nvPr>
        </p:nvGraphicFramePr>
        <p:xfrm>
          <a:off x="1477963" y="836613"/>
          <a:ext cx="9186862" cy="5903912"/>
        </p:xfrm>
        <a:graphic>
          <a:graphicData uri="http://schemas.openxmlformats.org/presentationml/2006/ole">
            <mc:AlternateContent xmlns:mc="http://schemas.openxmlformats.org/markup-compatibility/2006">
              <mc:Choice xmlns:v="urn:schemas-microsoft-com:vml" Requires="v">
                <p:oleObj spid="_x0000_s128180" name="文件" r:id="rId3" imgW="9794632" imgH="6296031" progId="Word.Document.12">
                  <p:embed/>
                </p:oleObj>
              </mc:Choice>
              <mc:Fallback>
                <p:oleObj name="文件" r:id="rId3" imgW="9794632" imgH="6296031" progId="Word.Document.12">
                  <p:embed/>
                  <p:pic>
                    <p:nvPicPr>
                      <p:cNvPr id="0" name="內容版面配置區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7963" y="836613"/>
                        <a:ext cx="9186862"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橢圓 3"/>
          <p:cNvSpPr/>
          <p:nvPr/>
        </p:nvSpPr>
        <p:spPr>
          <a:xfrm>
            <a:off x="8220075" y="3852863"/>
            <a:ext cx="792163" cy="287337"/>
          </a:xfrm>
          <a:prstGeom prst="ellipse">
            <a:avLst/>
          </a:prstGeom>
          <a:no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5" name="直線單箭頭接點 4"/>
          <p:cNvCxnSpPr/>
          <p:nvPr/>
        </p:nvCxnSpPr>
        <p:spPr>
          <a:xfrm>
            <a:off x="8616950" y="1196975"/>
            <a:ext cx="0" cy="2663825"/>
          </a:xfrm>
          <a:prstGeom prst="straightConnector1">
            <a:avLst/>
          </a:prstGeom>
          <a:ln>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a:off x="3575050" y="3949700"/>
            <a:ext cx="4645025" cy="20638"/>
          </a:xfrm>
          <a:prstGeom prst="straightConnector1">
            <a:avLst/>
          </a:prstGeom>
          <a:ln>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7" name="投影片編號版面配置區 5"/>
          <p:cNvSpPr>
            <a:spLocks noGrp="1"/>
          </p:cNvSpPr>
          <p:nvPr>
            <p:ph type="sldNum" sz="quarter" idx="12"/>
          </p:nvPr>
        </p:nvSpPr>
        <p:spPr>
          <a:xfrm>
            <a:off x="531813" y="787400"/>
            <a:ext cx="779462" cy="365125"/>
          </a:xfrm>
        </p:spPr>
        <p:txBody>
          <a:bodyPr/>
          <a:lstStyle/>
          <a:p>
            <a:pPr>
              <a:defRPr/>
            </a:pPr>
            <a:r>
              <a:rPr lang="en-US" altLang="zh-TW" dirty="0" smtClean="0"/>
              <a:t>36</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29027" name="標題 3"/>
          <p:cNvSpPr>
            <a:spLocks noGrp="1"/>
          </p:cNvSpPr>
          <p:nvPr>
            <p:ph type="title"/>
          </p:nvPr>
        </p:nvSpPr>
        <p:spPr>
          <a:xfrm>
            <a:off x="2300288" y="3159125"/>
            <a:ext cx="5829300" cy="1020763"/>
          </a:xfrm>
        </p:spPr>
        <p:txBody>
          <a:bodyPr/>
          <a:lstStyle/>
          <a:p>
            <a:pPr eaLnBrk="1" hangingPunct="1"/>
            <a:r>
              <a:rPr lang="zh-TW" altLang="en-US" sz="4500" smtClean="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29028"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pPr>
              <a:spcBef>
                <a:spcPct val="0"/>
              </a:spcBef>
              <a:defRPr/>
            </a:pPr>
            <a:r>
              <a:rPr lang="en-US" altLang="zh-TW" sz="2000" dirty="0" smtClean="0"/>
              <a:t>37</a:t>
            </a:r>
            <a:endParaRPr lang="zh-TW" altLang="en-US" sz="2000" dirty="0"/>
          </a:p>
        </p:txBody>
      </p:sp>
      <p:sp>
        <p:nvSpPr>
          <p:cNvPr id="129030" name="副標題 4"/>
          <p:cNvSpPr>
            <a:spLocks noGrp="1"/>
          </p:cNvSpPr>
          <p:nvPr>
            <p:ph type="body" idx="1"/>
          </p:nvPr>
        </p:nvSpPr>
        <p:spPr>
          <a:xfrm>
            <a:off x="3216275" y="4179888"/>
            <a:ext cx="7772400" cy="1336675"/>
          </a:xfrm>
        </p:spPr>
        <p:txBody>
          <a:bodyPr/>
          <a:lstStyle/>
          <a:p>
            <a:pPr eaLnBrk="1" hangingPunct="1"/>
            <a:r>
              <a:rPr lang="zh-TW" altLang="en-US" sz="2400" smtClean="0">
                <a:solidFill>
                  <a:srgbClr val="FFFF00"/>
                </a:solidFill>
                <a:latin typeface="華康魏碑體" panose="03000709000000000000" pitchFamily="65" charset="-120"/>
                <a:ea typeface="華康魏碑體" panose="03000709000000000000" pitchFamily="65" charset="-120"/>
              </a:rPr>
              <a:t>承辦學校：國立臺南高工</a:t>
            </a:r>
            <a:endParaRPr lang="en-US" altLang="zh-TW" sz="2400" dirty="0" smtClean="0">
              <a:solidFill>
                <a:srgbClr val="FFFF00"/>
              </a:solidFill>
              <a:latin typeface="華康魏碑體" panose="03000709000000000000" pitchFamily="65" charset="-120"/>
              <a:ea typeface="華康魏碑體" panose="03000709000000000000" pitchFamily="65" charset="-120"/>
            </a:endParaRPr>
          </a:p>
        </p:txBody>
      </p:sp>
    </p:spTree>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Oval 13"/>
          <p:cNvSpPr>
            <a:spLocks noChangeArrowheads="1"/>
          </p:cNvSpPr>
          <p:nvPr/>
        </p:nvSpPr>
        <p:spPr bwMode="auto">
          <a:xfrm>
            <a:off x="4343400" y="1419225"/>
            <a:ext cx="3638550" cy="3486150"/>
          </a:xfrm>
          <a:prstGeom prst="ellipse">
            <a:avLst/>
          </a:prstGeom>
          <a:solidFill>
            <a:srgbClr val="FFFF00">
              <a:alpha val="47842"/>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sz="2400" b="1">
              <a:solidFill>
                <a:schemeClr val="tx1"/>
              </a:solidFill>
              <a:latin typeface="Arial" panose="020B0604020202020204" pitchFamily="34" charset="0"/>
              <a:ea typeface="標楷體" panose="03000509000000000000" pitchFamily="65" charset="-120"/>
            </a:endParaRPr>
          </a:p>
        </p:txBody>
      </p:sp>
      <p:sp>
        <p:nvSpPr>
          <p:cNvPr id="86019" name="Oval 14"/>
          <p:cNvSpPr>
            <a:spLocks noChangeArrowheads="1"/>
          </p:cNvSpPr>
          <p:nvPr/>
        </p:nvSpPr>
        <p:spPr bwMode="auto">
          <a:xfrm>
            <a:off x="3143250" y="2870200"/>
            <a:ext cx="3635375" cy="3589338"/>
          </a:xfrm>
          <a:prstGeom prst="ellipse">
            <a:avLst/>
          </a:prstGeom>
          <a:solidFill>
            <a:srgbClr val="FF99CC">
              <a:alpha val="54117"/>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sz="2400" b="1">
              <a:solidFill>
                <a:schemeClr val="tx1"/>
              </a:solidFill>
              <a:latin typeface="Arial" panose="020B0604020202020204" pitchFamily="34" charset="0"/>
              <a:ea typeface="標楷體" panose="03000509000000000000" pitchFamily="65" charset="-120"/>
            </a:endParaRPr>
          </a:p>
        </p:txBody>
      </p:sp>
      <p:sp>
        <p:nvSpPr>
          <p:cNvPr id="86020" name="Oval 15"/>
          <p:cNvSpPr>
            <a:spLocks noChangeArrowheads="1"/>
          </p:cNvSpPr>
          <p:nvPr/>
        </p:nvSpPr>
        <p:spPr bwMode="auto">
          <a:xfrm>
            <a:off x="5430838" y="2870200"/>
            <a:ext cx="3635375" cy="3589338"/>
          </a:xfrm>
          <a:prstGeom prst="ellipse">
            <a:avLst/>
          </a:prstGeom>
          <a:solidFill>
            <a:srgbClr val="66FF33">
              <a:alpha val="43137"/>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sz="2400" b="1">
              <a:solidFill>
                <a:schemeClr val="tx1"/>
              </a:solidFill>
              <a:latin typeface="Arial" panose="020B0604020202020204" pitchFamily="34" charset="0"/>
              <a:ea typeface="標楷體" panose="03000509000000000000" pitchFamily="65" charset="-120"/>
            </a:endParaRPr>
          </a:p>
        </p:txBody>
      </p:sp>
      <p:sp>
        <p:nvSpPr>
          <p:cNvPr id="86021" name="Text Box 16"/>
          <p:cNvSpPr txBox="1">
            <a:spLocks noChangeArrowheads="1"/>
          </p:cNvSpPr>
          <p:nvPr/>
        </p:nvSpPr>
        <p:spPr bwMode="auto">
          <a:xfrm>
            <a:off x="3143250" y="4649788"/>
            <a:ext cx="2366963"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20000"/>
              </a:spcBef>
              <a:buClrTx/>
              <a:buFontTx/>
              <a:buNone/>
            </a:pPr>
            <a:r>
              <a:rPr kumimoji="0" lang="zh-TW" altLang="en-US" sz="2800" b="1">
                <a:solidFill>
                  <a:srgbClr val="008000"/>
                </a:solidFill>
                <a:latin typeface="微軟正黑體" panose="020B0604030504040204" pitchFamily="34" charset="-120"/>
              </a:rPr>
              <a:t>提升中小學</a:t>
            </a:r>
          </a:p>
          <a:p>
            <a:pPr algn="ctr" eaLnBrk="1" hangingPunct="1">
              <a:spcBef>
                <a:spcPct val="20000"/>
              </a:spcBef>
              <a:buClrTx/>
              <a:buFontTx/>
              <a:buNone/>
            </a:pPr>
            <a:r>
              <a:rPr kumimoji="0" lang="zh-TW" altLang="en-US" sz="2800" b="1">
                <a:solidFill>
                  <a:srgbClr val="008000"/>
                </a:solidFill>
                <a:latin typeface="微軟正黑體" panose="020B0604030504040204" pitchFamily="34" charset="-120"/>
              </a:rPr>
              <a:t>教育品質</a:t>
            </a:r>
          </a:p>
        </p:txBody>
      </p:sp>
      <p:sp>
        <p:nvSpPr>
          <p:cNvPr id="86022" name="Text Box 17"/>
          <p:cNvSpPr txBox="1">
            <a:spLocks noChangeArrowheads="1"/>
          </p:cNvSpPr>
          <p:nvPr/>
        </p:nvSpPr>
        <p:spPr bwMode="auto">
          <a:xfrm>
            <a:off x="5159375" y="1770063"/>
            <a:ext cx="20891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50000"/>
              </a:spcBef>
              <a:buClrTx/>
              <a:buFontTx/>
              <a:buNone/>
            </a:pPr>
            <a:r>
              <a:rPr kumimoji="0" lang="zh-TW" altLang="en-US" sz="2800" b="1">
                <a:solidFill>
                  <a:srgbClr val="FF0000"/>
                </a:solidFill>
                <a:latin typeface="微軟正黑體" panose="020B0604030504040204" pitchFamily="34" charset="-120"/>
              </a:rPr>
              <a:t>成就</a:t>
            </a:r>
          </a:p>
          <a:p>
            <a:pPr algn="ctr" eaLnBrk="1" hangingPunct="1">
              <a:spcBef>
                <a:spcPct val="50000"/>
              </a:spcBef>
              <a:buClrTx/>
              <a:buFontTx/>
              <a:buNone/>
            </a:pPr>
            <a:r>
              <a:rPr kumimoji="0" lang="zh-TW" altLang="en-US" sz="2800" b="1">
                <a:solidFill>
                  <a:srgbClr val="FF0000"/>
                </a:solidFill>
                <a:latin typeface="微軟正黑體" panose="020B0604030504040204" pitchFamily="34" charset="-120"/>
              </a:rPr>
              <a:t>每一位孩子 </a:t>
            </a:r>
          </a:p>
        </p:txBody>
      </p:sp>
      <p:sp>
        <p:nvSpPr>
          <p:cNvPr id="86023" name="Text Box 18"/>
          <p:cNvSpPr txBox="1">
            <a:spLocks noChangeArrowheads="1"/>
          </p:cNvSpPr>
          <p:nvPr/>
        </p:nvSpPr>
        <p:spPr bwMode="auto">
          <a:xfrm>
            <a:off x="6816725" y="4722813"/>
            <a:ext cx="18256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15000"/>
              </a:spcBef>
              <a:buClrTx/>
              <a:buFontTx/>
              <a:buNone/>
            </a:pPr>
            <a:r>
              <a:rPr kumimoji="0" lang="zh-TW" altLang="en-US" sz="2800" b="1">
                <a:solidFill>
                  <a:srgbClr val="993300"/>
                </a:solidFill>
                <a:latin typeface="微軟正黑體" panose="020B0604030504040204" pitchFamily="34" charset="-120"/>
              </a:rPr>
              <a:t>厚植國家</a:t>
            </a:r>
          </a:p>
          <a:p>
            <a:pPr algn="ctr" eaLnBrk="1" hangingPunct="1">
              <a:spcBef>
                <a:spcPct val="15000"/>
              </a:spcBef>
              <a:buClrTx/>
              <a:buFontTx/>
              <a:buNone/>
            </a:pPr>
            <a:r>
              <a:rPr kumimoji="0" lang="zh-TW" altLang="en-US" sz="2800" b="1">
                <a:solidFill>
                  <a:srgbClr val="993300"/>
                </a:solidFill>
                <a:latin typeface="微軟正黑體" panose="020B0604030504040204" pitchFamily="34" charset="-120"/>
              </a:rPr>
              <a:t>競爭力 </a:t>
            </a:r>
          </a:p>
        </p:txBody>
      </p:sp>
      <p:sp>
        <p:nvSpPr>
          <p:cNvPr id="86024" name="Text Box 19"/>
          <p:cNvSpPr txBox="1">
            <a:spLocks noChangeArrowheads="1"/>
          </p:cNvSpPr>
          <p:nvPr/>
        </p:nvSpPr>
        <p:spPr bwMode="auto">
          <a:xfrm>
            <a:off x="5448300" y="3716338"/>
            <a:ext cx="129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30000"/>
              </a:spcBef>
              <a:buClrTx/>
              <a:buFontTx/>
              <a:buNone/>
            </a:pPr>
            <a:r>
              <a:rPr kumimoji="0" lang="zh-TW" altLang="en-US" sz="2400" b="1">
                <a:solidFill>
                  <a:srgbClr val="7030A0"/>
                </a:solidFill>
                <a:latin typeface="微軟正黑體" panose="020B0604030504040204" pitchFamily="34" charset="-120"/>
              </a:rPr>
              <a:t>十二年國民基本教育</a:t>
            </a:r>
          </a:p>
        </p:txBody>
      </p:sp>
      <p:sp>
        <p:nvSpPr>
          <p:cNvPr id="10" name="矩形 9"/>
          <p:cNvSpPr/>
          <p:nvPr/>
        </p:nvSpPr>
        <p:spPr>
          <a:xfrm>
            <a:off x="1824038" y="314325"/>
            <a:ext cx="9144000"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kumimoji="0" lang="zh-TW" altLang="en-US" sz="4800" b="1" dirty="0">
                <a:solidFill>
                  <a:schemeClr val="bg1"/>
                </a:solidFill>
                <a:latin typeface="微軟正黑體" panose="020B0604030504040204" pitchFamily="34" charset="-120"/>
              </a:rPr>
              <a:t>十二年國民基本教育的三大願景</a:t>
            </a:r>
            <a:r>
              <a:rPr kumimoji="0" lang="zh-TW" altLang="en-US" sz="4400" b="1" dirty="0">
                <a:solidFill>
                  <a:schemeClr val="bg1"/>
                </a:solidFill>
                <a:latin typeface="標楷體" pitchFamily="65" charset="-120"/>
                <a:ea typeface="標楷體" pitchFamily="65" charset="-120"/>
              </a:rPr>
              <a:t> </a:t>
            </a:r>
          </a:p>
        </p:txBody>
      </p:sp>
      <p:sp>
        <p:nvSpPr>
          <p:cNvPr id="4" name="投影片編號版面配置區 3"/>
          <p:cNvSpPr>
            <a:spLocks noGrp="1"/>
          </p:cNvSpPr>
          <p:nvPr>
            <p:ph type="sldNum" sz="quarter" idx="12"/>
          </p:nvPr>
        </p:nvSpPr>
        <p:spPr/>
        <p:txBody>
          <a:bodyPr/>
          <a:lstStyle/>
          <a:p>
            <a:pPr>
              <a:defRPr/>
            </a:pPr>
            <a:fld id="{96B55CD9-6ACA-41FA-A07D-30D8233DA7B9}" type="slidenum">
              <a:rPr lang="zh-TW" altLang="en-US" smtClean="0"/>
              <a:pPr>
                <a:defRPr/>
              </a:pPr>
              <a:t>4</a:t>
            </a:fld>
            <a:endParaRPr lang="zh-TW" alt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210050" y="452438"/>
            <a:ext cx="5376863" cy="869950"/>
          </a:xfrm>
        </p:spPr>
        <p:txBody>
          <a:bodyPr/>
          <a:lstStyle/>
          <a:p>
            <a:pPr>
              <a:defRPr/>
            </a:pPr>
            <a:r>
              <a:rPr lang="zh-TW" altLang="en-US" b="1" dirty="0">
                <a:solidFill>
                  <a:srgbClr val="000099"/>
                </a:solidFill>
                <a:effectLst>
                  <a:outerShdw blurRad="38100" dist="38100" dir="2700000" algn="tl">
                    <a:srgbClr val="000000">
                      <a:alpha val="43137"/>
                    </a:srgbClr>
                  </a:outerShdw>
                </a:effectLst>
                <a:latin typeface="微軟正黑體" panose="020B0604030504040204" pitchFamily="34" charset="-120"/>
              </a:rPr>
              <a:t>免試入學就學區</a:t>
            </a:r>
            <a:r>
              <a:rPr lang="zh-TW" altLang="en-US" b="1" dirty="0" smtClean="0">
                <a:solidFill>
                  <a:srgbClr val="000099"/>
                </a:solidFill>
                <a:effectLst>
                  <a:outerShdw blurRad="38100" dist="38100" dir="2700000" algn="tl">
                    <a:srgbClr val="000000">
                      <a:alpha val="43137"/>
                    </a:srgbClr>
                  </a:outerShdw>
                </a:effectLst>
                <a:latin typeface="微軟正黑體" panose="020B0604030504040204" pitchFamily="34" charset="-120"/>
              </a:rPr>
              <a:t>規劃</a:t>
            </a:r>
            <a:endParaRPr lang="zh-TW" altLang="en-US" dirty="0"/>
          </a:p>
        </p:txBody>
      </p:sp>
      <p:sp>
        <p:nvSpPr>
          <p:cNvPr id="5" name="Rectangle 3"/>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smtClean="0">
                <a:solidFill>
                  <a:srgbClr val="FF0000"/>
                </a:solidFill>
                <a:effectLst>
                  <a:outerShdw blurRad="38100" dist="38100" dir="2700000" algn="tl">
                    <a:srgbClr val="C0C0C0"/>
                  </a:outerShdw>
                </a:effectLst>
                <a:latin typeface="微軟正黑體" panose="020B0604030504040204" pitchFamily="34" charset="-120"/>
              </a:rPr>
              <a:t>高中高職：</a:t>
            </a:r>
            <a:endParaRPr kumimoji="0" lang="en-US" altLang="zh-TW" sz="2800" b="1" dirty="0" smtClean="0">
              <a:solidFill>
                <a:srgbClr val="FF0000"/>
              </a:solidFill>
              <a:effectLst>
                <a:outerShdw blurRad="38100" dist="38100" dir="2700000" algn="tl">
                  <a:srgbClr val="C0C0C0"/>
                </a:outerShdw>
              </a:effectLst>
              <a:latin typeface="微軟正黑體" panose="020B0604030504040204" pitchFamily="34"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smtClean="0">
                <a:solidFill>
                  <a:srgbClr val="000099"/>
                </a:solidFill>
                <a:effectLst>
                  <a:outerShdw blurRad="38100" dist="38100" dir="2700000" algn="tl">
                    <a:srgbClr val="C0C0C0"/>
                  </a:outerShdw>
                </a:effectLst>
                <a:latin typeface="微軟正黑體" panose="020B0604030504040204" pitchFamily="34" charset="-120"/>
              </a:rPr>
              <a:t>1.</a:t>
            </a:r>
            <a:r>
              <a:rPr kumimoji="0" lang="zh-TW" altLang="en-US" sz="2800" b="1" u="sng" dirty="0" smtClean="0">
                <a:solidFill>
                  <a:srgbClr val="000099"/>
                </a:solidFill>
                <a:effectLst>
                  <a:outerShdw blurRad="38100" dist="38100" dir="2700000" algn="tl">
                    <a:srgbClr val="C0C0C0"/>
                  </a:outerShdw>
                </a:effectLst>
                <a:latin typeface="微軟正黑體" panose="020B0604030504040204" pitchFamily="34" charset="-120"/>
              </a:rPr>
              <a:t>免試入學：</a:t>
            </a:r>
            <a:endParaRPr kumimoji="0" lang="en-US" altLang="zh-TW" sz="2800" b="1" u="sng" dirty="0" smtClean="0">
              <a:solidFill>
                <a:srgbClr val="000099"/>
              </a:solidFill>
              <a:effectLst>
                <a:outerShdw blurRad="38100" dist="38100" dir="2700000" algn="tl">
                  <a:srgbClr val="C0C0C0"/>
                </a:outerShdw>
              </a:effectLst>
              <a:latin typeface="微軟正黑體" panose="020B0604030504040204" pitchFamily="34" charset="-120"/>
            </a:endParaRPr>
          </a:p>
          <a:p>
            <a:pPr eaLnBrk="1" hangingPunct="1">
              <a:lnSpc>
                <a:spcPts val="3800"/>
              </a:lnSpc>
              <a:spcBef>
                <a:spcPct val="0"/>
              </a:spcBef>
              <a:buClr>
                <a:srgbClr val="E78712"/>
              </a:buClr>
              <a:buFont typeface="Wingdings 3" pitchFamily="18" charset="2"/>
              <a:buNone/>
              <a:defRPr/>
            </a:pPr>
            <a:r>
              <a:rPr kumimoji="0" lang="en-US" altLang="zh-TW" sz="2800" b="1" dirty="0" smtClean="0">
                <a:solidFill>
                  <a:srgbClr val="000099"/>
                </a:solidFill>
                <a:latin typeface="微軟正黑體" panose="020B0604030504040204" pitchFamily="34" charset="-120"/>
              </a:rPr>
              <a:t>(1)15</a:t>
            </a:r>
            <a:r>
              <a:rPr kumimoji="0" lang="zh-TW" altLang="en-US" sz="2800" b="1" dirty="0" smtClean="0">
                <a:solidFill>
                  <a:srgbClr val="000099"/>
                </a:solidFill>
                <a:latin typeface="微軟正黑體" panose="020B0604030504040204" pitchFamily="34" charset="-120"/>
              </a:rPr>
              <a:t>個高中高職免試入學就學區</a:t>
            </a:r>
            <a:r>
              <a:rPr kumimoji="0" lang="zh-TW" altLang="en-US" sz="2800" b="1" dirty="0" smtClean="0">
                <a:latin typeface="微軟正黑體" panose="020B0604030504040204" pitchFamily="34" charset="-120"/>
              </a:rPr>
              <a:t>：規劃以兼顧學生選校、學校招生、地方生活圈概念及符應主管機關權責。</a:t>
            </a:r>
            <a:endParaRPr kumimoji="0" lang="en-US" altLang="zh-TW" sz="2800" b="1" dirty="0" smtClean="0">
              <a:latin typeface="微軟正黑體" panose="020B0604030504040204" pitchFamily="34" charset="-120"/>
            </a:endParaRPr>
          </a:p>
        </p:txBody>
      </p:sp>
      <p:graphicFrame>
        <p:nvGraphicFramePr>
          <p:cNvPr id="6" name="Group 17"/>
          <p:cNvGraphicFramePr>
            <a:graphicFrameLocks/>
          </p:cNvGraphicFramePr>
          <p:nvPr/>
        </p:nvGraphicFramePr>
        <p:xfrm>
          <a:off x="3262313" y="3300413"/>
          <a:ext cx="6624637" cy="3149600"/>
        </p:xfrm>
        <a:graphic>
          <a:graphicData uri="http://schemas.openxmlformats.org/drawingml/2006/table">
            <a:tbl>
              <a:tblPr/>
              <a:tblGrid>
                <a:gridCol w="746125">
                  <a:extLst>
                    <a:ext uri="{9D8B030D-6E8A-4147-A177-3AD203B41FA5}">
                      <a16:colId xmlns:a16="http://schemas.microsoft.com/office/drawing/2014/main" xmlns="" val="20000"/>
                    </a:ext>
                  </a:extLst>
                </a:gridCol>
                <a:gridCol w="5878512">
                  <a:extLst>
                    <a:ext uri="{9D8B030D-6E8A-4147-A177-3AD203B41FA5}">
                      <a16:colId xmlns:a16="http://schemas.microsoft.com/office/drawing/2014/main" xmlns="" val="20001"/>
                    </a:ext>
                  </a:extLst>
                </a:gridCol>
              </a:tblGrid>
              <a:tr h="1160872">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單一縣市</a:t>
                      </a:r>
                    </a:p>
                  </a:txBody>
                  <a:tcPr marL="63600" marR="63600" marT="31796" marB="317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臺南市</a:t>
                      </a:r>
                      <a:r>
                        <a:rPr kumimoji="0" lang="zh-TW" altLang="en-US"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、高雄市、彰化縣、雲林縣、</a:t>
                      </a:r>
                      <a: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屏東縣、臺東縣、花蓮縣、宜蘭縣、</a:t>
                      </a:r>
                      <a: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澎湖縣、金門縣</a:t>
                      </a:r>
                    </a:p>
                  </a:txBody>
                  <a:tcPr marL="63600" marR="63600" marT="31796" marB="317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xmlns="" val="10000"/>
                  </a:ext>
                </a:extLst>
              </a:tr>
              <a:tr h="198872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200" b="1" i="0" u="none" strike="noStrike" cap="none" normalizeH="0" baseline="0" smtClean="0">
                          <a:ln>
                            <a:noFill/>
                          </a:ln>
                          <a:solidFill>
                            <a:schemeClr val="tx1"/>
                          </a:solidFill>
                          <a:effectLst/>
                          <a:latin typeface="微軟正黑體" panose="020B0604030504040204" pitchFamily="34" charset="-120"/>
                          <a:ea typeface="微軟正黑體" panose="020B0604030504040204" pitchFamily="34" charset="-120"/>
                          <a:cs typeface="微軟正黑體"/>
                        </a:rPr>
                        <a:t>跨縣市</a:t>
                      </a:r>
                    </a:p>
                  </a:txBody>
                  <a:tcPr marL="63600" marR="63600" marT="31796" marB="317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桃園區 </a:t>
                      </a:r>
                      <a: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桃園縣、連江縣</a:t>
                      </a:r>
                      <a: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嘉義區 </a:t>
                      </a:r>
                      <a: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嘉義縣、嘉義市</a:t>
                      </a:r>
                      <a: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endPar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竹苗區 </a:t>
                      </a:r>
                      <a: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新竹縣、新竹市、苗栗縣</a:t>
                      </a:r>
                      <a: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中投區 </a:t>
                      </a:r>
                      <a: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臺中市、南投縣</a:t>
                      </a:r>
                      <a: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基北區 </a:t>
                      </a:r>
                      <a: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新北市、臺北市、基隆市</a:t>
                      </a:r>
                      <a:r>
                        <a:rPr kumimoji="0" lang="en-US" altLang="zh-TW" sz="22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p>
                  </a:txBody>
                  <a:tcPr marL="63600" marR="63600" marT="31796" marB="317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xmlns="" val="10001"/>
                  </a:ext>
                </a:extLst>
              </a:tr>
            </a:tbl>
          </a:graphicData>
        </a:graphic>
      </p:graphicFrame>
      <p:sp>
        <p:nvSpPr>
          <p:cNvPr id="8" name="投影片編號版面配置區 7"/>
          <p:cNvSpPr>
            <a:spLocks noGrp="1"/>
          </p:cNvSpPr>
          <p:nvPr>
            <p:ph type="sldNum" sz="quarter" idx="12"/>
          </p:nvPr>
        </p:nvSpPr>
        <p:spPr/>
        <p:txBody>
          <a:bodyPr/>
          <a:lstStyle/>
          <a:p>
            <a:pPr>
              <a:defRPr/>
            </a:pPr>
            <a:r>
              <a:rPr lang="en-US" altLang="zh-TW" dirty="0" smtClean="0"/>
              <a:t>38</a:t>
            </a:r>
            <a:endParaRPr lang="zh-TW" alt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83038" y="623888"/>
            <a:ext cx="6011862" cy="806450"/>
          </a:xfrm>
        </p:spPr>
        <p:txBody>
          <a:bodyPr/>
          <a:lstStyle/>
          <a:p>
            <a:pPr>
              <a:defRPr/>
            </a:pPr>
            <a:r>
              <a:rPr lang="zh-TW" altLang="en-US" b="1" dirty="0">
                <a:solidFill>
                  <a:srgbClr val="000099"/>
                </a:solidFill>
                <a:effectLst>
                  <a:outerShdw blurRad="38100" dist="38100" dir="2700000" algn="tl">
                    <a:srgbClr val="000000">
                      <a:alpha val="43137"/>
                    </a:srgbClr>
                  </a:outerShdw>
                </a:effectLst>
                <a:latin typeface="微軟正黑體" panose="020B0604030504040204" pitchFamily="34" charset="-120"/>
              </a:rPr>
              <a:t>免試入學就學區規劃</a:t>
            </a:r>
            <a:endParaRPr lang="zh-TW" altLang="en-US" dirty="0"/>
          </a:p>
        </p:txBody>
      </p:sp>
      <p:sp>
        <p:nvSpPr>
          <p:cNvPr id="3" name="內容版面配置區 2"/>
          <p:cNvSpPr>
            <a:spLocks noGrp="1"/>
          </p:cNvSpPr>
          <p:nvPr>
            <p:ph idx="1"/>
          </p:nvPr>
        </p:nvSpPr>
        <p:spPr>
          <a:xfrm>
            <a:off x="2254250" y="1568450"/>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微軟正黑體" panose="020B0604030504040204" pitchFamily="34" charset="-120"/>
              </a:rPr>
              <a:t>(2)</a:t>
            </a:r>
            <a:r>
              <a:rPr lang="zh-TW" altLang="en-US" sz="2800" b="1" dirty="0">
                <a:solidFill>
                  <a:srgbClr val="000099"/>
                </a:solidFill>
                <a:effectLst>
                  <a:outerShdw blurRad="38100" dist="38100" dir="2700000" algn="tl">
                    <a:srgbClr val="C0C0C0"/>
                  </a:outerShdw>
                </a:effectLst>
                <a:latin typeface="微軟正黑體" panose="020B0604030504040204" pitchFamily="34" charset="-120"/>
              </a:rPr>
              <a:t>共同就學區</a:t>
            </a:r>
            <a:r>
              <a:rPr lang="en-US" altLang="zh-TW" sz="2800" b="1" dirty="0">
                <a:solidFill>
                  <a:srgbClr val="000099"/>
                </a:solidFill>
                <a:effectLst>
                  <a:outerShdw blurRad="38100" dist="38100" dir="2700000" algn="tl">
                    <a:srgbClr val="C0C0C0"/>
                  </a:outerShdw>
                </a:effectLst>
                <a:latin typeface="微軟正黑體" panose="020B0604030504040204" pitchFamily="34" charset="-120"/>
              </a:rPr>
              <a:t>:</a:t>
            </a:r>
            <a:br>
              <a:rPr lang="en-US" altLang="zh-TW" sz="2800" b="1" dirty="0">
                <a:solidFill>
                  <a:srgbClr val="000099"/>
                </a:solidFill>
                <a:effectLst>
                  <a:outerShdw blurRad="38100" dist="38100" dir="2700000" algn="tl">
                    <a:srgbClr val="C0C0C0"/>
                  </a:outerShdw>
                </a:effectLst>
                <a:latin typeface="微軟正黑體" panose="020B0604030504040204" pitchFamily="34" charset="-120"/>
              </a:rPr>
            </a:br>
            <a:r>
              <a:rPr lang="zh-TW" altLang="zh-TW" sz="2800" b="1" dirty="0">
                <a:latin typeface="微軟正黑體" panose="020B0604030504040204" pitchFamily="34" charset="-120"/>
              </a:rPr>
              <a:t>位處</a:t>
            </a:r>
            <a:r>
              <a:rPr lang="zh-TW" altLang="zh-TW" sz="2800" b="1" dirty="0">
                <a:solidFill>
                  <a:srgbClr val="FF0000"/>
                </a:solidFill>
                <a:latin typeface="微軟正黑體" panose="020B0604030504040204" pitchFamily="34" charset="-120"/>
              </a:rPr>
              <a:t>免試就學區交界</a:t>
            </a:r>
            <a:r>
              <a:rPr lang="zh-TW" altLang="en-US" sz="2800" b="1" dirty="0">
                <a:solidFill>
                  <a:srgbClr val="FF0000"/>
                </a:solidFill>
                <a:latin typeface="微軟正黑體" panose="020B0604030504040204" pitchFamily="34" charset="-120"/>
              </a:rPr>
              <a:t>之</a:t>
            </a:r>
            <a:r>
              <a:rPr lang="zh-TW" altLang="zh-TW" sz="2800" b="1" dirty="0">
                <a:solidFill>
                  <a:srgbClr val="FF0000"/>
                </a:solidFill>
                <a:latin typeface="微軟正黑體" panose="020B0604030504040204" pitchFamily="34" charset="-120"/>
              </a:rPr>
              <a:t>學校</a:t>
            </a:r>
            <a:r>
              <a:rPr lang="zh-TW" altLang="en-US" sz="2800" b="1" dirty="0">
                <a:solidFill>
                  <a:srgbClr val="FF0000"/>
                </a:solidFill>
                <a:latin typeface="微軟正黑體" panose="020B0604030504040204" pitchFamily="34" charset="-120"/>
              </a:rPr>
              <a:t>，得由兩個以上縣</a:t>
            </a:r>
            <a:r>
              <a:rPr lang="en-US" altLang="zh-TW" sz="2800" b="1" dirty="0">
                <a:solidFill>
                  <a:srgbClr val="FF0000"/>
                </a:solidFill>
                <a:latin typeface="微軟正黑體" panose="020B0604030504040204" pitchFamily="34" charset="-120"/>
              </a:rPr>
              <a:t>(</a:t>
            </a:r>
            <a:r>
              <a:rPr lang="zh-TW" altLang="en-US" sz="2800" b="1" dirty="0">
                <a:solidFill>
                  <a:srgbClr val="FF0000"/>
                </a:solidFill>
                <a:latin typeface="微軟正黑體" panose="020B0604030504040204" pitchFamily="34" charset="-120"/>
              </a:rPr>
              <a:t>市</a:t>
            </a:r>
            <a:r>
              <a:rPr lang="en-US" altLang="zh-TW" sz="2800" b="1" dirty="0">
                <a:solidFill>
                  <a:srgbClr val="FF0000"/>
                </a:solidFill>
                <a:latin typeface="微軟正黑體" panose="020B0604030504040204" pitchFamily="34" charset="-120"/>
              </a:rPr>
              <a:t>)</a:t>
            </a:r>
            <a:r>
              <a:rPr lang="zh-TW" altLang="en-US" sz="2800" b="1" dirty="0">
                <a:solidFill>
                  <a:srgbClr val="FF0000"/>
                </a:solidFill>
                <a:latin typeface="微軟正黑體" panose="020B0604030504040204" pitchFamily="34" charset="-120"/>
              </a:rPr>
              <a:t>主管機關協調規劃共同就學及招生之範圍。</a:t>
            </a:r>
            <a:endParaRPr lang="en-US" altLang="zh-TW" sz="2800" b="1" dirty="0">
              <a:solidFill>
                <a:srgbClr val="FF0000"/>
              </a:solidFill>
              <a:latin typeface="微軟正黑體" panose="020B0604030504040204" pitchFamily="34" charset="-120"/>
            </a:endParaRPr>
          </a:p>
          <a:p>
            <a:pPr eaLnBrk="1" hangingPunct="1">
              <a:lnSpc>
                <a:spcPts val="4000"/>
              </a:lnSpc>
              <a:spcBef>
                <a:spcPct val="0"/>
              </a:spcBef>
              <a:buFont typeface="Wingdings 3" panose="05040102010807070707" pitchFamily="18" charset="2"/>
              <a:buNone/>
              <a:defRPr/>
            </a:pPr>
            <a:endParaRPr lang="en-US" altLang="zh-TW" sz="2800" b="1" dirty="0">
              <a:solidFill>
                <a:srgbClr val="FF0000"/>
              </a:solidFill>
              <a:latin typeface="微軟正黑體" panose="020B0604030504040204" pitchFamily="34" charset="-120"/>
            </a:endParaRPr>
          </a:p>
          <a:p>
            <a:pPr eaLnBrk="1" hangingPunct="1">
              <a:lnSpc>
                <a:spcPts val="38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微軟正黑體" panose="020B0604030504040204" pitchFamily="34" charset="-120"/>
              </a:rPr>
              <a:t>2.</a:t>
            </a:r>
            <a:r>
              <a:rPr lang="zh-TW" altLang="en-US" sz="2800" b="1" u="sng" dirty="0">
                <a:solidFill>
                  <a:srgbClr val="000099"/>
                </a:solidFill>
                <a:effectLst>
                  <a:outerShdw blurRad="38100" dist="38100" dir="2700000" algn="tl">
                    <a:srgbClr val="C0C0C0"/>
                  </a:outerShdw>
                </a:effectLst>
                <a:latin typeface="微軟正黑體" panose="020B0604030504040204" pitchFamily="34" charset="-120"/>
              </a:rPr>
              <a:t>特色招生：</a:t>
            </a:r>
            <a:r>
              <a:rPr lang="en-US" altLang="zh-TW" sz="2800" b="1" u="sng" dirty="0">
                <a:solidFill>
                  <a:srgbClr val="000099"/>
                </a:solidFill>
                <a:effectLst>
                  <a:outerShdw blurRad="38100" dist="38100" dir="2700000" algn="tl">
                    <a:srgbClr val="C0C0C0"/>
                  </a:outerShdw>
                </a:effectLst>
                <a:latin typeface="微軟正黑體" panose="020B0604030504040204" pitchFamily="34" charset="-120"/>
              </a:rPr>
              <a:t/>
            </a:r>
            <a:br>
              <a:rPr lang="en-US" altLang="zh-TW" sz="2800" b="1" u="sng" dirty="0">
                <a:solidFill>
                  <a:srgbClr val="000099"/>
                </a:solidFill>
                <a:effectLst>
                  <a:outerShdw blurRad="38100" dist="38100" dir="2700000" algn="tl">
                    <a:srgbClr val="C0C0C0"/>
                  </a:outerShdw>
                </a:effectLst>
                <a:latin typeface="微軟正黑體" panose="020B0604030504040204" pitchFamily="34" charset="-120"/>
              </a:rPr>
            </a:br>
            <a:r>
              <a:rPr lang="zh-TW" altLang="en-US" sz="2800" b="1" dirty="0">
                <a:latin typeface="微軟正黑體" panose="020B0604030504040204" pitchFamily="34" charset="-120"/>
              </a:rPr>
              <a:t>得跨就學區選一區參加</a:t>
            </a:r>
            <a:r>
              <a:rPr lang="zh-TW" altLang="en-US" sz="2800" b="1" dirty="0" smtClean="0">
                <a:latin typeface="微軟正黑體" panose="020B0604030504040204" pitchFamily="34" charset="-120"/>
              </a:rPr>
              <a:t>。</a:t>
            </a:r>
            <a:endParaRPr lang="en-US" altLang="zh-TW" sz="2800" b="1" dirty="0" smtClean="0">
              <a:latin typeface="微軟正黑體" panose="020B0604030504040204" pitchFamily="34" charset="-120"/>
            </a:endParaRPr>
          </a:p>
          <a:p>
            <a:pPr eaLnBrk="1" hangingPunct="1">
              <a:lnSpc>
                <a:spcPts val="3800"/>
              </a:lnSpc>
              <a:spcBef>
                <a:spcPct val="0"/>
              </a:spcBef>
              <a:buFont typeface="Wingdings 3" panose="05040102010807070707" pitchFamily="18" charset="2"/>
              <a:buNone/>
              <a:defRPr/>
            </a:pPr>
            <a:endParaRPr lang="en-US" altLang="zh-TW" sz="2800" b="1" dirty="0">
              <a:latin typeface="微軟正黑體" panose="020B0604030504040204" pitchFamily="34" charset="-120"/>
            </a:endParaRPr>
          </a:p>
          <a:p>
            <a:pPr eaLnBrk="1" hangingPunct="1">
              <a:lnSpc>
                <a:spcPts val="38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微軟正黑體" panose="020B0604030504040204" pitchFamily="34" charset="-120"/>
              </a:rPr>
              <a:t>五專：</a:t>
            </a:r>
            <a:endParaRPr lang="en-US" altLang="zh-TW" sz="2800" b="1" dirty="0">
              <a:solidFill>
                <a:srgbClr val="FF0000"/>
              </a:solidFill>
              <a:effectLst>
                <a:outerShdw blurRad="38100" dist="38100" dir="2700000" algn="tl">
                  <a:srgbClr val="C0C0C0"/>
                </a:outerShdw>
              </a:effectLst>
              <a:latin typeface="微軟正黑體" panose="020B0604030504040204" pitchFamily="34" charset="-120"/>
            </a:endParaRPr>
          </a:p>
          <a:p>
            <a:pPr eaLnBrk="1" hangingPunct="1">
              <a:lnSpc>
                <a:spcPts val="3800"/>
              </a:lnSpc>
              <a:spcBef>
                <a:spcPct val="0"/>
              </a:spcBef>
              <a:buFont typeface="Wingdings 3" panose="05040102010807070707" pitchFamily="18" charset="2"/>
              <a:buNone/>
              <a:defRPr/>
            </a:pPr>
            <a:r>
              <a:rPr lang="zh-TW" altLang="en-US" sz="2800" b="1" dirty="0">
                <a:latin typeface="微軟正黑體" panose="020B0604030504040204" pitchFamily="34" charset="-120"/>
              </a:rPr>
              <a:t>學校分散且類科屬性特殊，</a:t>
            </a:r>
            <a:r>
              <a:rPr lang="zh-TW" altLang="en-US" sz="2800" b="1" dirty="0">
                <a:solidFill>
                  <a:srgbClr val="FF0000"/>
                </a:solidFill>
                <a:effectLst>
                  <a:outerShdw blurRad="38100" dist="38100" dir="2700000" algn="tl">
                    <a:srgbClr val="C0C0C0"/>
                  </a:outerShdw>
                </a:effectLst>
                <a:latin typeface="微軟正黑體" panose="020B0604030504040204" pitchFamily="34" charset="-120"/>
              </a:rPr>
              <a:t>採全國一區</a:t>
            </a:r>
            <a:r>
              <a:rPr lang="zh-TW" altLang="en-US" sz="2800" b="1" dirty="0" smtClean="0">
                <a:solidFill>
                  <a:srgbClr val="FF0000"/>
                </a:solidFill>
                <a:effectLst>
                  <a:outerShdw blurRad="38100" dist="38100" dir="2700000" algn="tl">
                    <a:srgbClr val="C0C0C0"/>
                  </a:outerShdw>
                </a:effectLst>
                <a:latin typeface="微軟正黑體" panose="020B0604030504040204" pitchFamily="34" charset="-120"/>
              </a:rPr>
              <a:t>。</a:t>
            </a:r>
            <a:endParaRPr lang="en-US" altLang="zh-TW" sz="2800" b="1" dirty="0" smtClean="0">
              <a:solidFill>
                <a:srgbClr val="FF0000"/>
              </a:solidFill>
              <a:effectLst>
                <a:outerShdw blurRad="38100" dist="38100" dir="2700000" algn="tl">
                  <a:srgbClr val="C0C0C0"/>
                </a:outerShdw>
              </a:effectLst>
              <a:latin typeface="微軟正黑體" panose="020B0604030504040204" pitchFamily="34" charset="-120"/>
            </a:endParaRPr>
          </a:p>
          <a:p>
            <a:pPr eaLnBrk="1" hangingPunct="1">
              <a:lnSpc>
                <a:spcPts val="3800"/>
              </a:lnSpc>
              <a:spcBef>
                <a:spcPct val="0"/>
              </a:spcBef>
              <a:buFont typeface="Wingdings 3" panose="05040102010807070707" pitchFamily="18" charset="2"/>
              <a:buNone/>
              <a:defRPr/>
            </a:pPr>
            <a:r>
              <a:rPr lang="zh-TW" altLang="en-US" sz="2800" b="1" dirty="0" smtClean="0">
                <a:solidFill>
                  <a:srgbClr val="FF0000"/>
                </a:solidFill>
                <a:effectLst>
                  <a:outerShdw blurRad="38100" dist="38100" dir="2700000" algn="tl">
                    <a:srgbClr val="C0C0C0"/>
                  </a:outerShdw>
                </a:effectLst>
                <a:latin typeface="微軟正黑體" panose="020B0604030504040204" pitchFamily="34" charset="-120"/>
              </a:rPr>
              <a:t>臺南區五專部分科系納入高中職免試入學</a:t>
            </a:r>
            <a:endParaRPr lang="en-US" altLang="zh-TW" sz="2800" b="1" dirty="0">
              <a:solidFill>
                <a:srgbClr val="FF0000"/>
              </a:solidFill>
              <a:effectLst>
                <a:outerShdw blurRad="38100" dist="38100" dir="2700000" algn="tl">
                  <a:srgbClr val="C0C0C0"/>
                </a:outerShdw>
              </a:effectLst>
              <a:latin typeface="微軟正黑體" panose="020B0604030504040204" pitchFamily="34" charset="-120"/>
            </a:endParaRPr>
          </a:p>
          <a:p>
            <a:pPr>
              <a:defRPr/>
            </a:pPr>
            <a:endParaRPr lang="zh-TW" altLang="en-US" dirty="0"/>
          </a:p>
        </p:txBody>
      </p:sp>
      <p:sp>
        <p:nvSpPr>
          <p:cNvPr id="6" name="投影片編號版面配置區 5"/>
          <p:cNvSpPr>
            <a:spLocks noGrp="1"/>
          </p:cNvSpPr>
          <p:nvPr>
            <p:ph type="sldNum" sz="quarter" idx="12"/>
          </p:nvPr>
        </p:nvSpPr>
        <p:spPr/>
        <p:txBody>
          <a:bodyPr/>
          <a:lstStyle/>
          <a:p>
            <a:pPr>
              <a:defRPr/>
            </a:pPr>
            <a:r>
              <a:rPr lang="en-US" altLang="zh-TW" dirty="0" smtClean="0"/>
              <a:t>39</a:t>
            </a:r>
            <a:endParaRPr lang="zh-TW" alt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標題 1"/>
          <p:cNvSpPr>
            <a:spLocks noGrp="1"/>
          </p:cNvSpPr>
          <p:nvPr>
            <p:ph type="title"/>
          </p:nvPr>
        </p:nvSpPr>
        <p:spPr>
          <a:xfrm>
            <a:off x="4879975" y="623888"/>
            <a:ext cx="2968625" cy="715962"/>
          </a:xfrm>
        </p:spPr>
        <p:txBody>
          <a:bodyPr/>
          <a:lstStyle/>
          <a:p>
            <a:r>
              <a:rPr lang="zh-TW" altLang="en-US" b="1" smtClean="0">
                <a:latin typeface="微軟正黑體" panose="020B0604030504040204" pitchFamily="34" charset="-120"/>
              </a:rPr>
              <a:t>共同就學區</a:t>
            </a:r>
            <a:endParaRPr lang="zh-TW" altLang="en-US" smtClean="0"/>
          </a:p>
        </p:txBody>
      </p:sp>
      <p:pic>
        <p:nvPicPr>
          <p:cNvPr id="132099" name="內容版面配置區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79650" y="1052513"/>
            <a:ext cx="819626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1847850" y="3284538"/>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投影片編號版面配置區 7"/>
          <p:cNvSpPr>
            <a:spLocks noGrp="1"/>
          </p:cNvSpPr>
          <p:nvPr>
            <p:ph type="sldNum" sz="quarter" idx="12"/>
          </p:nvPr>
        </p:nvSpPr>
        <p:spPr/>
        <p:txBody>
          <a:bodyPr/>
          <a:lstStyle/>
          <a:p>
            <a:pPr>
              <a:defRPr/>
            </a:pPr>
            <a:r>
              <a:rPr lang="en-US" altLang="zh-TW" dirty="0" smtClean="0"/>
              <a:t>40</a:t>
            </a:r>
            <a:endParaRPr lang="zh-TW" alt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標題 1"/>
          <p:cNvSpPr>
            <a:spLocks noGrp="1"/>
          </p:cNvSpPr>
          <p:nvPr>
            <p:ph type="title"/>
          </p:nvPr>
        </p:nvSpPr>
        <p:spPr>
          <a:xfrm>
            <a:off x="6953250" y="552450"/>
            <a:ext cx="2860675" cy="696913"/>
          </a:xfrm>
        </p:spPr>
        <p:txBody>
          <a:bodyPr/>
          <a:lstStyle/>
          <a:p>
            <a:r>
              <a:rPr lang="zh-TW" altLang="en-US" b="1" smtClean="0">
                <a:latin typeface="微軟正黑體" panose="020B0604030504040204" pitchFamily="34" charset="-120"/>
              </a:rPr>
              <a:t>共同就學區</a:t>
            </a:r>
            <a:endParaRPr lang="zh-TW" altLang="en-US" smtClean="0"/>
          </a:p>
        </p:txBody>
      </p:sp>
      <p:pic>
        <p:nvPicPr>
          <p:cNvPr id="133123" name="圖片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bwMode="auto">
          <a:xfrm>
            <a:off x="2249488" y="-193675"/>
            <a:ext cx="7712075"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bwMode="auto">
          <a:xfrm>
            <a:off x="2566988" y="333375"/>
            <a:ext cx="4681537"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投影片編號版面配置區 10"/>
          <p:cNvSpPr>
            <a:spLocks noGrp="1"/>
          </p:cNvSpPr>
          <p:nvPr>
            <p:ph type="sldNum" sz="quarter" idx="12"/>
          </p:nvPr>
        </p:nvSpPr>
        <p:spPr/>
        <p:txBody>
          <a:bodyPr/>
          <a:lstStyle/>
          <a:p>
            <a:pPr>
              <a:defRPr/>
            </a:pPr>
            <a:r>
              <a:rPr lang="en-US" altLang="zh-TW" dirty="0" smtClean="0"/>
              <a:t>41</a:t>
            </a:r>
            <a:endParaRPr lang="zh-TW" altLang="en-US" dirty="0"/>
          </a:p>
        </p:txBody>
      </p:sp>
      <p:sp>
        <p:nvSpPr>
          <p:cNvPr id="6" name="矩形 5"/>
          <p:cNvSpPr/>
          <p:nvPr/>
        </p:nvSpPr>
        <p:spPr>
          <a:xfrm>
            <a:off x="8511223" y="3150215"/>
            <a:ext cx="3535680" cy="2308324"/>
          </a:xfrm>
          <a:prstGeom prst="rect">
            <a:avLst/>
          </a:prstGeom>
          <a:solidFill>
            <a:srgbClr val="FFFF00"/>
          </a:solidFill>
        </p:spPr>
        <p:txBody>
          <a:bodyPr wrap="square">
            <a:spAutoFit/>
          </a:bodyPr>
          <a:lstStyle/>
          <a:p>
            <a:r>
              <a:rPr lang="zh-TW" altLang="en-US" sz="2400" b="1" dirty="0" smtClean="0">
                <a:latin typeface="標楷體" panose="03000509000000000000" pitchFamily="65" charset="-120"/>
                <a:ea typeface="標楷體" panose="03000509000000000000" pitchFamily="65" charset="-120"/>
              </a:rPr>
              <a:t>本市和嘉義、高雄屬於</a:t>
            </a:r>
            <a:r>
              <a:rPr lang="zh-TW" altLang="en-US" sz="2400" b="1" dirty="0" smtClean="0">
                <a:solidFill>
                  <a:srgbClr val="FF0000"/>
                </a:solidFill>
                <a:latin typeface="標楷體" panose="03000509000000000000" pitchFamily="65" charset="-120"/>
                <a:ea typeface="標楷體" panose="03000509000000000000" pitchFamily="65" charset="-120"/>
              </a:rPr>
              <a:t>部分</a:t>
            </a:r>
            <a:r>
              <a:rPr lang="zh-TW" altLang="en-US" sz="2400" b="1" dirty="0">
                <a:solidFill>
                  <a:srgbClr val="FF0000"/>
                </a:solidFill>
                <a:latin typeface="標楷體" panose="03000509000000000000" pitchFamily="65" charset="-120"/>
                <a:ea typeface="標楷體" panose="03000509000000000000" pitchFamily="65" charset="-120"/>
              </a:rPr>
              <a:t>開放</a:t>
            </a:r>
            <a:r>
              <a:rPr lang="zh-TW" altLang="en-US" sz="2400" b="1" dirty="0">
                <a:latin typeface="標楷體" panose="03000509000000000000" pitchFamily="65" charset="-120"/>
                <a:ea typeface="標楷體" panose="03000509000000000000" pitchFamily="65" charset="-120"/>
              </a:rPr>
              <a:t>：</a:t>
            </a:r>
          </a:p>
          <a:p>
            <a:r>
              <a:rPr lang="en-US" altLang="zh-TW" sz="2400" b="1" dirty="0" smtClean="0">
                <a:latin typeface="標楷體" panose="03000509000000000000" pitchFamily="65" charset="-120"/>
                <a:ea typeface="標楷體" panose="03000509000000000000" pitchFamily="65" charset="-120"/>
              </a:rPr>
              <a:t>1</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共同就學區內</a:t>
            </a:r>
            <a:r>
              <a:rPr lang="zh-TW" altLang="en-US" sz="2400" b="1" dirty="0" smtClean="0">
                <a:latin typeface="標楷體" panose="03000509000000000000" pitchFamily="65" charset="-120"/>
                <a:ea typeface="標楷體" panose="03000509000000000000" pitchFamily="65" charset="-120"/>
              </a:rPr>
              <a:t>高中職</a:t>
            </a:r>
            <a:endParaRPr lang="en-US" altLang="zh-TW" sz="2400" b="1" dirty="0" smtClean="0">
              <a:latin typeface="標楷體" panose="03000509000000000000" pitchFamily="65" charset="-120"/>
              <a:ea typeface="標楷體" panose="03000509000000000000" pitchFamily="65" charset="-120"/>
            </a:endParaRPr>
          </a:p>
          <a:p>
            <a:r>
              <a:rPr lang="zh-TW" altLang="en-US" sz="2400" b="1" dirty="0">
                <a:latin typeface="標楷體" panose="03000509000000000000" pitchFamily="65" charset="-120"/>
                <a:ea typeface="標楷體" panose="03000509000000000000" pitchFamily="65" charset="-120"/>
              </a:rPr>
              <a:t> </a:t>
            </a:r>
            <a:r>
              <a:rPr lang="zh-TW" altLang="en-US" sz="2400" b="1" dirty="0" smtClean="0">
                <a:latin typeface="標楷體" panose="03000509000000000000" pitchFamily="65" charset="-120"/>
                <a:ea typeface="標楷體" panose="03000509000000000000" pitchFamily="65" charset="-120"/>
              </a:rPr>
              <a:t> </a:t>
            </a:r>
            <a:r>
              <a:rPr lang="zh-TW" altLang="en-US" sz="2400" b="1" dirty="0" smtClean="0">
                <a:solidFill>
                  <a:srgbClr val="FF0000"/>
                </a:solidFill>
                <a:latin typeface="標楷體" panose="03000509000000000000" pitchFamily="65" charset="-120"/>
                <a:ea typeface="標楷體" panose="03000509000000000000" pitchFamily="65" charset="-120"/>
              </a:rPr>
              <a:t>分配名額</a:t>
            </a:r>
            <a:endParaRPr lang="en-US" altLang="zh-TW" sz="2400" b="1" dirty="0">
              <a:latin typeface="標楷體" panose="03000509000000000000" pitchFamily="65" charset="-120"/>
              <a:ea typeface="標楷體" panose="03000509000000000000" pitchFamily="65" charset="-120"/>
            </a:endParaRPr>
          </a:p>
          <a:p>
            <a:r>
              <a:rPr lang="en-US" altLang="zh-TW" sz="2400" b="1" dirty="0" smtClean="0">
                <a:latin typeface="標楷體" panose="03000509000000000000" pitchFamily="65" charset="-120"/>
                <a:ea typeface="標楷體" panose="03000509000000000000" pitchFamily="65" charset="-120"/>
              </a:rPr>
              <a:t>2</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依</a:t>
            </a:r>
            <a:r>
              <a:rPr lang="zh-TW" altLang="en-US" sz="2400" b="1" dirty="0">
                <a:solidFill>
                  <a:srgbClr val="FF0000"/>
                </a:solidFill>
                <a:latin typeface="標楷體" panose="03000509000000000000" pitchFamily="65" charset="-120"/>
                <a:ea typeface="標楷體" panose="03000509000000000000" pitchFamily="65" charset="-120"/>
              </a:rPr>
              <a:t>原就學區</a:t>
            </a:r>
            <a:r>
              <a:rPr lang="zh-TW" altLang="en-US" sz="2400" b="1" dirty="0">
                <a:latin typeface="標楷體" panose="03000509000000000000" pitchFamily="65" charset="-120"/>
                <a:ea typeface="標楷體" panose="03000509000000000000" pitchFamily="65" charset="-120"/>
              </a:rPr>
              <a:t>超額</a:t>
            </a:r>
            <a:r>
              <a:rPr lang="zh-TW" altLang="en-US" sz="2400" b="1" dirty="0" smtClean="0">
                <a:latin typeface="標楷體" panose="03000509000000000000" pitchFamily="65" charset="-120"/>
                <a:ea typeface="標楷體" panose="03000509000000000000" pitchFamily="65" charset="-120"/>
              </a:rPr>
              <a:t>比序</a:t>
            </a:r>
            <a:endParaRPr lang="en-US" altLang="zh-TW" sz="2400" b="1" dirty="0" smtClean="0">
              <a:latin typeface="標楷體" panose="03000509000000000000" pitchFamily="65" charset="-120"/>
              <a:ea typeface="標楷體" panose="03000509000000000000" pitchFamily="65" charset="-120"/>
            </a:endParaRPr>
          </a:p>
          <a:p>
            <a:r>
              <a:rPr lang="zh-TW" altLang="en-US" sz="2400" b="1" dirty="0">
                <a:latin typeface="標楷體" panose="03000509000000000000" pitchFamily="65" charset="-120"/>
                <a:ea typeface="標楷體" panose="03000509000000000000" pitchFamily="65" charset="-120"/>
              </a:rPr>
              <a:t> </a:t>
            </a:r>
            <a:r>
              <a:rPr lang="zh-TW" altLang="en-US" sz="2400" b="1" dirty="0" smtClean="0">
                <a:latin typeface="標楷體" panose="03000509000000000000" pitchFamily="65" charset="-120"/>
                <a:ea typeface="標楷體" panose="03000509000000000000" pitchFamily="65" charset="-120"/>
              </a:rPr>
              <a:t> 規定</a:t>
            </a:r>
            <a:r>
              <a:rPr lang="zh-TW" altLang="en-US" sz="2400" b="1" dirty="0">
                <a:latin typeface="標楷體" panose="03000509000000000000" pitchFamily="65" charset="-120"/>
                <a:ea typeface="標楷體" panose="03000509000000000000" pitchFamily="65" charset="-120"/>
              </a:rPr>
              <a: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p:cNvGraphicFramePr>
            <a:graphicFrameLocks noGrp="1"/>
          </p:cNvGraphicFramePr>
          <p:nvPr/>
        </p:nvGraphicFramePr>
        <p:xfrm>
          <a:off x="1282700" y="0"/>
          <a:ext cx="10347325" cy="6737350"/>
        </p:xfrm>
        <a:graphic>
          <a:graphicData uri="http://schemas.openxmlformats.org/drawingml/2006/table">
            <a:tbl>
              <a:tblPr/>
              <a:tblGrid>
                <a:gridCol w="1462646">
                  <a:extLst>
                    <a:ext uri="{9D8B030D-6E8A-4147-A177-3AD203B41FA5}">
                      <a16:colId xmlns:a16="http://schemas.microsoft.com/office/drawing/2014/main" xmlns="" val="20000"/>
                    </a:ext>
                  </a:extLst>
                </a:gridCol>
                <a:gridCol w="3711908">
                  <a:extLst>
                    <a:ext uri="{9D8B030D-6E8A-4147-A177-3AD203B41FA5}">
                      <a16:colId xmlns:a16="http://schemas.microsoft.com/office/drawing/2014/main" xmlns="" val="20001"/>
                    </a:ext>
                  </a:extLst>
                </a:gridCol>
                <a:gridCol w="3619157">
                  <a:extLst>
                    <a:ext uri="{9D8B030D-6E8A-4147-A177-3AD203B41FA5}">
                      <a16:colId xmlns:a16="http://schemas.microsoft.com/office/drawing/2014/main" xmlns="" val="20002"/>
                    </a:ext>
                  </a:extLst>
                </a:gridCol>
                <a:gridCol w="1553614">
                  <a:extLst>
                    <a:ext uri="{9D8B030D-6E8A-4147-A177-3AD203B41FA5}">
                      <a16:colId xmlns:a16="http://schemas.microsoft.com/office/drawing/2014/main" xmlns="" val="20003"/>
                    </a:ext>
                  </a:extLst>
                </a:gridCol>
              </a:tblGrid>
              <a:tr h="562314">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FFFFFF"/>
                          </a:solidFill>
                          <a:effectLst/>
                          <a:latin typeface="Century Gothic" pitchFamily="34" charset="0"/>
                          <a:ea typeface="微軟正黑體"/>
                          <a:cs typeface="微軟正黑體"/>
                        </a:rPr>
                        <a:t>就學區</a:t>
                      </a:r>
                      <a:endParaRPr kumimoji="0" lang="zh-TW" altLang="en-US" sz="18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Century Gothic" pitchFamily="34" charset="0"/>
                          <a:ea typeface="微軟正黑體"/>
                          <a:cs typeface="微軟正黑體"/>
                        </a:rPr>
                        <a:t>共同就學區</a:t>
                      </a:r>
                      <a:endParaRPr kumimoji="0" lang="zh-TW" altLang="en-US" sz="2400" b="1" i="0" u="none" strike="noStrike" cap="none" normalizeH="0" baseline="0" smtClean="0">
                        <a:ln>
                          <a:noFill/>
                        </a:ln>
                        <a:solidFill>
                          <a:srgbClr val="FFFFFF"/>
                        </a:solidFill>
                        <a:effectLst/>
                        <a:latin typeface="Calibri" pitchFamily="34" charset="0"/>
                        <a:ea typeface="新細明體" charset="-120"/>
                        <a:cs typeface="Times New Roman" pitchFamily="18" charset="0"/>
                      </a:endParaRPr>
                    </a:p>
                  </a:txBody>
                  <a:tcPr marL="68581" marR="6858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FFFFFF"/>
                          </a:solidFill>
                          <a:effectLst/>
                          <a:latin typeface="Century Gothic" pitchFamily="34" charset="0"/>
                          <a:ea typeface="微軟正黑體"/>
                          <a:cs typeface="微軟正黑體"/>
                        </a:rPr>
                        <a:t>與</a:t>
                      </a:r>
                      <a:r>
                        <a:rPr kumimoji="0" lang="en-US" altLang="zh-TW" sz="1800" b="1" i="0" u="none" strike="noStrike" cap="none" normalizeH="0" baseline="0" dirty="0" smtClean="0">
                          <a:ln>
                            <a:noFill/>
                          </a:ln>
                          <a:solidFill>
                            <a:srgbClr val="FFFFFF"/>
                          </a:solidFill>
                          <a:effectLst/>
                          <a:latin typeface="Century Gothic" pitchFamily="34" charset="0"/>
                          <a:ea typeface="微軟正黑體"/>
                          <a:cs typeface="微軟正黑體"/>
                        </a:rPr>
                        <a:t>104</a:t>
                      </a:r>
                      <a:r>
                        <a:rPr kumimoji="0" lang="zh-TW" altLang="en-US" sz="1800" b="1" i="0" u="none" strike="noStrike" cap="none" normalizeH="0" baseline="0" dirty="0" smtClean="0">
                          <a:ln>
                            <a:noFill/>
                          </a:ln>
                          <a:solidFill>
                            <a:srgbClr val="FFFFFF"/>
                          </a:solidFill>
                          <a:effectLst/>
                          <a:latin typeface="Century Gothic" pitchFamily="34" charset="0"/>
                          <a:ea typeface="微軟正黑體"/>
                          <a:cs typeface="微軟正黑體"/>
                        </a:rPr>
                        <a:t>學年度規劃是否相同</a:t>
                      </a:r>
                      <a:endParaRPr kumimoji="0" lang="zh-TW" altLang="en-US" sz="18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94968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smtClean="0">
                          <a:ln>
                            <a:noFill/>
                          </a:ln>
                          <a:solidFill>
                            <a:srgbClr val="000000"/>
                          </a:solidFill>
                          <a:effectLst/>
                          <a:latin typeface="Century Gothic" pitchFamily="34" charset="0"/>
                          <a:ea typeface="微軟正黑體"/>
                          <a:cs typeface="微軟正黑體"/>
                        </a:rPr>
                        <a:t>本區國中</a:t>
                      </a:r>
                      <a:endParaRPr kumimoji="0" lang="zh-TW" altLang="en-US" sz="20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68581" marR="68581"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smtClean="0">
                          <a:ln>
                            <a:noFill/>
                          </a:ln>
                          <a:solidFill>
                            <a:srgbClr val="000000"/>
                          </a:solidFill>
                          <a:effectLst/>
                          <a:latin typeface="Century Gothic" pitchFamily="34" charset="0"/>
                          <a:ea typeface="微軟正黑體"/>
                          <a:cs typeface="微軟正黑體"/>
                        </a:rPr>
                        <a:t>他區高級中等學校</a:t>
                      </a:r>
                      <a:endParaRPr kumimoji="0" lang="zh-TW" altLang="en-US" sz="2000" b="0" i="0" u="none" strike="noStrike" cap="none" normalizeH="0" baseline="0" smtClean="0">
                        <a:ln>
                          <a:noFill/>
                        </a:ln>
                        <a:solidFill>
                          <a:srgbClr val="000000"/>
                        </a:solidFill>
                        <a:effectLst/>
                        <a:latin typeface="Calibri" pitchFamily="34" charset="0"/>
                        <a:ea typeface="新細明體" charset="-120"/>
                        <a:cs typeface="Times New Roman"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vMerge="1">
                  <a:txBody>
                    <a:bodyPr/>
                    <a:lstStyle/>
                    <a:p>
                      <a:endParaRPr lang="zh-TW" altLang="en-US"/>
                    </a:p>
                  </a:txBody>
                  <a:tcPr/>
                </a:tc>
                <a:extLst>
                  <a:ext uri="{0D108BD9-81ED-4DB2-BD59-A6C34878D82A}">
                    <a16:rowId xmlns:a16="http://schemas.microsoft.com/office/drawing/2014/main" xmlns="" val="10001"/>
                  </a:ext>
                </a:extLst>
              </a:tr>
              <a:tr h="916363">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FFFFFF"/>
                          </a:solidFill>
                          <a:effectLst/>
                          <a:latin typeface="Century Gothic" pitchFamily="34" charset="0"/>
                          <a:ea typeface="微軟正黑體"/>
                          <a:cs typeface="微軟正黑體"/>
                        </a:rPr>
                        <a:t>臺南區</a:t>
                      </a:r>
                      <a:endParaRPr kumimoji="0" lang="zh-TW" altLang="en-US" sz="18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smtClean="0">
                          <a:ln>
                            <a:noFill/>
                          </a:ln>
                          <a:solidFill>
                            <a:srgbClr val="000000"/>
                          </a:solidFill>
                          <a:effectLst/>
                          <a:latin typeface="Century Gothic" pitchFamily="34" charset="0"/>
                          <a:ea typeface="微軟正黑體"/>
                          <a:cs typeface="微軟正黑體"/>
                        </a:rPr>
                        <a:t>後壁區、白河區</a:t>
                      </a:r>
                      <a:endParaRPr kumimoji="0" lang="zh-TW" altLang="en-US" sz="2000" b="0" i="0" u="none" strike="noStrike" cap="none" normalizeH="0" baseline="0" smtClean="0">
                        <a:ln>
                          <a:noFill/>
                        </a:ln>
                        <a:solidFill>
                          <a:srgbClr val="000000"/>
                        </a:solidFill>
                        <a:effectLst/>
                        <a:latin typeface="Calibri" pitchFamily="34" charset="0"/>
                        <a:ea typeface="新細明體" charset="-120"/>
                        <a:cs typeface="Times New Roman"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rgbClr val="000000"/>
                          </a:solidFill>
                          <a:effectLst/>
                          <a:latin typeface="Century Gothic" pitchFamily="34" charset="0"/>
                          <a:ea typeface="微軟正黑體"/>
                          <a:cs typeface="微軟正黑體"/>
                        </a:rPr>
                        <a:t>嘉義市東區、西區</a:t>
                      </a:r>
                      <a:endParaRPr kumimoji="0" lang="zh-TW" altLang="en-US" sz="20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0000"/>
                          </a:solidFill>
                          <a:effectLst/>
                          <a:latin typeface="Century Gothic" pitchFamily="34" charset="0"/>
                          <a:ea typeface="微軟正黑體"/>
                          <a:cs typeface="微軟正黑體"/>
                        </a:rPr>
                        <a:t>相同</a:t>
                      </a:r>
                      <a:endParaRPr kumimoji="0" lang="zh-TW" altLang="en-US" sz="2800" b="1" i="0" u="none" strike="noStrike" cap="none" normalizeH="0" baseline="0" smtClean="0">
                        <a:ln>
                          <a:noFill/>
                        </a:ln>
                        <a:solidFill>
                          <a:srgbClr val="FF0000"/>
                        </a:solidFill>
                        <a:effectLst/>
                        <a:latin typeface="Calibri" pitchFamily="34" charset="0"/>
                        <a:ea typeface="新細明體" charset="-120"/>
                        <a:cs typeface="Times New Roman"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2"/>
                  </a:ext>
                </a:extLst>
              </a:tr>
              <a:tr h="197851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smtClean="0">
                          <a:ln>
                            <a:noFill/>
                          </a:ln>
                          <a:solidFill>
                            <a:srgbClr val="000000"/>
                          </a:solidFill>
                          <a:effectLst/>
                          <a:latin typeface="Century Gothic" pitchFamily="34" charset="0"/>
                          <a:ea typeface="微軟正黑體"/>
                          <a:cs typeface="微軟正黑體"/>
                        </a:rPr>
                        <a:t>後壁區、白河區、北門區、學甲區、鹽水區、新營區、柳營區、東山區</a:t>
                      </a:r>
                      <a:endParaRPr kumimoji="0" lang="zh-TW" altLang="en-US" sz="2000" b="0" i="0" u="none" strike="noStrike" cap="none" normalizeH="0" baseline="0" smtClean="0">
                        <a:ln>
                          <a:noFill/>
                        </a:ln>
                        <a:solidFill>
                          <a:srgbClr val="000000"/>
                        </a:solidFill>
                        <a:effectLst/>
                        <a:latin typeface="Calibri" pitchFamily="34" charset="0"/>
                        <a:ea typeface="新細明體" charset="-120"/>
                        <a:cs typeface="Times New Roman"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rgbClr val="000000"/>
                          </a:solidFill>
                          <a:effectLst/>
                          <a:latin typeface="Century Gothic" pitchFamily="34" charset="0"/>
                          <a:ea typeface="微軟正黑體"/>
                          <a:cs typeface="微軟正黑體"/>
                        </a:rPr>
                        <a:t>嘉義縣東石鄉、朴子市、布袋鎮、義竹鄉、鹿草鄉、水上鄉、中埔鄉、大埔鄉</a:t>
                      </a:r>
                      <a:endParaRPr kumimoji="0" lang="zh-TW" altLang="en-US" sz="20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0000"/>
                          </a:solidFill>
                          <a:effectLst/>
                          <a:latin typeface="Century Gothic" pitchFamily="34" charset="0"/>
                          <a:ea typeface="微軟正黑體"/>
                          <a:cs typeface="微軟正黑體"/>
                        </a:rPr>
                        <a:t>相同</a:t>
                      </a:r>
                      <a:endParaRPr kumimoji="0" lang="zh-TW" altLang="en-US" sz="2800" b="1" i="0" u="none" strike="noStrike" cap="none" normalizeH="0" baseline="0" smtClean="0">
                        <a:ln>
                          <a:noFill/>
                        </a:ln>
                        <a:solidFill>
                          <a:srgbClr val="FF0000"/>
                        </a:solidFill>
                        <a:effectLst/>
                        <a:latin typeface="Calibri" pitchFamily="34" charset="0"/>
                        <a:ea typeface="新細明體" charset="-120"/>
                        <a:cs typeface="Times New Roman"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3"/>
                  </a:ext>
                </a:extLst>
              </a:tr>
              <a:tr h="2330477">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smtClean="0">
                          <a:ln>
                            <a:noFill/>
                          </a:ln>
                          <a:solidFill>
                            <a:srgbClr val="000000"/>
                          </a:solidFill>
                          <a:effectLst/>
                          <a:latin typeface="Century Gothic" pitchFamily="34" charset="0"/>
                          <a:ea typeface="微軟正黑體"/>
                          <a:cs typeface="微軟正黑體"/>
                        </a:rPr>
                        <a:t>楠西區、南化區、玉井區、左鎮區、新化區、龍崎區、永康區、歸仁區、關廟區、安南區、</a:t>
                      </a:r>
                      <a:r>
                        <a:rPr kumimoji="0" lang="zh-TW" altLang="zh-TW" sz="2000" b="0" i="0" u="none" strike="noStrike" cap="none" normalizeH="0" baseline="0" smtClean="0">
                          <a:ln>
                            <a:noFill/>
                          </a:ln>
                          <a:solidFill>
                            <a:srgbClr val="000000"/>
                          </a:solidFill>
                          <a:effectLst/>
                          <a:latin typeface="Century Gothic" pitchFamily="34" charset="0"/>
                          <a:ea typeface="微軟正黑體"/>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smtClean="0">
                          <a:ln>
                            <a:noFill/>
                          </a:ln>
                          <a:solidFill>
                            <a:srgbClr val="000000"/>
                          </a:solidFill>
                          <a:effectLst/>
                          <a:latin typeface="Century Gothic" pitchFamily="34" charset="0"/>
                          <a:ea typeface="微軟正黑體"/>
                          <a:cs typeface="微軟正黑體"/>
                        </a:rPr>
                        <a:t>北區、中西區、東區、南區</a:t>
                      </a: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rgbClr val="000000"/>
                          </a:solidFill>
                          <a:effectLst/>
                          <a:latin typeface="Century Gothic" pitchFamily="34" charset="0"/>
                          <a:ea typeface="微軟正黑體"/>
                          <a:cs typeface="微軟正黑體"/>
                        </a:rPr>
                        <a:t>高雄市甲仙區、杉林區、內門區、旗山區、田寮區、阿蓮區、湖內區、路竹區、茄萣區、永安區、岡山區</a:t>
                      </a:r>
                      <a:endParaRPr kumimoji="0" lang="zh-TW" altLang="en-US" sz="20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zh-TW" altLang="en-US" sz="2800" b="1" i="0" u="none" strike="noStrike" cap="none" normalizeH="0" baseline="0" dirty="0" smtClean="0">
                          <a:ln>
                            <a:noFill/>
                          </a:ln>
                          <a:solidFill>
                            <a:srgbClr val="FF0000"/>
                          </a:solidFill>
                          <a:effectLst/>
                          <a:latin typeface="Century Gothic" pitchFamily="34" charset="0"/>
                          <a:ea typeface="微軟正黑體"/>
                          <a:cs typeface="微軟正黑體"/>
                        </a:rPr>
                        <a:t>相同</a:t>
                      </a:r>
                      <a:endParaRPr kumimoji="0" lang="zh-TW" altLang="en-US" sz="2800" b="1" i="0" u="none" strike="noStrike" cap="none" normalizeH="0" baseline="0" dirty="0" smtClean="0">
                        <a:ln>
                          <a:noFill/>
                        </a:ln>
                        <a:solidFill>
                          <a:srgbClr val="FF0000"/>
                        </a:solidFill>
                        <a:effectLst/>
                        <a:latin typeface="Calibri" pitchFamily="34" charset="0"/>
                        <a:ea typeface="新細明體" charset="-120"/>
                        <a:cs typeface="Times New Roman"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4"/>
                  </a:ext>
                </a:extLst>
              </a:tr>
            </a:tbl>
          </a:graphicData>
        </a:graphic>
      </p:graphicFrame>
      <p:sp>
        <p:nvSpPr>
          <p:cNvPr id="4" name="投影片編號版面配置區 3"/>
          <p:cNvSpPr>
            <a:spLocks noGrp="1"/>
          </p:cNvSpPr>
          <p:nvPr>
            <p:ph type="sldNum" sz="quarter" idx="12"/>
          </p:nvPr>
        </p:nvSpPr>
        <p:spPr/>
        <p:txBody>
          <a:bodyPr/>
          <a:lstStyle/>
          <a:p>
            <a:pPr>
              <a:defRPr/>
            </a:pPr>
            <a:r>
              <a:rPr lang="en-US" altLang="zh-TW" dirty="0" smtClean="0"/>
              <a:t>42</a:t>
            </a:r>
            <a:endParaRPr lang="zh-TW" alt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標題 1"/>
          <p:cNvSpPr>
            <a:spLocks noGrp="1"/>
          </p:cNvSpPr>
          <p:nvPr>
            <p:ph type="title"/>
          </p:nvPr>
        </p:nvSpPr>
        <p:spPr>
          <a:xfrm>
            <a:off x="1981200" y="274638"/>
            <a:ext cx="8229600" cy="850900"/>
          </a:xfrm>
        </p:spPr>
        <p:txBody>
          <a:bodyPr/>
          <a:lstStyle/>
          <a:p>
            <a:pPr eaLnBrk="1" hangingPunct="1"/>
            <a:r>
              <a:rPr lang="zh-TW" altLang="en-US" smtClean="0">
                <a:solidFill>
                  <a:srgbClr val="C00000"/>
                </a:solidFill>
                <a:latin typeface="華康華綜體W5" panose="020B0509000000000000" pitchFamily="49" charset="-120"/>
                <a:ea typeface="華康華綜體W5" panose="020B0509000000000000" pitchFamily="49" charset="-120"/>
              </a:rPr>
              <a:t>特殊情形變更學區申請</a:t>
            </a:r>
          </a:p>
        </p:txBody>
      </p:sp>
      <p:graphicFrame>
        <p:nvGraphicFramePr>
          <p:cNvPr id="5" name="內容版面配置區 4"/>
          <p:cNvGraphicFramePr>
            <a:graphicFrameLocks noGrp="1"/>
          </p:cNvGraphicFramePr>
          <p:nvPr>
            <p:ph idx="1"/>
          </p:nvPr>
        </p:nvGraphicFramePr>
        <p:xfrm>
          <a:off x="2475730" y="2073275"/>
          <a:ext cx="8528487" cy="4784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投影片編號版面配置區 3"/>
          <p:cNvSpPr>
            <a:spLocks noGrp="1"/>
          </p:cNvSpPr>
          <p:nvPr>
            <p:ph type="sldNum" sz="quarter" idx="12"/>
          </p:nvPr>
        </p:nvSpPr>
        <p:spPr/>
        <p:txBody>
          <a:bodyPr/>
          <a:lstStyle/>
          <a:p>
            <a:pPr>
              <a:defRPr/>
            </a:pPr>
            <a:r>
              <a:rPr lang="en-US" altLang="zh-TW" dirty="0" smtClean="0"/>
              <a:t>43</a:t>
            </a:r>
            <a:endParaRPr lang="zh-TW" altLang="en-US" dirty="0"/>
          </a:p>
        </p:txBody>
      </p:sp>
      <p:sp>
        <p:nvSpPr>
          <p:cNvPr id="135173" name="文字方塊 1"/>
          <p:cNvSpPr txBox="1">
            <a:spLocks noChangeArrowheads="1"/>
          </p:cNvSpPr>
          <p:nvPr/>
        </p:nvSpPr>
        <p:spPr bwMode="auto">
          <a:xfrm>
            <a:off x="1981200" y="969963"/>
            <a:ext cx="9474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buClr>
                <a:srgbClr val="E78712"/>
              </a:buClr>
            </a:pPr>
            <a:r>
              <a:rPr kumimoji="0" lang="zh-TW" altLang="en-US" sz="3200">
                <a:solidFill>
                  <a:srgbClr val="000000"/>
                </a:solidFill>
                <a:latin typeface="華康魏碑體" panose="03000709000000000000" pitchFamily="65" charset="-120"/>
                <a:ea typeface="華康魏碑體" panose="03000709000000000000" pitchFamily="65" charset="-120"/>
              </a:rPr>
              <a:t>申請資格：</a:t>
            </a:r>
            <a:r>
              <a:rPr kumimoji="0" lang="zh-TW" altLang="en-US" sz="2400">
                <a:solidFill>
                  <a:srgbClr val="000000"/>
                </a:solidFill>
                <a:latin typeface="華康魏碑體" panose="03000709000000000000" pitchFamily="65" charset="-120"/>
                <a:ea typeface="華康魏碑體" panose="03000709000000000000" pitchFamily="65" charset="-120"/>
              </a:rPr>
              <a:t>得向欲就讀的免試入學委員會申請參加該區之免試入學</a:t>
            </a:r>
            <a:r>
              <a:rPr kumimoji="0" lang="zh-TW" altLang="en-US" sz="2400">
                <a:latin typeface="華康魏碑體" panose="03000709000000000000" pitchFamily="65" charset="-120"/>
                <a:ea typeface="華康魏碑體" panose="03000709000000000000" pitchFamily="65" charset="-120"/>
              </a:rPr>
              <a:t>（</a:t>
            </a:r>
            <a:r>
              <a:rPr kumimoji="0" lang="en-US" altLang="zh-TW" sz="2800" dirty="0">
                <a:solidFill>
                  <a:srgbClr val="FF0000"/>
                </a:solidFill>
                <a:latin typeface="華康魏碑體" panose="03000709000000000000" pitchFamily="65" charset="-120"/>
                <a:ea typeface="華康魏碑體" panose="03000709000000000000" pitchFamily="65" charset="-120"/>
              </a:rPr>
              <a:t>5/2-5/6</a:t>
            </a:r>
            <a:r>
              <a:rPr kumimoji="0" lang="zh-TW" altLang="en-US" sz="2800">
                <a:solidFill>
                  <a:srgbClr val="FF0000"/>
                </a:solidFill>
                <a:latin typeface="華康魏碑體" panose="03000709000000000000" pitchFamily="65" charset="-120"/>
                <a:ea typeface="華康魏碑體" panose="03000709000000000000" pitchFamily="65" charset="-120"/>
              </a:rPr>
              <a:t>，請參閱欲就讀的就學區免試入學簡章</a:t>
            </a:r>
            <a:r>
              <a:rPr kumimoji="0" lang="zh-TW" altLang="en-US" sz="2400">
                <a:latin typeface="華康魏碑體" panose="03000709000000000000" pitchFamily="65" charset="-120"/>
                <a:ea typeface="華康魏碑體" panose="03000709000000000000" pitchFamily="65" charset="-120"/>
              </a:rPr>
              <a:t>）</a:t>
            </a:r>
          </a:p>
        </p:txBody>
      </p:sp>
      <p:sp>
        <p:nvSpPr>
          <p:cNvPr id="3" name="爆炸 2 2"/>
          <p:cNvSpPr/>
          <p:nvPr/>
        </p:nvSpPr>
        <p:spPr>
          <a:xfrm>
            <a:off x="190500" y="3267075"/>
            <a:ext cx="2933700" cy="26289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400" dirty="0">
                <a:solidFill>
                  <a:srgbClr val="FF0000"/>
                </a:solidFill>
                <a:latin typeface="華康魏碑體" panose="03000709000000000000" pitchFamily="65" charset="-120"/>
                <a:ea typeface="華康魏碑體" panose="03000709000000000000" pitchFamily="65" charset="-120"/>
              </a:rPr>
              <a:t>不須</a:t>
            </a:r>
            <a:r>
              <a:rPr lang="zh-TW" altLang="en-US" sz="2400" dirty="0">
                <a:solidFill>
                  <a:prstClr val="black"/>
                </a:solidFill>
                <a:latin typeface="華康魏碑體" panose="03000709000000000000" pitchFamily="65" charset="-120"/>
                <a:ea typeface="華康魏碑體" panose="03000709000000000000" pitchFamily="65" charset="-120"/>
              </a:rPr>
              <a:t>辦理轉學</a:t>
            </a:r>
          </a:p>
          <a:p>
            <a:pPr algn="ctr" eaLnBrk="1" hangingPunct="1">
              <a:defRPr/>
            </a:pPr>
            <a:endParaRPr lang="zh-TW" altLang="en-US" dirty="0">
              <a:solidFill>
                <a:prstClr val="white"/>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17">
                                          <p:stCondLst>
                                            <p:cond delay="0"/>
                                          </p:stCondLst>
                                        </p:cTn>
                                        <p:tgtEl>
                                          <p:spTgt spid="3"/>
                                        </p:tgtEl>
                                      </p:cBhvr>
                                    </p:animEffect>
                                    <p:anim calcmode="lin" valueType="num">
                                      <p:cBhvr>
                                        <p:cTn id="8" dur="68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3"/>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3"/>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3"/>
                                        </p:tgtEl>
                                        <p:attrNameLst>
                                          <p:attrName>ppt_y</p:attrName>
                                        </p:attrNameLst>
                                      </p:cBhvr>
                                      <p:tavLst>
                                        <p:tav tm="0" fmla="#ppt_y-sin(pi*$)/81">
                                          <p:val>
                                            <p:fltVal val="0"/>
                                          </p:val>
                                        </p:tav>
                                        <p:tav tm="100000">
                                          <p:val>
                                            <p:fltVal val="1"/>
                                          </p:val>
                                        </p:tav>
                                      </p:tavLst>
                                    </p:anim>
                                    <p:animScale>
                                      <p:cBhvr>
                                        <p:cTn id="13" dur="10">
                                          <p:stCondLst>
                                            <p:cond delay="244"/>
                                          </p:stCondLst>
                                        </p:cTn>
                                        <p:tgtEl>
                                          <p:spTgt spid="3"/>
                                        </p:tgtEl>
                                      </p:cBhvr>
                                      <p:to x="100000" y="60000"/>
                                    </p:animScale>
                                    <p:animScale>
                                      <p:cBhvr>
                                        <p:cTn id="14" dur="62" decel="50000">
                                          <p:stCondLst>
                                            <p:cond delay="254"/>
                                          </p:stCondLst>
                                        </p:cTn>
                                        <p:tgtEl>
                                          <p:spTgt spid="3"/>
                                        </p:tgtEl>
                                      </p:cBhvr>
                                      <p:to x="100000" y="100000"/>
                                    </p:animScale>
                                    <p:animScale>
                                      <p:cBhvr>
                                        <p:cTn id="15" dur="10">
                                          <p:stCondLst>
                                            <p:cond delay="492"/>
                                          </p:stCondLst>
                                        </p:cTn>
                                        <p:tgtEl>
                                          <p:spTgt spid="3"/>
                                        </p:tgtEl>
                                      </p:cBhvr>
                                      <p:to x="100000" y="80000"/>
                                    </p:animScale>
                                    <p:animScale>
                                      <p:cBhvr>
                                        <p:cTn id="16" dur="62" decel="50000">
                                          <p:stCondLst>
                                            <p:cond delay="502"/>
                                          </p:stCondLst>
                                        </p:cTn>
                                        <p:tgtEl>
                                          <p:spTgt spid="3"/>
                                        </p:tgtEl>
                                      </p:cBhvr>
                                      <p:to x="100000" y="100000"/>
                                    </p:animScale>
                                    <p:animScale>
                                      <p:cBhvr>
                                        <p:cTn id="17" dur="10">
                                          <p:stCondLst>
                                            <p:cond delay="616"/>
                                          </p:stCondLst>
                                        </p:cTn>
                                        <p:tgtEl>
                                          <p:spTgt spid="3"/>
                                        </p:tgtEl>
                                      </p:cBhvr>
                                      <p:to x="100000" y="90000"/>
                                    </p:animScale>
                                    <p:animScale>
                                      <p:cBhvr>
                                        <p:cTn id="18" dur="62" decel="50000">
                                          <p:stCondLst>
                                            <p:cond delay="625"/>
                                          </p:stCondLst>
                                        </p:cTn>
                                        <p:tgtEl>
                                          <p:spTgt spid="3"/>
                                        </p:tgtEl>
                                      </p:cBhvr>
                                      <p:to x="100000" y="100000"/>
                                    </p:animScale>
                                    <p:animScale>
                                      <p:cBhvr>
                                        <p:cTn id="19" dur="10">
                                          <p:stCondLst>
                                            <p:cond delay="678"/>
                                          </p:stCondLst>
                                        </p:cTn>
                                        <p:tgtEl>
                                          <p:spTgt spid="3"/>
                                        </p:tgtEl>
                                      </p:cBhvr>
                                      <p:to x="100000" y="95000"/>
                                    </p:animScale>
                                    <p:animScale>
                                      <p:cBhvr>
                                        <p:cTn id="20" dur="62" decel="50000">
                                          <p:stCondLst>
                                            <p:cond delay="688"/>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r>
              <a:rPr lang="en-US" altLang="zh-TW" dirty="0" smtClean="0"/>
              <a:t>44</a:t>
            </a:r>
            <a:endParaRPr lang="zh-TW" altLang="en-US" dirty="0"/>
          </a:p>
        </p:txBody>
      </p:sp>
      <p:pic>
        <p:nvPicPr>
          <p:cNvPr id="137219"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2850"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標題 1"/>
          <p:cNvSpPr>
            <a:spLocks noGrp="1"/>
          </p:cNvSpPr>
          <p:nvPr>
            <p:ph type="title"/>
          </p:nvPr>
        </p:nvSpPr>
        <p:spPr>
          <a:xfrm>
            <a:off x="1608138" y="260350"/>
            <a:ext cx="9979025" cy="850900"/>
          </a:xfrm>
        </p:spPr>
        <p:txBody>
          <a:bodyPr/>
          <a:lstStyle/>
          <a:p>
            <a:pPr eaLnBrk="1" hangingPunct="1"/>
            <a:r>
              <a:rPr lang="zh-TW" altLang="en-US" smtClean="0">
                <a:solidFill>
                  <a:srgbClr val="C00000"/>
                </a:solidFill>
                <a:latin typeface="華康華綜體W5" panose="020B0509000000000000" pitchFamily="49" charset="-120"/>
                <a:ea typeface="華康華綜體W5" panose="020B0509000000000000" pitchFamily="49" charset="-120"/>
              </a:rPr>
              <a:t>特殊情形變更學區申請</a:t>
            </a:r>
            <a:r>
              <a:rPr lang="en-US" altLang="zh-TW" sz="1800" dirty="0" smtClean="0">
                <a:latin typeface="華康魏碑體" panose="03000709000000000000" pitchFamily="65" charset="-120"/>
                <a:ea typeface="華康魏碑體" panose="03000709000000000000" pitchFamily="65" charset="-120"/>
              </a:rPr>
              <a:t>(</a:t>
            </a:r>
            <a:r>
              <a:rPr lang="zh-TW" altLang="en-US" sz="1800" smtClean="0">
                <a:latin typeface="華康魏碑體" panose="03000709000000000000" pitchFamily="65" charset="-120"/>
                <a:ea typeface="華康魏碑體" panose="03000709000000000000" pitchFamily="65" charset="-120"/>
              </a:rPr>
              <a:t>請參閱各就學區簡章內容辦理，以下以臺南區為例</a:t>
            </a:r>
            <a:r>
              <a:rPr lang="en-US" altLang="zh-TW" sz="1800" dirty="0" smtClean="0">
                <a:latin typeface="華康魏碑體" panose="03000709000000000000" pitchFamily="65" charset="-120"/>
                <a:ea typeface="華康魏碑體" panose="03000709000000000000" pitchFamily="65" charset="-120"/>
              </a:rPr>
              <a:t>)</a:t>
            </a:r>
            <a:r>
              <a:rPr lang="zh-TW" altLang="en-US" sz="2800" smtClean="0">
                <a:latin typeface="華康魏碑體" panose="03000709000000000000" pitchFamily="65" charset="-120"/>
                <a:ea typeface="華康魏碑體" panose="03000709000000000000" pitchFamily="65" charset="-120"/>
              </a:rPr>
              <a:t/>
            </a:r>
            <a:br>
              <a:rPr lang="zh-TW" altLang="en-US" sz="2800" smtClean="0">
                <a:latin typeface="華康魏碑體" panose="03000709000000000000" pitchFamily="65" charset="-120"/>
                <a:ea typeface="華康魏碑體" panose="03000709000000000000" pitchFamily="65" charset="-120"/>
              </a:rPr>
            </a:br>
            <a:endParaRPr lang="zh-TW" altLang="en-US" sz="2800" smtClean="0">
              <a:latin typeface="華康魏碑體" panose="03000709000000000000" pitchFamily="65" charset="-120"/>
              <a:ea typeface="華康魏碑體" panose="03000709000000000000" pitchFamily="65" charset="-120"/>
            </a:endParaRPr>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標題 1"/>
          <p:cNvSpPr>
            <a:spLocks noGrp="1"/>
          </p:cNvSpPr>
          <p:nvPr>
            <p:ph type="title"/>
          </p:nvPr>
        </p:nvSpPr>
        <p:spPr>
          <a:xfrm>
            <a:off x="2592388" y="623888"/>
            <a:ext cx="8912225" cy="1281112"/>
          </a:xfrm>
        </p:spPr>
        <p:txBody>
          <a:bodyPr/>
          <a:lstStyle/>
          <a:p>
            <a:pPr eaLnBrk="1" hangingPunct="1"/>
            <a:r>
              <a:rPr lang="zh-TW" altLang="en-US" dirty="0" smtClean="0"/>
              <a:t>變更就學區申請流程</a:t>
            </a:r>
            <a:r>
              <a:rPr lang="en-US" altLang="zh-TW" dirty="0" smtClean="0"/>
              <a:t>【</a:t>
            </a:r>
            <a:r>
              <a:rPr lang="zh-TW" altLang="en-US" dirty="0" smtClean="0"/>
              <a:t>學生端</a:t>
            </a:r>
            <a:r>
              <a:rPr lang="en-US" altLang="zh-TW" dirty="0" smtClean="0"/>
              <a:t>】</a:t>
            </a:r>
            <a:endParaRPr lang="zh-TW" altLang="zh-TW" dirty="0" smtClean="0"/>
          </a:p>
        </p:txBody>
      </p:sp>
      <p:graphicFrame>
        <p:nvGraphicFramePr>
          <p:cNvPr id="4" name="內容版面配置區 3" descr="堆疊清單" title="SmartArt"/>
          <p:cNvGraphicFramePr>
            <a:graphicFrameLocks noGrp="1"/>
          </p:cNvGraphicFramePr>
          <p:nvPr>
            <p:ph idx="1"/>
          </p:nvPr>
        </p:nvGraphicFramePr>
        <p:xfrm>
          <a:off x="2352674" y="1495514"/>
          <a:ext cx="8806737" cy="4905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9268" name="矩形 1"/>
          <p:cNvSpPr>
            <a:spLocks noChangeArrowheads="1"/>
          </p:cNvSpPr>
          <p:nvPr/>
        </p:nvSpPr>
        <p:spPr bwMode="auto">
          <a:xfrm>
            <a:off x="8843963" y="849313"/>
            <a:ext cx="609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dirty="0">
                <a:solidFill>
                  <a:schemeClr val="tx1"/>
                </a:solidFill>
                <a:latin typeface="華康魏碑體" panose="03000709000000000000" pitchFamily="65" charset="-120"/>
                <a:ea typeface="華康魏碑體" panose="03000709000000000000" pitchFamily="65" charset="-120"/>
              </a:rPr>
              <a:t>(</a:t>
            </a:r>
            <a:r>
              <a:rPr lang="zh-TW" altLang="en-US">
                <a:solidFill>
                  <a:schemeClr val="tx1"/>
                </a:solidFill>
                <a:latin typeface="華康魏碑體" panose="03000709000000000000" pitchFamily="65" charset="-120"/>
                <a:ea typeface="華康魏碑體" panose="03000709000000000000" pitchFamily="65" charset="-120"/>
              </a:rPr>
              <a:t>以</a:t>
            </a:r>
            <a:r>
              <a:rPr lang="en-US" altLang="zh-TW" dirty="0">
                <a:solidFill>
                  <a:schemeClr val="tx1"/>
                </a:solidFill>
                <a:latin typeface="華康魏碑體" panose="03000709000000000000" pitchFamily="65" charset="-120"/>
                <a:ea typeface="華康魏碑體" panose="03000709000000000000" pitchFamily="65" charset="-120"/>
              </a:rPr>
              <a:t>104</a:t>
            </a:r>
            <a:r>
              <a:rPr lang="zh-TW" altLang="en-US">
                <a:solidFill>
                  <a:schemeClr val="tx1"/>
                </a:solidFill>
                <a:latin typeface="華康魏碑體" panose="03000709000000000000" pitchFamily="65" charset="-120"/>
                <a:ea typeface="華康魏碑體" panose="03000709000000000000" pitchFamily="65" charset="-120"/>
              </a:rPr>
              <a:t>年為例</a:t>
            </a:r>
            <a:r>
              <a:rPr lang="en-US" altLang="zh-TW" dirty="0">
                <a:solidFill>
                  <a:schemeClr val="tx1"/>
                </a:solidFill>
                <a:latin typeface="華康魏碑體" panose="03000709000000000000" pitchFamily="65" charset="-120"/>
                <a:ea typeface="華康魏碑體" panose="03000709000000000000" pitchFamily="65" charset="-120"/>
              </a:rPr>
              <a:t>)</a:t>
            </a:r>
            <a:r>
              <a:rPr lang="zh-TW" altLang="en-US" sz="2800">
                <a:solidFill>
                  <a:schemeClr val="tx1"/>
                </a:solidFill>
                <a:latin typeface="華康魏碑體" panose="03000709000000000000" pitchFamily="65" charset="-120"/>
                <a:ea typeface="華康魏碑體" panose="03000709000000000000" pitchFamily="65" charset="-120"/>
              </a:rPr>
              <a:t/>
            </a:r>
            <a:br>
              <a:rPr lang="zh-TW" altLang="en-US" sz="2800">
                <a:solidFill>
                  <a:schemeClr val="tx1"/>
                </a:solidFill>
                <a:latin typeface="華康魏碑體" panose="03000709000000000000" pitchFamily="65" charset="-120"/>
                <a:ea typeface="華康魏碑體" panose="03000709000000000000" pitchFamily="65" charset="-120"/>
              </a:rPr>
            </a:br>
            <a:endParaRPr lang="zh-TW" altLang="en-US">
              <a:solidFill>
                <a:schemeClr val="tx1"/>
              </a:solidFill>
              <a:latin typeface="Arial" panose="020B0604020202020204" pitchFamily="34" charset="0"/>
              <a:ea typeface="華康魏碑體" panose="03000709000000000000" pitchFamily="65" charset="-120"/>
            </a:endParaRPr>
          </a:p>
        </p:txBody>
      </p:sp>
      <p:sp>
        <p:nvSpPr>
          <p:cNvPr id="6" name="投影片編號版面配置區 3"/>
          <p:cNvSpPr>
            <a:spLocks noGrp="1"/>
          </p:cNvSpPr>
          <p:nvPr>
            <p:ph type="sldNum" sz="quarter" idx="12"/>
          </p:nvPr>
        </p:nvSpPr>
        <p:spPr>
          <a:xfrm>
            <a:off x="531813" y="787400"/>
            <a:ext cx="779462" cy="365125"/>
          </a:xfrm>
        </p:spPr>
        <p:txBody>
          <a:bodyPr/>
          <a:lstStyle/>
          <a:p>
            <a:pPr>
              <a:defRPr/>
            </a:pPr>
            <a:r>
              <a:rPr lang="en-US" altLang="zh-TW" dirty="0" smtClean="0"/>
              <a:t>45</a:t>
            </a:r>
            <a:endParaRPr lang="zh-TW" altLang="en-US" dirty="0"/>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566863" y="623888"/>
            <a:ext cx="9937750" cy="1281112"/>
          </a:xfrm>
        </p:spPr>
        <p:txBody>
          <a:bodyPr/>
          <a:lstStyle/>
          <a:p>
            <a:pPr eaLnBrk="1" hangingPunct="1"/>
            <a:r>
              <a:rPr lang="zh-TW" altLang="en-US" smtClean="0"/>
              <a:t>變更就學區申請流程</a:t>
            </a:r>
            <a:r>
              <a:rPr lang="en-US" altLang="zh-TW" dirty="0" smtClean="0"/>
              <a:t>【</a:t>
            </a:r>
            <a:r>
              <a:rPr lang="zh-TW" altLang="en-US" smtClean="0"/>
              <a:t>國中端集體申請</a:t>
            </a:r>
            <a:r>
              <a:rPr lang="en-US" altLang="zh-TW" dirty="0" smtClean="0"/>
              <a:t>】</a:t>
            </a:r>
            <a:endParaRPr lang="zh-TW" altLang="zh-TW" smtClean="0"/>
          </a:p>
        </p:txBody>
      </p:sp>
      <p:graphicFrame>
        <p:nvGraphicFramePr>
          <p:cNvPr id="4" name="內容版面配置區 3" descr="堆疊清單" title="SmartArt"/>
          <p:cNvGraphicFramePr>
            <a:graphicFrameLocks noGrp="1"/>
          </p:cNvGraphicFramePr>
          <p:nvPr>
            <p:ph idx="1"/>
          </p:nvPr>
        </p:nvGraphicFramePr>
        <p:xfrm>
          <a:off x="2212713" y="1498130"/>
          <a:ext cx="8965358" cy="4905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0292" name="矩形 4"/>
          <p:cNvSpPr>
            <a:spLocks noChangeArrowheads="1"/>
          </p:cNvSpPr>
          <p:nvPr/>
        </p:nvSpPr>
        <p:spPr bwMode="auto">
          <a:xfrm>
            <a:off x="9674225" y="849313"/>
            <a:ext cx="609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a:solidFill>
                  <a:schemeClr val="tx1"/>
                </a:solidFill>
                <a:latin typeface="華康魏碑體" panose="03000709000000000000" pitchFamily="65" charset="-120"/>
                <a:ea typeface="華康魏碑體" panose="03000709000000000000" pitchFamily="65" charset="-120"/>
              </a:rPr>
              <a:t>(</a:t>
            </a:r>
            <a:r>
              <a:rPr lang="zh-TW" altLang="en-US">
                <a:solidFill>
                  <a:schemeClr val="tx1"/>
                </a:solidFill>
                <a:latin typeface="華康魏碑體" panose="03000709000000000000" pitchFamily="65" charset="-120"/>
                <a:ea typeface="華康魏碑體" panose="03000709000000000000" pitchFamily="65" charset="-120"/>
              </a:rPr>
              <a:t>以</a:t>
            </a:r>
            <a:r>
              <a:rPr lang="en-US" altLang="zh-TW">
                <a:solidFill>
                  <a:schemeClr val="tx1"/>
                </a:solidFill>
                <a:latin typeface="華康魏碑體" panose="03000709000000000000" pitchFamily="65" charset="-120"/>
                <a:ea typeface="華康魏碑體" panose="03000709000000000000" pitchFamily="65" charset="-120"/>
              </a:rPr>
              <a:t>104</a:t>
            </a:r>
            <a:r>
              <a:rPr lang="zh-TW" altLang="en-US">
                <a:solidFill>
                  <a:schemeClr val="tx1"/>
                </a:solidFill>
                <a:latin typeface="華康魏碑體" panose="03000709000000000000" pitchFamily="65" charset="-120"/>
                <a:ea typeface="華康魏碑體" panose="03000709000000000000" pitchFamily="65" charset="-120"/>
              </a:rPr>
              <a:t>年為例</a:t>
            </a:r>
            <a:r>
              <a:rPr lang="en-US" altLang="zh-TW">
                <a:solidFill>
                  <a:schemeClr val="tx1"/>
                </a:solidFill>
                <a:latin typeface="華康魏碑體" panose="03000709000000000000" pitchFamily="65" charset="-120"/>
                <a:ea typeface="華康魏碑體" panose="03000709000000000000" pitchFamily="65" charset="-120"/>
              </a:rPr>
              <a:t>)</a:t>
            </a:r>
            <a:r>
              <a:rPr lang="zh-TW" altLang="en-US" sz="2800">
                <a:solidFill>
                  <a:schemeClr val="tx1"/>
                </a:solidFill>
                <a:latin typeface="華康魏碑體" panose="03000709000000000000" pitchFamily="65" charset="-120"/>
                <a:ea typeface="華康魏碑體" panose="03000709000000000000" pitchFamily="65" charset="-120"/>
              </a:rPr>
              <a:t/>
            </a:r>
            <a:br>
              <a:rPr lang="zh-TW" altLang="en-US" sz="2800">
                <a:solidFill>
                  <a:schemeClr val="tx1"/>
                </a:solidFill>
                <a:latin typeface="華康魏碑體" panose="03000709000000000000" pitchFamily="65" charset="-120"/>
                <a:ea typeface="華康魏碑體" panose="03000709000000000000" pitchFamily="65" charset="-120"/>
              </a:rPr>
            </a:br>
            <a:endParaRPr lang="zh-TW" altLang="en-US">
              <a:solidFill>
                <a:schemeClr val="tx1"/>
              </a:solidFill>
              <a:latin typeface="Arial" panose="020B0604020202020204" pitchFamily="34" charset="0"/>
              <a:ea typeface="華康魏碑體" panose="03000709000000000000" pitchFamily="65" charset="-120"/>
            </a:endParaRPr>
          </a:p>
        </p:txBody>
      </p:sp>
      <p:sp>
        <p:nvSpPr>
          <p:cNvPr id="5" name="投影片編號版面配置區 3"/>
          <p:cNvSpPr>
            <a:spLocks noGrp="1"/>
          </p:cNvSpPr>
          <p:nvPr>
            <p:ph type="sldNum" sz="quarter" idx="12"/>
          </p:nvPr>
        </p:nvSpPr>
        <p:spPr>
          <a:xfrm>
            <a:off x="531813" y="787400"/>
            <a:ext cx="779462" cy="365125"/>
          </a:xfrm>
        </p:spPr>
        <p:txBody>
          <a:bodyPr/>
          <a:lstStyle/>
          <a:p>
            <a:pPr>
              <a:defRPr/>
            </a:pPr>
            <a:r>
              <a:rPr lang="en-US" altLang="zh-TW" dirty="0" smtClean="0"/>
              <a:t>46</a:t>
            </a:r>
            <a:endParaRPr lang="zh-TW" altLang="en-US" dirty="0"/>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92388" y="623888"/>
            <a:ext cx="8912225" cy="1281112"/>
          </a:xfrm>
        </p:spPr>
        <p:txBody>
          <a:bodyPr rtlCol="0">
            <a:normAutofit/>
          </a:bodyPr>
          <a:lstStyle/>
          <a:p>
            <a:pPr eaLnBrk="1" fontAlgn="auto" hangingPunct="1">
              <a:spcAft>
                <a:spcPts val="0"/>
              </a:spcAft>
              <a:defRPr/>
            </a:pPr>
            <a:r>
              <a:rPr altLang="en-US" dirty="0" smtClean="0">
                <a:cs typeface="+mj-cs"/>
              </a:rPr>
              <a:t>報表</a:t>
            </a:r>
            <a:r>
              <a:rPr lang="en-US" altLang="zh-TW" dirty="0" smtClean="0">
                <a:solidFill>
                  <a:schemeClr val="bg2">
                    <a:lumMod val="25000"/>
                  </a:schemeClr>
                </a:solidFill>
                <a:cs typeface="+mj-cs"/>
              </a:rPr>
              <a:t>A1</a:t>
            </a:r>
            <a:r>
              <a:rPr lang="en-US" altLang="zh-TW" dirty="0" smtClean="0">
                <a:cs typeface="+mj-cs"/>
              </a:rPr>
              <a:t>【</a:t>
            </a:r>
            <a:r>
              <a:rPr altLang="en-US" dirty="0">
                <a:cs typeface="+mj-cs"/>
              </a:rPr>
              <a:t>國中端</a:t>
            </a:r>
            <a:r>
              <a:rPr lang="en-US" altLang="zh-TW" dirty="0">
                <a:cs typeface="+mj-cs"/>
              </a:rPr>
              <a:t>】</a:t>
            </a:r>
            <a:r>
              <a:rPr altLang="en-US" dirty="0">
                <a:cs typeface="+mj-cs"/>
              </a:rPr>
              <a:t> （集體申請）</a:t>
            </a:r>
          </a:p>
        </p:txBody>
      </p:sp>
      <p:graphicFrame>
        <p:nvGraphicFramePr>
          <p:cNvPr id="141315" name="物件 6"/>
          <p:cNvGraphicFramePr>
            <a:graphicFrameLocks noChangeAspect="1"/>
          </p:cNvGraphicFramePr>
          <p:nvPr/>
        </p:nvGraphicFramePr>
        <p:xfrm>
          <a:off x="2705100" y="1265238"/>
          <a:ext cx="6370638" cy="5319712"/>
        </p:xfrm>
        <a:graphic>
          <a:graphicData uri="http://schemas.openxmlformats.org/presentationml/2006/ole">
            <mc:AlternateContent xmlns:mc="http://schemas.openxmlformats.org/markup-compatibility/2006">
              <mc:Choice xmlns:v="urn:schemas-microsoft-com:vml" Requires="v">
                <p:oleObj spid="_x0000_s141489" name="文件" r:id="rId3" imgW="5973953" imgH="5947795" progId="Word.Document.12">
                  <p:embed/>
                </p:oleObj>
              </mc:Choice>
              <mc:Fallback>
                <p:oleObj name="文件" r:id="rId3" imgW="5973953" imgH="5947795" progId="Word.Document.12">
                  <p:embed/>
                  <p:pic>
                    <p:nvPicPr>
                      <p:cNvPr id="0" name="物件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5100" y="1265238"/>
                        <a:ext cx="6370638" cy="531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投影片編號版面配置區 3"/>
          <p:cNvSpPr>
            <a:spLocks noGrp="1"/>
          </p:cNvSpPr>
          <p:nvPr>
            <p:ph type="sldNum" sz="quarter" idx="12"/>
          </p:nvPr>
        </p:nvSpPr>
        <p:spPr>
          <a:xfrm>
            <a:off x="531813" y="787400"/>
            <a:ext cx="779462" cy="365125"/>
          </a:xfrm>
        </p:spPr>
        <p:txBody>
          <a:bodyPr/>
          <a:lstStyle/>
          <a:p>
            <a:pPr>
              <a:defRPr/>
            </a:pPr>
            <a:r>
              <a:rPr lang="en-US" altLang="zh-TW" dirty="0" smtClean="0"/>
              <a:t>47</a:t>
            </a:r>
            <a:endParaRPr lang="zh-TW" altLang="en-US" dirty="0"/>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65238" y="2006600"/>
            <a:ext cx="9661525" cy="3970338"/>
          </a:xfrm>
          <a:prstGeom prst="rect">
            <a:avLst/>
          </a:prstGeom>
        </p:spPr>
        <p:txBody>
          <a:bodyPr>
            <a:spAutoFit/>
          </a:bodyPr>
          <a:lstStyle/>
          <a:p>
            <a:pPr marL="1028700" lvl="1" indent="-571500" eaLnBrk="1" hangingPunct="1">
              <a:buFont typeface="Wingdings" panose="05000000000000000000" pitchFamily="2" charset="2"/>
              <a:buChar char="u"/>
              <a:defRPr/>
            </a:pPr>
            <a:r>
              <a:rPr lang="zh-TW" altLang="en-US" sz="3600" b="1" dirty="0">
                <a:solidFill>
                  <a:srgbClr val="FF0000"/>
                </a:solidFill>
                <a:latin typeface="華康魏碑體" panose="03000709000000000000" pitchFamily="65" charset="-120"/>
                <a:ea typeface="華康魏碑體" panose="03000709000000000000" pitchFamily="65" charset="-120"/>
                <a:cs typeface="微軟正黑體"/>
              </a:rPr>
              <a:t>少子女化的浪潮─學生才是學習的主體</a:t>
            </a:r>
            <a:endParaRPr lang="en-US" altLang="zh-TW" sz="3600" b="1" dirty="0">
              <a:solidFill>
                <a:srgbClr val="FF0000"/>
              </a:solidFill>
              <a:latin typeface="華康魏碑體" panose="03000709000000000000" pitchFamily="65" charset="-120"/>
              <a:ea typeface="華康魏碑體" panose="03000709000000000000" pitchFamily="65" charset="-120"/>
              <a:cs typeface="微軟正黑體"/>
            </a:endParaRPr>
          </a:p>
          <a:p>
            <a:pPr marL="1028700" lvl="1" indent="-571500" eaLnBrk="1" hangingPunct="1">
              <a:buFont typeface="Wingdings" panose="05000000000000000000" pitchFamily="2" charset="2"/>
              <a:buChar char="u"/>
              <a:defRPr/>
            </a:pPr>
            <a:r>
              <a:rPr lang="zh-TW" altLang="en-US" sz="3600" b="1" dirty="0">
                <a:solidFill>
                  <a:srgbClr val="008000"/>
                </a:solidFill>
                <a:latin typeface="華康魏碑體" panose="03000709000000000000" pitchFamily="65" charset="-120"/>
                <a:ea typeface="華康魏碑體" panose="03000709000000000000" pitchFamily="65" charset="-120"/>
                <a:cs typeface="微軟正黑體"/>
              </a:rPr>
              <a:t>義務教育的內涵─引導國中小教學正常化及分數的意涵</a:t>
            </a:r>
            <a:endParaRPr lang="en-US" altLang="zh-TW" sz="3600" b="1" dirty="0">
              <a:solidFill>
                <a:srgbClr val="008000"/>
              </a:solidFill>
              <a:latin typeface="華康魏碑體" panose="03000709000000000000" pitchFamily="65" charset="-120"/>
              <a:ea typeface="華康魏碑體" panose="03000709000000000000" pitchFamily="65" charset="-120"/>
              <a:cs typeface="微軟正黑體"/>
            </a:endParaRPr>
          </a:p>
          <a:p>
            <a:pPr marL="1028700" lvl="1" indent="-571500" eaLnBrk="1" hangingPunct="1">
              <a:buFont typeface="Wingdings" panose="05000000000000000000" pitchFamily="2" charset="2"/>
              <a:buChar char="u"/>
              <a:defRPr/>
            </a:pPr>
            <a:r>
              <a:rPr lang="zh-TW" altLang="en-US" sz="3600" b="1" dirty="0">
                <a:solidFill>
                  <a:srgbClr val="0070C0"/>
                </a:solidFill>
                <a:latin typeface="華康魏碑體" panose="03000709000000000000" pitchFamily="65" charset="-120"/>
                <a:ea typeface="華康魏碑體" panose="03000709000000000000" pitchFamily="65" charset="-120"/>
                <a:cs typeface="微軟正黑體"/>
              </a:rPr>
              <a:t>提昇國民素養的國民基本教育─自願入學非強迫</a:t>
            </a:r>
            <a:endParaRPr lang="en-US" altLang="zh-TW" sz="3600" b="1" dirty="0">
              <a:solidFill>
                <a:srgbClr val="0070C0"/>
              </a:solidFill>
              <a:latin typeface="華康魏碑體" panose="03000709000000000000" pitchFamily="65" charset="-120"/>
              <a:ea typeface="華康魏碑體" panose="03000709000000000000" pitchFamily="65" charset="-120"/>
              <a:cs typeface="微軟正黑體"/>
            </a:endParaRPr>
          </a:p>
          <a:p>
            <a:pPr marL="1028700" lvl="1" indent="-571500" eaLnBrk="1" hangingPunct="1">
              <a:buFont typeface="Wingdings" panose="05000000000000000000" pitchFamily="2" charset="2"/>
              <a:buChar char="u"/>
              <a:defRPr/>
            </a:pPr>
            <a:r>
              <a:rPr lang="zh-TW" altLang="en-US" sz="3600" b="1" dirty="0">
                <a:solidFill>
                  <a:srgbClr val="C00000"/>
                </a:solidFill>
                <a:latin typeface="華康魏碑體" panose="03000709000000000000" pitchFamily="65" charset="-120"/>
                <a:ea typeface="華康魏碑體" panose="03000709000000000000" pitchFamily="65" charset="-120"/>
                <a:cs typeface="微軟正黑體"/>
              </a:rPr>
              <a:t>成就每一個孩子─適性、揚才</a:t>
            </a:r>
            <a:endParaRPr lang="en-US" altLang="zh-TW" sz="3600" b="1" dirty="0">
              <a:solidFill>
                <a:srgbClr val="C00000"/>
              </a:solidFill>
              <a:latin typeface="華康魏碑體" panose="03000709000000000000" pitchFamily="65" charset="-120"/>
              <a:ea typeface="華康魏碑體" panose="03000709000000000000" pitchFamily="65" charset="-120"/>
              <a:cs typeface="微軟正黑體"/>
            </a:endParaRPr>
          </a:p>
          <a:p>
            <a:pPr lvl="1" indent="530225" eaLnBrk="1" hangingPunct="1">
              <a:defRPr/>
            </a:pPr>
            <a:r>
              <a:rPr lang="en-US" altLang="zh-TW" sz="3600" b="1" dirty="0">
                <a:solidFill>
                  <a:srgbClr val="C00000"/>
                </a:solidFill>
                <a:latin typeface="華康魏碑體" panose="03000709000000000000" pitchFamily="65" charset="-120"/>
                <a:ea typeface="華康魏碑體" panose="03000709000000000000" pitchFamily="65" charset="-120"/>
                <a:cs typeface="微軟正黑體"/>
              </a:rPr>
              <a:t>【</a:t>
            </a:r>
            <a:r>
              <a:rPr lang="zh-TW" altLang="en-US" sz="3600" b="1" dirty="0">
                <a:solidFill>
                  <a:srgbClr val="C00000"/>
                </a:solidFill>
                <a:latin typeface="華康魏碑體" panose="03000709000000000000" pitchFamily="65" charset="-120"/>
                <a:ea typeface="華康魏碑體" panose="03000709000000000000" pitchFamily="65" charset="-120"/>
                <a:cs typeface="微軟正黑體"/>
              </a:rPr>
              <a:t>愛其所選、選其所愛</a:t>
            </a:r>
            <a:r>
              <a:rPr lang="en-US" altLang="zh-TW" sz="3600" b="1" dirty="0">
                <a:solidFill>
                  <a:srgbClr val="C00000"/>
                </a:solidFill>
                <a:latin typeface="華康魏碑體" panose="03000709000000000000" pitchFamily="65" charset="-120"/>
                <a:ea typeface="華康魏碑體" panose="03000709000000000000" pitchFamily="65" charset="-120"/>
                <a:cs typeface="微軟正黑體"/>
              </a:rPr>
              <a:t>】</a:t>
            </a:r>
            <a:endParaRPr lang="zh-TW" altLang="en-US" sz="3600" b="1" dirty="0">
              <a:solidFill>
                <a:srgbClr val="C00000"/>
              </a:solidFill>
              <a:latin typeface="華康魏碑體" panose="03000709000000000000" pitchFamily="65" charset="-120"/>
              <a:ea typeface="華康魏碑體" panose="03000709000000000000" pitchFamily="65" charset="-120"/>
              <a:cs typeface="微軟正黑體"/>
            </a:endParaRPr>
          </a:p>
        </p:txBody>
      </p:sp>
      <p:sp>
        <p:nvSpPr>
          <p:cNvPr id="4" name="矩形 3"/>
          <p:cNvSpPr/>
          <p:nvPr/>
        </p:nvSpPr>
        <p:spPr>
          <a:xfrm>
            <a:off x="1782763" y="573088"/>
            <a:ext cx="9144000"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4800" b="1" dirty="0">
                <a:latin typeface="微軟正黑體" panose="020B0604030504040204" pitchFamily="34" charset="-120"/>
              </a:rPr>
              <a:t>十二年國民基本教育的理念</a:t>
            </a:r>
            <a:endParaRPr lang="en-US" altLang="zh-TW" sz="4800" b="1" dirty="0">
              <a:latin typeface="微軟正黑體" panose="020B0604030504040204" pitchFamily="34" charset="-120"/>
            </a:endParaRPr>
          </a:p>
        </p:txBody>
      </p:sp>
      <p:sp>
        <p:nvSpPr>
          <p:cNvPr id="6" name="投影片編號版面配置區 5"/>
          <p:cNvSpPr>
            <a:spLocks noGrp="1"/>
          </p:cNvSpPr>
          <p:nvPr>
            <p:ph type="sldNum" sz="quarter" idx="12"/>
          </p:nvPr>
        </p:nvSpPr>
        <p:spPr/>
        <p:txBody>
          <a:bodyPr/>
          <a:lstStyle/>
          <a:p>
            <a:pPr>
              <a:defRPr/>
            </a:pPr>
            <a:fld id="{01BEDBAE-E0EF-44C6-890D-6AC26ADADE12}" type="slidenum">
              <a:rPr lang="zh-TW" altLang="en-US" smtClean="0"/>
              <a:pPr>
                <a:defRPr/>
              </a:pPr>
              <a:t>5</a:t>
            </a:fld>
            <a:endParaRPr lang="zh-TW" alt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92388" y="623888"/>
            <a:ext cx="8912225" cy="1281112"/>
          </a:xfrm>
        </p:spPr>
        <p:txBody>
          <a:bodyPr rtlCol="0">
            <a:normAutofit/>
          </a:bodyPr>
          <a:lstStyle/>
          <a:p>
            <a:pPr eaLnBrk="1" fontAlgn="auto" hangingPunct="1">
              <a:spcAft>
                <a:spcPts val="0"/>
              </a:spcAft>
              <a:defRPr/>
            </a:pPr>
            <a:r>
              <a:rPr altLang="en-US" dirty="0" smtClean="0">
                <a:cs typeface="+mj-cs"/>
              </a:rPr>
              <a:t>報表</a:t>
            </a:r>
            <a:r>
              <a:rPr lang="en-US" altLang="zh-TW" dirty="0" smtClean="0">
                <a:solidFill>
                  <a:schemeClr val="bg2">
                    <a:lumMod val="25000"/>
                  </a:schemeClr>
                </a:solidFill>
                <a:cs typeface="+mj-cs"/>
              </a:rPr>
              <a:t>A2</a:t>
            </a:r>
            <a:r>
              <a:rPr lang="en-US" altLang="zh-TW" dirty="0" smtClean="0">
                <a:cs typeface="+mj-cs"/>
              </a:rPr>
              <a:t>【</a:t>
            </a:r>
            <a:r>
              <a:rPr altLang="en-US" dirty="0">
                <a:cs typeface="+mj-cs"/>
              </a:rPr>
              <a:t>國中端</a:t>
            </a:r>
            <a:r>
              <a:rPr lang="en-US" altLang="zh-TW" dirty="0" smtClean="0">
                <a:cs typeface="+mj-cs"/>
              </a:rPr>
              <a:t>】</a:t>
            </a:r>
            <a:r>
              <a:rPr altLang="en-US" dirty="0" smtClean="0">
                <a:cs typeface="+mj-cs"/>
              </a:rPr>
              <a:t> </a:t>
            </a:r>
            <a:r>
              <a:rPr altLang="en-US" dirty="0">
                <a:cs typeface="+mj-cs"/>
              </a:rPr>
              <a:t>（集體申請）</a:t>
            </a:r>
          </a:p>
        </p:txBody>
      </p:sp>
      <p:graphicFrame>
        <p:nvGraphicFramePr>
          <p:cNvPr id="142339" name="物件 7"/>
          <p:cNvGraphicFramePr>
            <a:graphicFrameLocks noChangeAspect="1"/>
          </p:cNvGraphicFramePr>
          <p:nvPr/>
        </p:nvGraphicFramePr>
        <p:xfrm>
          <a:off x="2346325" y="1330325"/>
          <a:ext cx="8988425" cy="5011738"/>
        </p:xfrm>
        <a:graphic>
          <a:graphicData uri="http://schemas.openxmlformats.org/presentationml/2006/ole">
            <mc:AlternateContent xmlns:mc="http://schemas.openxmlformats.org/markup-compatibility/2006">
              <mc:Choice xmlns:v="urn:schemas-microsoft-com:vml" Requires="v">
                <p:oleObj spid="_x0000_s142513" name="文件" r:id="rId3" imgW="9418073" imgH="5272389" progId="Word.Document.12">
                  <p:embed/>
                </p:oleObj>
              </mc:Choice>
              <mc:Fallback>
                <p:oleObj name="文件" r:id="rId3" imgW="9418073" imgH="5272389" progId="Word.Document.12">
                  <p:embed/>
                  <p:pic>
                    <p:nvPicPr>
                      <p:cNvPr id="0" name="物件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6325" y="1330325"/>
                        <a:ext cx="8988425"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投影片編號版面配置區 3"/>
          <p:cNvSpPr>
            <a:spLocks noGrp="1"/>
          </p:cNvSpPr>
          <p:nvPr>
            <p:ph type="sldNum" sz="quarter" idx="12"/>
          </p:nvPr>
        </p:nvSpPr>
        <p:spPr>
          <a:xfrm>
            <a:off x="531813" y="787400"/>
            <a:ext cx="779462" cy="365125"/>
          </a:xfrm>
        </p:spPr>
        <p:txBody>
          <a:bodyPr/>
          <a:lstStyle/>
          <a:p>
            <a:pPr>
              <a:defRPr/>
            </a:pPr>
            <a:r>
              <a:rPr lang="en-US" altLang="zh-TW" dirty="0" smtClean="0"/>
              <a:t>48</a:t>
            </a:r>
            <a:endParaRPr lang="zh-TW" altLang="en-US" dirty="0"/>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標題 1"/>
          <p:cNvSpPr>
            <a:spLocks noGrp="1"/>
          </p:cNvSpPr>
          <p:nvPr>
            <p:ph type="title"/>
          </p:nvPr>
        </p:nvSpPr>
        <p:spPr>
          <a:xfrm>
            <a:off x="2592388" y="623888"/>
            <a:ext cx="8912225" cy="1281112"/>
          </a:xfrm>
        </p:spPr>
        <p:txBody>
          <a:bodyPr/>
          <a:lstStyle/>
          <a:p>
            <a:r>
              <a:rPr lang="zh-TW" altLang="en-US" smtClean="0">
                <a:latin typeface="華康華綜體W5" panose="020B0509000000000000" pitchFamily="49" charset="-120"/>
                <a:ea typeface="華康華綜體W5" panose="020B0509000000000000" pitchFamily="49" charset="-120"/>
              </a:rPr>
              <a:t>十二年國民基本教育入學制度辦理原則</a:t>
            </a:r>
          </a:p>
        </p:txBody>
      </p:sp>
      <p:sp>
        <p:nvSpPr>
          <p:cNvPr id="143363" name="內容版面配置區 2"/>
          <p:cNvSpPr>
            <a:spLocks noGrp="1"/>
          </p:cNvSpPr>
          <p:nvPr>
            <p:ph idx="1"/>
          </p:nvPr>
        </p:nvSpPr>
        <p:spPr>
          <a:xfrm>
            <a:off x="2263775" y="1627188"/>
            <a:ext cx="8915400" cy="3776662"/>
          </a:xfrm>
        </p:spPr>
        <p:txBody>
          <a:bodyPr/>
          <a:lstStyle/>
          <a:p>
            <a:pPr eaLnBrk="1" hangingPunct="1"/>
            <a:r>
              <a:rPr lang="en-US" altLang="zh-TW" sz="2800" smtClean="0">
                <a:solidFill>
                  <a:schemeClr val="tx1"/>
                </a:solidFill>
                <a:latin typeface="華康魏碑體" panose="03000709000000000000" pitchFamily="65" charset="-120"/>
                <a:ea typeface="華康魏碑體" panose="03000709000000000000" pitchFamily="65" charset="-120"/>
              </a:rPr>
              <a:t>103</a:t>
            </a:r>
            <a:r>
              <a:rPr lang="zh-TW" altLang="en-US" sz="2800" smtClean="0">
                <a:solidFill>
                  <a:schemeClr val="tx1"/>
                </a:solidFill>
                <a:latin typeface="華康魏碑體" panose="03000709000000000000" pitchFamily="65" charset="-120"/>
                <a:ea typeface="華康魏碑體" panose="03000709000000000000" pitchFamily="65" charset="-120"/>
              </a:rPr>
              <a:t>年</a:t>
            </a:r>
            <a:r>
              <a:rPr lang="en-US" altLang="zh-TW" sz="2800" smtClean="0">
                <a:solidFill>
                  <a:schemeClr val="tx1"/>
                </a:solidFill>
                <a:latin typeface="華康魏碑體" panose="03000709000000000000" pitchFamily="65" charset="-120"/>
                <a:ea typeface="華康魏碑體" panose="03000709000000000000" pitchFamily="65" charset="-120"/>
              </a:rPr>
              <a:t>8</a:t>
            </a:r>
            <a:r>
              <a:rPr lang="zh-TW" altLang="en-US" sz="2800" smtClean="0">
                <a:solidFill>
                  <a:schemeClr val="tx1"/>
                </a:solidFill>
                <a:latin typeface="華康魏碑體" panose="03000709000000000000" pitchFamily="65" charset="-120"/>
                <a:ea typeface="華康魏碑體" panose="03000709000000000000" pitchFamily="65" charset="-120"/>
              </a:rPr>
              <a:t>月</a:t>
            </a:r>
            <a:r>
              <a:rPr lang="en-US" altLang="zh-TW" sz="2800" smtClean="0">
                <a:solidFill>
                  <a:schemeClr val="tx1"/>
                </a:solidFill>
                <a:latin typeface="華康魏碑體" panose="03000709000000000000" pitchFamily="65" charset="-120"/>
                <a:ea typeface="華康魏碑體" panose="03000709000000000000" pitchFamily="65" charset="-120"/>
              </a:rPr>
              <a:t>22</a:t>
            </a:r>
            <a:r>
              <a:rPr lang="zh-TW" altLang="en-US" sz="2800" smtClean="0">
                <a:solidFill>
                  <a:schemeClr val="tx1"/>
                </a:solidFill>
                <a:latin typeface="華康魏碑體" panose="03000709000000000000" pitchFamily="65" charset="-120"/>
                <a:ea typeface="華康魏碑體" panose="03000709000000000000" pitchFamily="65" charset="-120"/>
              </a:rPr>
              <a:t>日教育部發布新聞稿。</a:t>
            </a:r>
            <a:endParaRPr lang="en-US" altLang="zh-TW" sz="2800" smtClean="0">
              <a:solidFill>
                <a:schemeClr val="tx1"/>
              </a:solidFill>
              <a:latin typeface="華康魏碑體" panose="03000709000000000000" pitchFamily="65" charset="-120"/>
              <a:ea typeface="華康魏碑體" panose="03000709000000000000" pitchFamily="65" charset="-120"/>
            </a:endParaRPr>
          </a:p>
          <a:p>
            <a:pPr eaLnBrk="1" hangingPunct="1"/>
            <a:r>
              <a:rPr lang="zh-TW" altLang="en-US" sz="2800" b="1" smtClean="0">
                <a:solidFill>
                  <a:schemeClr val="tx1"/>
                </a:solidFill>
                <a:latin typeface="華康魏碑體" panose="03000709000000000000" pitchFamily="65" charset="-120"/>
                <a:ea typeface="華康魏碑體" panose="03000709000000000000" pitchFamily="65" charset="-120"/>
              </a:rPr>
              <a:t>「先免後特、多元入學、一次分發到位」</a:t>
            </a:r>
          </a:p>
          <a:p>
            <a:pPr eaLnBrk="1" hangingPunct="1"/>
            <a:r>
              <a:rPr lang="zh-TW" altLang="en-US" sz="2800" b="1" smtClean="0">
                <a:solidFill>
                  <a:srgbClr val="FF3300"/>
                </a:solidFill>
                <a:latin typeface="華康魏碑體" panose="03000709000000000000" pitchFamily="65" charset="-120"/>
                <a:ea typeface="華康魏碑體" panose="03000709000000000000" pitchFamily="65" charset="-120"/>
              </a:rPr>
              <a:t>所謂「一次分發到位」是指學生報名參加免試及特色招生考試分發入學，只會有一個分發結果。</a:t>
            </a:r>
            <a:r>
              <a:rPr lang="zh-TW" altLang="en-US" sz="2800" smtClean="0">
                <a:solidFill>
                  <a:schemeClr val="tx1"/>
                </a:solidFill>
                <a:latin typeface="華康魏碑體" panose="03000709000000000000" pitchFamily="65" charset="-120"/>
                <a:ea typeface="華康魏碑體" panose="03000709000000000000" pitchFamily="65" charset="-120"/>
              </a:rPr>
              <a:t>學生先選填免試志願，後再選填特招考試志願。免試志願選填完畢後，不得再更動，等到特招考試完後，再將特招考試志願依學生個人意願，置入已選填之免試志願順序中，形成新的志願排序，並據以進行分發。所以一次分發到位也就是免試及特色招生考試分發入學一起分發，一位學生只會錄取一個志願。</a:t>
            </a:r>
          </a:p>
        </p:txBody>
      </p:sp>
      <p:sp>
        <p:nvSpPr>
          <p:cNvPr id="6" name="投影片編號版面配置區 5"/>
          <p:cNvSpPr>
            <a:spLocks noGrp="1"/>
          </p:cNvSpPr>
          <p:nvPr>
            <p:ph type="sldNum" sz="quarter" idx="12"/>
          </p:nvPr>
        </p:nvSpPr>
        <p:spPr/>
        <p:txBody>
          <a:bodyPr/>
          <a:lstStyle/>
          <a:p>
            <a:pPr>
              <a:defRPr/>
            </a:pPr>
            <a:r>
              <a:rPr lang="en-US" altLang="zh-TW" dirty="0" smtClean="0"/>
              <a:t>49</a:t>
            </a:r>
            <a:endParaRPr lang="zh-TW" alt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標題 1"/>
          <p:cNvSpPr>
            <a:spLocks noGrp="1"/>
          </p:cNvSpPr>
          <p:nvPr>
            <p:ph type="title"/>
          </p:nvPr>
        </p:nvSpPr>
        <p:spPr>
          <a:xfrm>
            <a:off x="2592388" y="623888"/>
            <a:ext cx="8912225" cy="823912"/>
          </a:xfrm>
        </p:spPr>
        <p:txBody>
          <a:bodyPr/>
          <a:lstStyle/>
          <a:p>
            <a:r>
              <a:rPr lang="zh-TW" altLang="en-US" sz="4000" b="1" smtClean="0"/>
              <a:t>免試入學作業程序</a:t>
            </a:r>
            <a:endParaRPr lang="zh-TW" altLang="en-US" sz="4000" smtClean="0"/>
          </a:p>
        </p:txBody>
      </p:sp>
      <p:graphicFrame>
        <p:nvGraphicFramePr>
          <p:cNvPr id="144387" name="Object 8"/>
          <p:cNvGraphicFramePr>
            <a:graphicFrameLocks noChangeAspect="1"/>
          </p:cNvGraphicFramePr>
          <p:nvPr/>
        </p:nvGraphicFramePr>
        <p:xfrm>
          <a:off x="827088" y="2303463"/>
          <a:ext cx="11260137" cy="3506787"/>
        </p:xfrm>
        <a:graphic>
          <a:graphicData uri="http://schemas.openxmlformats.org/presentationml/2006/ole">
            <mc:AlternateContent xmlns:mc="http://schemas.openxmlformats.org/markup-compatibility/2006">
              <mc:Choice xmlns:v="urn:schemas-microsoft-com:vml" Requires="v">
                <p:oleObj spid="_x0000_s144561" name="Visio" r:id="rId3" imgW="4426729" imgH="1541786" progId="">
                  <p:embed/>
                </p:oleObj>
              </mc:Choice>
              <mc:Fallback>
                <p:oleObj name="Visio" r:id="rId3" imgW="4426729" imgH="1541786"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2303463"/>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投影片編號版面配置區 6"/>
          <p:cNvSpPr>
            <a:spLocks noGrp="1"/>
          </p:cNvSpPr>
          <p:nvPr>
            <p:ph type="sldNum" sz="quarter" idx="12"/>
          </p:nvPr>
        </p:nvSpPr>
        <p:spPr/>
        <p:txBody>
          <a:bodyPr/>
          <a:lstStyle/>
          <a:p>
            <a:pPr>
              <a:defRPr/>
            </a:pPr>
            <a:r>
              <a:rPr lang="en-US" altLang="zh-TW" dirty="0" smtClean="0"/>
              <a:t>50</a:t>
            </a:r>
            <a:endParaRPr lang="zh-TW" alt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內容版面配置區 2"/>
          <p:cNvSpPr>
            <a:spLocks noGrp="1"/>
          </p:cNvSpPr>
          <p:nvPr>
            <p:ph idx="1"/>
          </p:nvPr>
        </p:nvSpPr>
        <p:spPr>
          <a:xfrm>
            <a:off x="2207567" y="6204518"/>
            <a:ext cx="9305059" cy="544965"/>
          </a:xfrm>
        </p:spPr>
        <p:txBody>
          <a:bodyPr/>
          <a:lstStyle/>
          <a:p>
            <a:pPr eaLnBrk="1" hangingPunct="1"/>
            <a:r>
              <a:rPr lang="zh-TW" altLang="en-US" sz="2400" dirty="0">
                <a:solidFill>
                  <a:srgbClr val="FF0000"/>
                </a:solidFill>
              </a:rPr>
              <a:t>多元學習表現採計前五學期。採計至三下開學前一</a:t>
            </a:r>
            <a:r>
              <a:rPr lang="zh-TW" altLang="en-US" sz="2400" dirty="0" smtClean="0">
                <a:solidFill>
                  <a:srgbClr val="FF0000"/>
                </a:solidFill>
              </a:rPr>
              <a:t>日</a:t>
            </a:r>
            <a:r>
              <a:rPr lang="en-US" altLang="zh-TW" sz="2400" dirty="0" smtClean="0">
                <a:solidFill>
                  <a:srgbClr val="FF0000"/>
                </a:solidFill>
              </a:rPr>
              <a:t>(2/14)</a:t>
            </a:r>
            <a:endParaRPr lang="en-US" altLang="zh-TW" sz="2400" dirty="0">
              <a:solidFill>
                <a:srgbClr val="FF0000"/>
              </a:solidFill>
            </a:endParaRPr>
          </a:p>
          <a:p>
            <a:pPr eaLnBrk="1" hangingPunct="1"/>
            <a:endParaRPr lang="zh-TW" altLang="en-US" dirty="0" smtClean="0">
              <a:solidFill>
                <a:srgbClr val="FF0000"/>
              </a:solidFill>
            </a:endParaRPr>
          </a:p>
        </p:txBody>
      </p:sp>
      <p:sp>
        <p:nvSpPr>
          <p:cNvPr id="50179" name="投影片編號版面配置區 3"/>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ltLang="zh-TW" sz="2000" dirty="0" smtClean="0">
                <a:latin typeface="微軟正黑體" panose="020B0604030504040204" pitchFamily="34" charset="-120"/>
                <a:ea typeface="微軟正黑體" panose="020B0604030504040204" pitchFamily="34" charset="-120"/>
              </a:rPr>
              <a:t>51</a:t>
            </a:r>
            <a:endParaRPr lang="zh-TW" altLang="en-US" sz="2000" dirty="0">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2"/>
          <a:stretch>
            <a:fillRect/>
          </a:stretch>
        </p:blipFill>
        <p:spPr>
          <a:xfrm>
            <a:off x="4007768" y="260648"/>
            <a:ext cx="6462866" cy="5688632"/>
          </a:xfrm>
          <a:prstGeom prst="rect">
            <a:avLst/>
          </a:prstGeom>
        </p:spPr>
      </p:pic>
      <p:sp>
        <p:nvSpPr>
          <p:cNvPr id="38913" name="標題 1"/>
          <p:cNvSpPr>
            <a:spLocks noGrp="1"/>
          </p:cNvSpPr>
          <p:nvPr>
            <p:ph type="title"/>
          </p:nvPr>
        </p:nvSpPr>
        <p:spPr>
          <a:xfrm>
            <a:off x="1775520" y="1052736"/>
            <a:ext cx="2232248" cy="1656184"/>
          </a:xfrm>
        </p:spPr>
        <p:txBody>
          <a:bodyPr/>
          <a:lstStyle/>
          <a:p>
            <a:pPr eaLnBrk="1" hangingPunct="1"/>
            <a:r>
              <a:rPr lang="en-US" altLang="zh-TW" sz="3600" b="1" dirty="0">
                <a:latin typeface="+mj-ea"/>
              </a:rPr>
              <a:t>105</a:t>
            </a:r>
            <a:r>
              <a:rPr lang="zh-TW" altLang="en-US" sz="3600" b="1" dirty="0">
                <a:latin typeface="+mj-ea"/>
              </a:rPr>
              <a:t>年</a:t>
            </a:r>
            <a:r>
              <a:rPr lang="en-US" altLang="zh-TW" sz="3600" b="1" dirty="0">
                <a:latin typeface="+mj-ea"/>
              </a:rPr>
              <a:t/>
            </a:r>
            <a:br>
              <a:rPr lang="en-US" altLang="zh-TW" sz="3600" b="1" dirty="0">
                <a:latin typeface="+mj-ea"/>
              </a:rPr>
            </a:br>
            <a:r>
              <a:rPr lang="zh-TW" altLang="en-US" sz="3600" b="1" dirty="0">
                <a:latin typeface="+mj-ea"/>
              </a:rPr>
              <a:t>免試入學超額比序</a:t>
            </a:r>
            <a:r>
              <a:rPr lang="zh-TW" altLang="en-US" sz="3600" dirty="0">
                <a:latin typeface="+mj-ea"/>
              </a:rPr>
              <a:t>項</a:t>
            </a:r>
            <a:r>
              <a:rPr lang="zh-TW" altLang="zh-TW" sz="3600" b="1" dirty="0">
                <a:latin typeface="+mj-ea"/>
              </a:rPr>
              <a:t>目</a:t>
            </a:r>
            <a:r>
              <a:rPr lang="zh-TW" altLang="en-US" sz="3600" b="1" dirty="0">
                <a:latin typeface="+mj-ea"/>
              </a:rPr>
              <a:t>表</a:t>
            </a:r>
          </a:p>
        </p:txBody>
      </p:sp>
    </p:spTree>
    <p:extLst>
      <p:ext uri="{BB962C8B-B14F-4D97-AF65-F5344CB8AC3E}">
        <p14:creationId xmlns:p14="http://schemas.microsoft.com/office/powerpoint/2010/main" val="262822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標題 1"/>
          <p:cNvSpPr>
            <a:spLocks noGrp="1"/>
          </p:cNvSpPr>
          <p:nvPr>
            <p:ph type="title"/>
          </p:nvPr>
        </p:nvSpPr>
        <p:spPr>
          <a:xfrm>
            <a:off x="2927350" y="428625"/>
            <a:ext cx="6172200" cy="857250"/>
          </a:xfrm>
        </p:spPr>
        <p:txBody>
          <a:bodyPr/>
          <a:lstStyle/>
          <a:p>
            <a:pPr eaLnBrk="1" hangingPunct="1"/>
            <a:r>
              <a:rPr lang="zh-TW" altLang="en-US" sz="4000" b="1" u="sng" smtClean="0">
                <a:solidFill>
                  <a:srgbClr val="006600"/>
                </a:solidFill>
                <a:latin typeface="微軟正黑體" panose="020B0604030504040204" pitchFamily="34" charset="-120"/>
              </a:rPr>
              <a:t>免試入學同分比序</a:t>
            </a:r>
          </a:p>
        </p:txBody>
      </p:sp>
      <p:sp>
        <p:nvSpPr>
          <p:cNvPr id="4" name="投影片編號版面配置區 3"/>
          <p:cNvSpPr>
            <a:spLocks noGrp="1"/>
          </p:cNvSpPr>
          <p:nvPr>
            <p:ph type="sldNum" sz="quarter" idx="12"/>
          </p:nvPr>
        </p:nvSpPr>
        <p:spPr/>
        <p:txBody>
          <a:bodyPr/>
          <a:lstStyle/>
          <a:p>
            <a:pPr>
              <a:spcBef>
                <a:spcPct val="0"/>
              </a:spcBef>
              <a:defRPr/>
            </a:pPr>
            <a:r>
              <a:rPr lang="en-US" altLang="zh-TW" sz="2000" dirty="0" smtClean="0"/>
              <a:t>52</a:t>
            </a:r>
            <a:endParaRPr lang="zh-TW" altLang="en-US" sz="2000" dirty="0"/>
          </a:p>
        </p:txBody>
      </p:sp>
      <p:sp>
        <p:nvSpPr>
          <p:cNvPr id="147460" name="矩形 1"/>
          <p:cNvSpPr>
            <a:spLocks noChangeArrowheads="1"/>
          </p:cNvSpPr>
          <p:nvPr/>
        </p:nvSpPr>
        <p:spPr bwMode="auto">
          <a:xfrm>
            <a:off x="2419350" y="1874838"/>
            <a:ext cx="828198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體適能</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社團參與</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(7)</a:t>
            </a:r>
            <a:r>
              <a:rPr lang="zh-TW" altLang="zh-TW" sz="3600" b="1" dirty="0">
                <a:latin typeface="Times New Roman" panose="02020603050405020304" pitchFamily="18" charset="0"/>
                <a:ea typeface="標楷體" panose="03000509000000000000" pitchFamily="65" charset="-120"/>
                <a:cs typeface="新細明體" panose="02020500000000000000" pitchFamily="18" charset="-120"/>
              </a:rPr>
              <a:t>寫作測驗</a:t>
            </a:r>
            <a:r>
              <a:rPr lang="en-US" altLang="zh-TW" sz="3600" b="1" dirty="0">
                <a:latin typeface="Times New Roman" panose="02020603050405020304" pitchFamily="18" charset="0"/>
                <a:ea typeface="標楷體" panose="03000509000000000000" pitchFamily="65" charset="-120"/>
                <a:cs typeface="新細明體" panose="02020500000000000000" pitchFamily="18" charset="-120"/>
              </a:rPr>
              <a:t>(</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8)</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獎勵紀錄</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(9)</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服務學習</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(10)</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競賽成績</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幹部任期</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2" name="文字方塊 1"/>
          <p:cNvSpPr txBox="1"/>
          <p:nvPr/>
        </p:nvSpPr>
        <p:spPr>
          <a:xfrm>
            <a:off x="1478280" y="5166360"/>
            <a:ext cx="10226040" cy="1077218"/>
          </a:xfrm>
          <a:prstGeom prst="rect">
            <a:avLst/>
          </a:prstGeom>
          <a:noFill/>
        </p:spPr>
        <p:txBody>
          <a:bodyPr wrap="square" rtlCol="0">
            <a:spAutoFit/>
          </a:bodyPr>
          <a:lstStyle/>
          <a:p>
            <a:r>
              <a:rPr lang="zh-TW" altLang="en-US" sz="3200" dirty="0" smtClean="0">
                <a:solidFill>
                  <a:srgbClr val="C00000"/>
                </a:solidFill>
                <a:latin typeface="華康魏碑體" panose="03000709000000000000" pitchFamily="65" charset="-120"/>
                <a:ea typeface="華康魏碑體" panose="03000709000000000000" pitchFamily="65" charset="-120"/>
                <a:sym typeface="Wingdings" panose="05000000000000000000" pitchFamily="2" charset="2"/>
              </a:rPr>
              <a:t></a:t>
            </a:r>
            <a:r>
              <a:rPr lang="zh-TW" altLang="en-US" sz="3200" dirty="0" smtClean="0">
                <a:solidFill>
                  <a:srgbClr val="C00000"/>
                </a:solidFill>
                <a:latin typeface="華康魏碑體" panose="03000709000000000000" pitchFamily="65" charset="-120"/>
                <a:ea typeface="華康魏碑體" panose="03000709000000000000" pitchFamily="65" charset="-120"/>
              </a:rPr>
              <a:t>服務學習、幹部任期各自取單項分數，不合併計算。</a:t>
            </a:r>
            <a:endParaRPr lang="en-US" altLang="zh-TW" sz="3200" dirty="0" smtClean="0">
              <a:solidFill>
                <a:srgbClr val="C00000"/>
              </a:solidFill>
              <a:latin typeface="華康魏碑體" panose="03000709000000000000" pitchFamily="65" charset="-120"/>
              <a:ea typeface="華康魏碑體" panose="03000709000000000000" pitchFamily="65" charset="-120"/>
            </a:endParaRPr>
          </a:p>
          <a:p>
            <a:r>
              <a:rPr lang="zh-TW" altLang="en-US" sz="3200" dirty="0">
                <a:solidFill>
                  <a:srgbClr val="C00000"/>
                </a:solidFill>
                <a:latin typeface="華康魏碑體" panose="03000709000000000000" pitchFamily="65" charset="-120"/>
                <a:ea typeface="華康魏碑體" panose="03000709000000000000" pitchFamily="65" charset="-120"/>
              </a:rPr>
              <a:t> </a:t>
            </a:r>
            <a:r>
              <a:rPr lang="zh-TW" altLang="en-US" sz="3200" dirty="0" smtClean="0">
                <a:solidFill>
                  <a:srgbClr val="C00000"/>
                </a:solidFill>
                <a:latin typeface="華康魏碑體" panose="03000709000000000000" pitchFamily="65" charset="-120"/>
                <a:ea typeface="華康魏碑體" panose="03000709000000000000" pitchFamily="65" charset="-120"/>
              </a:rPr>
              <a:t>  服務學習最高取</a:t>
            </a:r>
            <a:r>
              <a:rPr lang="en-US" altLang="zh-TW" sz="3200" dirty="0" smtClean="0">
                <a:solidFill>
                  <a:srgbClr val="C00000"/>
                </a:solidFill>
                <a:latin typeface="華康魏碑體" panose="03000709000000000000" pitchFamily="65" charset="-120"/>
                <a:ea typeface="華康魏碑體" panose="03000709000000000000" pitchFamily="65" charset="-120"/>
              </a:rPr>
              <a:t>15</a:t>
            </a:r>
            <a:r>
              <a:rPr lang="zh-TW" altLang="en-US" sz="3200" dirty="0" smtClean="0">
                <a:solidFill>
                  <a:srgbClr val="C00000"/>
                </a:solidFill>
                <a:latin typeface="華康魏碑體" panose="03000709000000000000" pitchFamily="65" charset="-120"/>
                <a:ea typeface="華康魏碑體" panose="03000709000000000000" pitchFamily="65" charset="-120"/>
              </a:rPr>
              <a:t>分，幹部任期最高取</a:t>
            </a:r>
            <a:r>
              <a:rPr lang="en-US" altLang="zh-TW" sz="3200" dirty="0" smtClean="0">
                <a:solidFill>
                  <a:srgbClr val="C00000"/>
                </a:solidFill>
                <a:latin typeface="華康魏碑體" panose="03000709000000000000" pitchFamily="65" charset="-120"/>
                <a:ea typeface="華康魏碑體" panose="03000709000000000000" pitchFamily="65" charset="-120"/>
              </a:rPr>
              <a:t>10</a:t>
            </a:r>
            <a:r>
              <a:rPr lang="zh-TW" altLang="en-US" sz="3200" dirty="0" smtClean="0">
                <a:solidFill>
                  <a:srgbClr val="C00000"/>
                </a:solidFill>
                <a:latin typeface="華康魏碑體" panose="03000709000000000000" pitchFamily="65" charset="-120"/>
                <a:ea typeface="華康魏碑體" panose="03000709000000000000" pitchFamily="65" charset="-120"/>
              </a:rPr>
              <a:t>分。</a:t>
            </a:r>
            <a:endParaRPr lang="zh-TW" altLang="en-US" sz="3200" dirty="0">
              <a:solidFill>
                <a:srgbClr val="C00000"/>
              </a:solidFill>
              <a:latin typeface="華康魏碑體" panose="03000709000000000000" pitchFamily="65" charset="-120"/>
              <a:ea typeface="華康魏碑體" panose="03000709000000000000" pitchFamily="65" charset="-12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標題 1"/>
          <p:cNvSpPr>
            <a:spLocks noGrp="1"/>
          </p:cNvSpPr>
          <p:nvPr>
            <p:ph type="title"/>
          </p:nvPr>
        </p:nvSpPr>
        <p:spPr>
          <a:xfrm>
            <a:off x="3143250" y="423863"/>
            <a:ext cx="6684963" cy="617537"/>
          </a:xfrm>
        </p:spPr>
        <p:txBody>
          <a:bodyPr/>
          <a:lstStyle/>
          <a:p>
            <a:r>
              <a:rPr lang="en-US" altLang="zh-TW" sz="4000" smtClean="0">
                <a:solidFill>
                  <a:srgbClr val="C00000"/>
                </a:solidFill>
                <a:latin typeface="華康華綜體W5" panose="020B0509000000000000" pitchFamily="49" charset="-120"/>
                <a:ea typeface="華康華綜體W5" panose="020B0509000000000000" pitchFamily="49" charset="-120"/>
              </a:rPr>
              <a:t>105</a:t>
            </a:r>
            <a:r>
              <a:rPr lang="zh-TW" altLang="en-US" sz="4000" smtClean="0">
                <a:solidFill>
                  <a:srgbClr val="C00000"/>
                </a:solidFill>
                <a:latin typeface="華康華綜體W5" panose="020B0509000000000000" pitchFamily="49" charset="-120"/>
                <a:ea typeface="華康華綜體W5" panose="020B0509000000000000" pitchFamily="49" charset="-120"/>
              </a:rPr>
              <a:t>年志願序</a:t>
            </a:r>
            <a:r>
              <a:rPr lang="en-US" altLang="zh-TW" sz="4000" smtClean="0">
                <a:solidFill>
                  <a:srgbClr val="C00000"/>
                </a:solidFill>
                <a:latin typeface="華康華綜體W5" panose="020B0509000000000000" pitchFamily="49" charset="-120"/>
                <a:ea typeface="華康華綜體W5" panose="020B0509000000000000" pitchFamily="49" charset="-120"/>
              </a:rPr>
              <a:t>(10</a:t>
            </a:r>
            <a:r>
              <a:rPr lang="zh-TW" altLang="en-US" sz="4000" smtClean="0">
                <a:solidFill>
                  <a:srgbClr val="C00000"/>
                </a:solidFill>
                <a:latin typeface="華康華綜體W5" panose="020B0509000000000000" pitchFamily="49" charset="-120"/>
                <a:ea typeface="華康華綜體W5" panose="020B0509000000000000" pitchFamily="49" charset="-120"/>
              </a:rPr>
              <a:t>分</a:t>
            </a:r>
            <a:r>
              <a:rPr lang="en-US" altLang="zh-TW" sz="4000" smtClean="0">
                <a:solidFill>
                  <a:srgbClr val="C00000"/>
                </a:solidFill>
                <a:latin typeface="華康華綜體W5" panose="020B0509000000000000" pitchFamily="49" charset="-120"/>
                <a:ea typeface="華康華綜體W5" panose="020B0509000000000000" pitchFamily="49" charset="-120"/>
              </a:rPr>
              <a:t>)</a:t>
            </a:r>
            <a:endParaRPr lang="zh-TW" altLang="en-US" sz="4000" smtClean="0">
              <a:solidFill>
                <a:srgbClr val="C00000"/>
              </a:solidFill>
              <a:latin typeface="華康華綜體W5" panose="020B0509000000000000" pitchFamily="49" charset="-120"/>
              <a:ea typeface="華康華綜體W5" panose="020B0509000000000000" pitchFamily="49" charset="-120"/>
            </a:endParaRPr>
          </a:p>
        </p:txBody>
      </p:sp>
      <p:graphicFrame>
        <p:nvGraphicFramePr>
          <p:cNvPr id="5" name="內容版面配置區 1"/>
          <p:cNvGraphicFramePr>
            <a:graphicFrameLocks/>
          </p:cNvGraphicFramePr>
          <p:nvPr/>
        </p:nvGraphicFramePr>
        <p:xfrm>
          <a:off x="1922463" y="1412875"/>
          <a:ext cx="8310564" cy="1266826"/>
        </p:xfrm>
        <a:graphic>
          <a:graphicData uri="http://schemas.openxmlformats.org/drawingml/2006/table">
            <a:tbl>
              <a:tblPr>
                <a:tableStyleId>{5C22544A-7EE6-4342-B048-85BDC9FD1C3A}</a:tableStyleId>
              </a:tblPr>
              <a:tblGrid>
                <a:gridCol w="1385094">
                  <a:extLst>
                    <a:ext uri="{9D8B030D-6E8A-4147-A177-3AD203B41FA5}">
                      <a16:colId xmlns:a16="http://schemas.microsoft.com/office/drawing/2014/main" xmlns="" val="20000"/>
                    </a:ext>
                  </a:extLst>
                </a:gridCol>
                <a:gridCol w="1385094">
                  <a:extLst>
                    <a:ext uri="{9D8B030D-6E8A-4147-A177-3AD203B41FA5}">
                      <a16:colId xmlns:a16="http://schemas.microsoft.com/office/drawing/2014/main" xmlns="" val="20001"/>
                    </a:ext>
                  </a:extLst>
                </a:gridCol>
                <a:gridCol w="1385094">
                  <a:extLst>
                    <a:ext uri="{9D8B030D-6E8A-4147-A177-3AD203B41FA5}">
                      <a16:colId xmlns:a16="http://schemas.microsoft.com/office/drawing/2014/main" xmlns="" val="20002"/>
                    </a:ext>
                  </a:extLst>
                </a:gridCol>
                <a:gridCol w="1385094">
                  <a:extLst>
                    <a:ext uri="{9D8B030D-6E8A-4147-A177-3AD203B41FA5}">
                      <a16:colId xmlns:a16="http://schemas.microsoft.com/office/drawing/2014/main" xmlns="" val="20003"/>
                    </a:ext>
                  </a:extLst>
                </a:gridCol>
                <a:gridCol w="1385094">
                  <a:extLst>
                    <a:ext uri="{9D8B030D-6E8A-4147-A177-3AD203B41FA5}">
                      <a16:colId xmlns:a16="http://schemas.microsoft.com/office/drawing/2014/main" xmlns="" val="20004"/>
                    </a:ext>
                  </a:extLst>
                </a:gridCol>
                <a:gridCol w="1385094">
                  <a:extLst>
                    <a:ext uri="{9D8B030D-6E8A-4147-A177-3AD203B41FA5}">
                      <a16:colId xmlns:a16="http://schemas.microsoft.com/office/drawing/2014/main" xmlns="" val="20005"/>
                    </a:ext>
                  </a:extLst>
                </a:gridCol>
              </a:tblGrid>
              <a:tr h="633413">
                <a:tc>
                  <a:txBody>
                    <a:bodyPr/>
                    <a:lstStyle/>
                    <a:p>
                      <a:pPr algn="ctr" fontAlgn="ctr"/>
                      <a:r>
                        <a:rPr lang="zh-TW" altLang="en-US" sz="2000" b="1" u="none" strike="noStrike" dirty="0">
                          <a:effectLst/>
                          <a:latin typeface="華康魏碑體" panose="03000709000000000000" pitchFamily="65" charset="-120"/>
                          <a:ea typeface="華康魏碑體" panose="03000709000000000000" pitchFamily="65" charset="-120"/>
                        </a:rPr>
                        <a:t>第一</a:t>
                      </a:r>
                      <a:r>
                        <a:rPr lang="zh-TW" altLang="en-US" sz="2000" b="1" u="none" strike="noStrike" dirty="0" smtClean="0">
                          <a:effectLst/>
                          <a:latin typeface="華康魏碑體" panose="03000709000000000000" pitchFamily="65" charset="-120"/>
                          <a:ea typeface="華康魏碑體" panose="03000709000000000000" pitchFamily="65" charset="-120"/>
                        </a:rPr>
                        <a:t>志願序學校</a:t>
                      </a:r>
                      <a:endParaRPr lang="zh-TW" altLang="en-US" sz="2000" b="1"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3" marR="4763" marT="4763" marB="0" anchor="ctr">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魏碑體" panose="03000709000000000000" pitchFamily="65" charset="-120"/>
                        </a:rPr>
                        <a:t>第二志願序學校</a:t>
                      </a:r>
                      <a:endParaRPr lang="zh-TW" altLang="en-US" sz="2000" b="1"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3" marR="4763" marT="4763" marB="0" anchor="ctr">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魏碑體" panose="03000709000000000000" pitchFamily="65" charset="-120"/>
                        </a:rPr>
                        <a:t>第三志願序學校</a:t>
                      </a:r>
                      <a:endParaRPr lang="zh-TW" altLang="en-US" sz="2000" b="1"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3" marR="4763" marT="4763" marB="0" anchor="ctr">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魏碑體" panose="03000709000000000000" pitchFamily="65" charset="-120"/>
                        </a:rPr>
                        <a:t>第四志願序學校</a:t>
                      </a:r>
                      <a:endParaRPr lang="zh-TW" altLang="en-US" sz="2000" b="1"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3" marR="4763" marT="4763" marB="0" anchor="ctr">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魏碑體" panose="03000709000000000000" pitchFamily="65" charset="-120"/>
                        </a:rPr>
                        <a:t>第五志願序學校</a:t>
                      </a:r>
                      <a:endParaRPr lang="zh-TW" altLang="en-US" sz="2000" b="1"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3" marR="4763" marT="4763" marB="0" anchor="ctr">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魏碑體" panose="03000709000000000000" pitchFamily="65" charset="-120"/>
                        </a:rPr>
                        <a:t>其他志願序學校</a:t>
                      </a:r>
                      <a:endParaRPr lang="zh-TW" altLang="en-US" sz="2000" b="1"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3" marR="4763" marT="4763" marB="0" anchor="ctr">
                    <a:solidFill>
                      <a:schemeClr val="accent6">
                        <a:lumMod val="20000"/>
                        <a:lumOff val="80000"/>
                      </a:schemeClr>
                    </a:solidFill>
                  </a:tcPr>
                </a:tc>
                <a:extLst>
                  <a:ext uri="{0D108BD9-81ED-4DB2-BD59-A6C34878D82A}">
                    <a16:rowId xmlns:a16="http://schemas.microsoft.com/office/drawing/2014/main" xmlns=""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6</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5</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tc>
                <a:extLst>
                  <a:ext uri="{0D108BD9-81ED-4DB2-BD59-A6C34878D82A}">
                    <a16:rowId xmlns:a16="http://schemas.microsoft.com/office/drawing/2014/main" xmlns="" val="10001"/>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1040827548"/>
              </p:ext>
            </p:extLst>
          </p:nvPr>
        </p:nvGraphicFramePr>
        <p:xfrm>
          <a:off x="1922463" y="3051175"/>
          <a:ext cx="8310562" cy="2193925"/>
        </p:xfrm>
        <a:graphic>
          <a:graphicData uri="http://schemas.openxmlformats.org/drawingml/2006/table">
            <a:tbl>
              <a:tblPr/>
              <a:tblGrid>
                <a:gridCol w="8310562">
                  <a:extLst>
                    <a:ext uri="{9D8B030D-6E8A-4147-A177-3AD203B41FA5}">
                      <a16:colId xmlns:a16="http://schemas.microsoft.com/office/drawing/2014/main" xmlns="" val="20000"/>
                    </a:ext>
                  </a:extLst>
                </a:gridCol>
              </a:tblGrid>
              <a:tr h="2193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1.</a:t>
                      </a:r>
                      <a:r>
                        <a:rPr kumimoji="0" lang="zh-TW" altLang="en-US"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每一志願序至多</a:t>
                      </a:r>
                      <a:r>
                        <a:rPr kumimoji="0" lang="zh-TW" altLang="en-US" sz="2400" b="0" i="0" u="none" strike="noStrike" cap="none" normalizeH="0" baseline="0" dirty="0" smtClean="0">
                          <a:ln>
                            <a:noFill/>
                          </a:ln>
                          <a:solidFill>
                            <a:srgbClr val="FF0000"/>
                          </a:solidFill>
                          <a:effectLst/>
                          <a:latin typeface="Times New Roman" panose="02020603050405020304" pitchFamily="18" charset="0"/>
                          <a:ea typeface="新細明體" panose="02020500000000000000" pitchFamily="18" charset="-120"/>
                          <a:cs typeface="微軟正黑體"/>
                        </a:rPr>
                        <a:t>可選填</a:t>
                      </a:r>
                      <a:r>
                        <a:rPr kumimoji="0" lang="en-US" altLang="zh-TW" sz="2400" b="0" i="0" u="none" strike="noStrike" cap="none" normalizeH="0" baseline="0" dirty="0" smtClean="0">
                          <a:ln>
                            <a:noFill/>
                          </a:ln>
                          <a:solidFill>
                            <a:srgbClr val="FF0000"/>
                          </a:solidFill>
                          <a:effectLst/>
                          <a:latin typeface="Times New Roman" panose="02020603050405020304" pitchFamily="18" charset="0"/>
                          <a:ea typeface="新細明體" panose="02020500000000000000" pitchFamily="18" charset="-120"/>
                          <a:cs typeface="微軟正黑體"/>
                        </a:rPr>
                        <a:t>3</a:t>
                      </a:r>
                      <a:r>
                        <a:rPr kumimoji="0" lang="zh-TW" altLang="en-US" sz="2400" b="0" i="0" u="none" strike="noStrike" cap="none" normalizeH="0" baseline="0" dirty="0" smtClean="0">
                          <a:ln>
                            <a:noFill/>
                          </a:ln>
                          <a:solidFill>
                            <a:srgbClr val="FF0000"/>
                          </a:solidFill>
                          <a:effectLst/>
                          <a:latin typeface="Times New Roman" panose="02020603050405020304" pitchFamily="18" charset="0"/>
                          <a:ea typeface="新細明體" panose="02020500000000000000" pitchFamily="18" charset="-120"/>
                          <a:cs typeface="微軟正黑體"/>
                        </a:rPr>
                        <a:t>校為一群組</a:t>
                      </a:r>
                      <a:r>
                        <a:rPr kumimoji="0" lang="zh-TW" altLang="en-US"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，其志願序積分相同。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2.</a:t>
                      </a:r>
                      <a:r>
                        <a:rPr kumimoji="0" lang="zh-TW" altLang="en-US"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同一志願序如有多科別，選填時如有多科別，選填時，如有</a:t>
                      </a:r>
                      <a:r>
                        <a:rPr kumimoji="0" lang="zh-TW" altLang="en-US" sz="2400" b="0" i="0" u="none" strike="noStrike" cap="none" normalizeH="0" baseline="0" dirty="0" smtClean="0">
                          <a:ln>
                            <a:noFill/>
                          </a:ln>
                          <a:solidFill>
                            <a:srgbClr val="FF0000"/>
                          </a:solidFill>
                          <a:effectLst/>
                          <a:latin typeface="Times New Roman" panose="02020603050405020304" pitchFamily="18" charset="0"/>
                          <a:ea typeface="新細明體" panose="02020500000000000000" pitchFamily="18" charset="-120"/>
                          <a:cs typeface="微軟正黑體"/>
                        </a:rPr>
                        <a:t>多科別</a:t>
                      </a:r>
                      <a:r>
                        <a:rPr kumimoji="0" lang="zh-TW" altLang="en-US"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，其積分視為同一志願序，其積分相同。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3.</a:t>
                      </a:r>
                      <a:r>
                        <a:rPr kumimoji="0" lang="zh-TW" altLang="en-US" sz="2400" b="0" i="0" u="none" strike="noStrike" cap="none" normalizeH="0" baseline="0" dirty="0" smtClean="0">
                          <a:ln>
                            <a:noFill/>
                          </a:ln>
                          <a:solidFill>
                            <a:srgbClr val="FF0000"/>
                          </a:solidFill>
                          <a:effectLst/>
                          <a:latin typeface="Times New Roman" panose="02020603050405020304" pitchFamily="18" charset="0"/>
                          <a:ea typeface="新細明體" panose="02020500000000000000" pitchFamily="18" charset="-120"/>
                          <a:cs typeface="微軟正黑體"/>
                        </a:rPr>
                        <a:t>同一學校第二次選填，視為不同志願序。</a:t>
                      </a:r>
                      <a:r>
                        <a:rPr kumimoji="0" lang="zh-TW" altLang="en-US"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4.</a:t>
                      </a:r>
                      <a:r>
                        <a:rPr kumimoji="0" lang="zh-TW" altLang="en-US"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第</a:t>
                      </a:r>
                      <a:r>
                        <a:rPr kumimoji="0" lang="en-US" altLang="zh-TW"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6</a:t>
                      </a:r>
                      <a:r>
                        <a:rPr kumimoji="0" lang="zh-TW" altLang="en-US"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志願序後</a:t>
                      </a:r>
                      <a:r>
                        <a:rPr kumimoji="0" lang="en-US" altLang="zh-TW"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a:t>
                      </a:r>
                      <a:r>
                        <a:rPr kumimoji="0" lang="zh-TW" altLang="en-US"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含第</a:t>
                      </a:r>
                      <a:r>
                        <a:rPr kumimoji="0" lang="en-US" altLang="zh-TW"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6</a:t>
                      </a:r>
                      <a:r>
                        <a:rPr kumimoji="0" lang="zh-TW" altLang="en-US"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志願 </a:t>
                      </a:r>
                      <a:r>
                        <a:rPr kumimoji="0" lang="en-US" altLang="zh-TW"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a:t>
                      </a:r>
                      <a:r>
                        <a:rPr kumimoji="0" lang="zh-TW" altLang="en-US"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志願選填以單科為單位，以</a:t>
                      </a:r>
                      <a:r>
                        <a:rPr kumimoji="0" lang="en-US" altLang="zh-TW"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5</a:t>
                      </a:r>
                      <a:r>
                        <a:rPr kumimoji="0" lang="zh-TW" altLang="en-US" sz="2400" b="0"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微軟正黑體"/>
                        </a:rPr>
                        <a:t>分計 。</a:t>
                      </a:r>
                      <a:endParaRPr kumimoji="0" lang="zh-TW" altLang="en-US" sz="2400" b="0" i="0" u="none" strike="noStrike" cap="none" normalizeH="0" baseline="0" dirty="0" smtClean="0">
                        <a:ln>
                          <a:noFill/>
                        </a:ln>
                        <a:solidFill>
                          <a:srgbClr val="FF0000"/>
                        </a:solidFill>
                        <a:effectLst/>
                        <a:latin typeface="Times New Roman" panose="02020603050405020304" pitchFamily="18" charset="0"/>
                        <a:ea typeface="新細明體" panose="02020500000000000000" pitchFamily="18" charset="-120"/>
                        <a:cs typeface="微軟正黑體"/>
                      </a:endParaRPr>
                    </a:p>
                  </a:txBody>
                  <a:tcPr marL="85729" marR="8572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0"/>
                  </a:ext>
                </a:extLst>
              </a:tr>
            </a:tbl>
          </a:graphicData>
        </a:graphic>
      </p:graphicFrame>
      <p:sp>
        <p:nvSpPr>
          <p:cNvPr id="8" name="投影片編號版面配置區 7"/>
          <p:cNvSpPr>
            <a:spLocks noGrp="1"/>
          </p:cNvSpPr>
          <p:nvPr>
            <p:ph type="sldNum" sz="quarter" idx="12"/>
          </p:nvPr>
        </p:nvSpPr>
        <p:spPr/>
        <p:txBody>
          <a:bodyPr/>
          <a:lstStyle/>
          <a:p>
            <a:pPr>
              <a:spcBef>
                <a:spcPct val="0"/>
              </a:spcBef>
              <a:defRPr/>
            </a:pPr>
            <a:r>
              <a:rPr lang="en-US" altLang="zh-TW" sz="2000" dirty="0" smtClean="0"/>
              <a:t>53</a:t>
            </a:r>
            <a:endParaRPr lang="zh-TW" altLang="en-US" sz="2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標題 1"/>
          <p:cNvSpPr>
            <a:spLocks noGrp="1"/>
          </p:cNvSpPr>
          <p:nvPr>
            <p:ph type="title"/>
          </p:nvPr>
        </p:nvSpPr>
        <p:spPr>
          <a:xfrm>
            <a:off x="2932113" y="306388"/>
            <a:ext cx="6683375" cy="962025"/>
          </a:xfrm>
        </p:spPr>
        <p:txBody>
          <a:bodyPr/>
          <a:lstStyle/>
          <a:p>
            <a:pPr>
              <a:defRPr/>
            </a:pPr>
            <a:r>
              <a:rPr lang="en-US" altLang="zh-TW" sz="4000" b="1" dirty="0">
                <a:latin typeface="+mn-ea"/>
                <a:ea typeface="+mn-ea"/>
              </a:rPr>
              <a:t>105</a:t>
            </a:r>
            <a:r>
              <a:rPr lang="zh-TW" altLang="en-US" sz="4000" b="1" dirty="0">
                <a:latin typeface="+mn-ea"/>
                <a:ea typeface="+mn-ea"/>
              </a:rPr>
              <a:t>年志願</a:t>
            </a:r>
            <a:r>
              <a:rPr lang="zh-TW" altLang="en-US" sz="4000" b="1" dirty="0" smtClean="0">
                <a:latin typeface="+mn-ea"/>
                <a:ea typeface="+mn-ea"/>
              </a:rPr>
              <a:t>序範例</a:t>
            </a:r>
            <a:endParaRPr lang="zh-TW" altLang="en-US" sz="4000" b="1" dirty="0">
              <a:latin typeface="+mn-ea"/>
              <a:ea typeface="+mn-ea"/>
            </a:endParaRPr>
          </a:p>
        </p:txBody>
      </p:sp>
      <p:graphicFrame>
        <p:nvGraphicFramePr>
          <p:cNvPr id="5" name="Group 118"/>
          <p:cNvGraphicFramePr>
            <a:graphicFrameLocks noGrp="1"/>
          </p:cNvGraphicFramePr>
          <p:nvPr>
            <p:ph sz="half" idx="4294967295"/>
            <p:extLst>
              <p:ext uri="{D42A27DB-BD31-4B8C-83A1-F6EECF244321}">
                <p14:modId xmlns:p14="http://schemas.microsoft.com/office/powerpoint/2010/main" val="376318110"/>
              </p:ext>
            </p:extLst>
          </p:nvPr>
        </p:nvGraphicFramePr>
        <p:xfrm>
          <a:off x="1905000" y="1268413"/>
          <a:ext cx="8798040" cy="5056190"/>
        </p:xfrm>
        <a:graphic>
          <a:graphicData uri="http://schemas.openxmlformats.org/drawingml/2006/table">
            <a:tbl>
              <a:tblPr/>
              <a:tblGrid>
                <a:gridCol w="1192636">
                  <a:extLst>
                    <a:ext uri="{9D8B030D-6E8A-4147-A177-3AD203B41FA5}">
                      <a16:colId xmlns:a16="http://schemas.microsoft.com/office/drawing/2014/main" xmlns="" val="20000"/>
                    </a:ext>
                  </a:extLst>
                </a:gridCol>
                <a:gridCol w="790059">
                  <a:extLst>
                    <a:ext uri="{9D8B030D-6E8A-4147-A177-3AD203B41FA5}">
                      <a16:colId xmlns:a16="http://schemas.microsoft.com/office/drawing/2014/main" xmlns="" val="20001"/>
                    </a:ext>
                  </a:extLst>
                </a:gridCol>
                <a:gridCol w="790059">
                  <a:extLst>
                    <a:ext uri="{9D8B030D-6E8A-4147-A177-3AD203B41FA5}">
                      <a16:colId xmlns:a16="http://schemas.microsoft.com/office/drawing/2014/main" xmlns="" val="20002"/>
                    </a:ext>
                  </a:extLst>
                </a:gridCol>
                <a:gridCol w="790059">
                  <a:extLst>
                    <a:ext uri="{9D8B030D-6E8A-4147-A177-3AD203B41FA5}">
                      <a16:colId xmlns:a16="http://schemas.microsoft.com/office/drawing/2014/main" xmlns="" val="20003"/>
                    </a:ext>
                  </a:extLst>
                </a:gridCol>
                <a:gridCol w="857776">
                  <a:extLst>
                    <a:ext uri="{9D8B030D-6E8A-4147-A177-3AD203B41FA5}">
                      <a16:colId xmlns:a16="http://schemas.microsoft.com/office/drawing/2014/main" xmlns="" val="20004"/>
                    </a:ext>
                  </a:extLst>
                </a:gridCol>
                <a:gridCol w="1000764">
                  <a:extLst>
                    <a:ext uri="{9D8B030D-6E8A-4147-A177-3AD203B41FA5}">
                      <a16:colId xmlns:a16="http://schemas.microsoft.com/office/drawing/2014/main" xmlns="" val="20005"/>
                    </a:ext>
                  </a:extLst>
                </a:gridCol>
                <a:gridCol w="857776">
                  <a:extLst>
                    <a:ext uri="{9D8B030D-6E8A-4147-A177-3AD203B41FA5}">
                      <a16:colId xmlns:a16="http://schemas.microsoft.com/office/drawing/2014/main" xmlns="" val="20006"/>
                    </a:ext>
                  </a:extLst>
                </a:gridCol>
                <a:gridCol w="749171">
                  <a:extLst>
                    <a:ext uri="{9D8B030D-6E8A-4147-A177-3AD203B41FA5}">
                      <a16:colId xmlns:a16="http://schemas.microsoft.com/office/drawing/2014/main" xmlns="" val="20007"/>
                    </a:ext>
                  </a:extLst>
                </a:gridCol>
                <a:gridCol w="749171">
                  <a:extLst>
                    <a:ext uri="{9D8B030D-6E8A-4147-A177-3AD203B41FA5}">
                      <a16:colId xmlns:a16="http://schemas.microsoft.com/office/drawing/2014/main" xmlns="" val="20008"/>
                    </a:ext>
                  </a:extLst>
                </a:gridCol>
                <a:gridCol w="1020569">
                  <a:extLst>
                    <a:ext uri="{9D8B030D-6E8A-4147-A177-3AD203B41FA5}">
                      <a16:colId xmlns:a16="http://schemas.microsoft.com/office/drawing/2014/main" xmlns="" val="20009"/>
                    </a:ext>
                  </a:extLst>
                </a:gridCol>
              </a:tblGrid>
              <a:tr h="4604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a:t>
                      </a:r>
                    </a:p>
                  </a:txBody>
                  <a:tcPr marL="68582" marR="68582" marT="34271" marB="342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82" marR="68582" marT="34271" marB="34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82" marR="68582" marT="34271" marB="34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志願序學校</a:t>
                      </a:r>
                    </a:p>
                  </a:txBody>
                  <a:tcPr marL="68582" marR="68582" marT="34271" marB="342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xmlns="" val="10000"/>
                  </a:ext>
                </a:extLst>
              </a:tr>
              <a:tr h="40557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志願序積分</a:t>
                      </a:r>
                    </a:p>
                  </a:txBody>
                  <a:tcPr marL="68582" marR="68582" marT="34271" marB="342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10</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a:ea typeface="微軟正黑體"/>
                        <a:cs typeface="微軟正黑體"/>
                      </a:endParaRPr>
                    </a:p>
                  </a:txBody>
                  <a:tcPr marL="68582" marR="68582" marT="34271" marB="34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71" marB="34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8</a:t>
                      </a:r>
                      <a:r>
                        <a:rPr kumimoji="0" lang="zh-TW" altLang="en-US"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71" marB="342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xmlns="" val="10001"/>
                  </a:ext>
                </a:extLst>
              </a:tr>
              <a:tr h="61718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800" b="0" i="0" u="none" strike="noStrike" cap="none" normalizeH="0" baseline="0" dirty="0" smtClean="0">
                          <a:ln>
                            <a:noFill/>
                          </a:ln>
                          <a:solidFill>
                            <a:srgbClr val="000000"/>
                          </a:solidFill>
                          <a:effectLst/>
                          <a:latin typeface="微軟正黑體"/>
                          <a:ea typeface="微軟正黑體"/>
                          <a:cs typeface="微軟正黑體"/>
                        </a:rPr>
                        <a:t>志願序學校名</a:t>
                      </a:r>
                    </a:p>
                  </a:txBody>
                  <a:tcPr marL="68582" marR="68582" marT="34271" marB="3427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高中甲</a:t>
                      </a: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高職乙</a:t>
                      </a: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高職丙</a:t>
                      </a: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五專甲</a:t>
                      </a: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五專乙</a:t>
                      </a: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71" marB="3427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2"/>
                  </a:ext>
                </a:extLst>
              </a:tr>
              <a:tr h="71460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8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800" b="0" i="0" u="none" strike="noStrike" cap="none" normalizeH="0" baseline="0" dirty="0" smtClean="0">
                          <a:ln>
                            <a:noFill/>
                          </a:ln>
                          <a:solidFill>
                            <a:srgbClr val="000000"/>
                          </a:solidFill>
                          <a:effectLst/>
                          <a:latin typeface="微軟正黑體"/>
                          <a:ea typeface="微軟正黑體"/>
                          <a:cs typeface="微軟正黑體"/>
                        </a:rPr>
                        <a:t>1</a:t>
                      </a:r>
                    </a:p>
                  </a:txBody>
                  <a:tcPr marL="68582" marR="68582" marT="34271" marB="3427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1</a:t>
                      </a: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五專甲</a:t>
                      </a:r>
                      <a:endParaRPr kumimoji="0" lang="en-US" altLang="zh-TW" sz="1600" b="0" i="0" u="none" strike="noStrike"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五專乙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3"/>
                  </a:ext>
                </a:extLst>
              </a:tr>
              <a:tr h="71460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8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800" b="0" i="0" u="none" strike="noStrike" cap="none" normalizeH="0" baseline="0" dirty="0" smtClean="0">
                          <a:ln>
                            <a:noFill/>
                          </a:ln>
                          <a:solidFill>
                            <a:srgbClr val="000000"/>
                          </a:solidFill>
                          <a:effectLst/>
                          <a:latin typeface="微軟正黑體"/>
                          <a:ea typeface="微軟正黑體"/>
                          <a:cs typeface="微軟正黑體"/>
                        </a:rPr>
                        <a:t>2</a:t>
                      </a:r>
                      <a:endParaRPr kumimoji="0" lang="zh-TW" altLang="en-US" sz="18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71" marB="3427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smtClean="0">
                        <a:ln>
                          <a:noFill/>
                        </a:ln>
                        <a:solidFill>
                          <a:srgbClr val="FF0000"/>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accent2">
                              <a:lumMod val="75000"/>
                            </a:schemeClr>
                          </a:solidFill>
                          <a:effectLst/>
                          <a:latin typeface="微軟正黑體" panose="020B0604030504040204" pitchFamily="34" charset="-120"/>
                          <a:ea typeface="+mn-ea"/>
                          <a:cs typeface="微軟正黑體"/>
                        </a:rPr>
                        <a:t>五專甲</a:t>
                      </a:r>
                      <a:endParaRPr kumimoji="0" lang="en-US" altLang="zh-TW" sz="1600" b="0" i="0" u="none" strike="noStrike" cap="none" normalizeH="0" baseline="0" dirty="0" smtClean="0">
                        <a:ln>
                          <a:noFill/>
                        </a:ln>
                        <a:solidFill>
                          <a:schemeClr val="accent2">
                            <a:lumMod val="75000"/>
                          </a:schemeClr>
                        </a:solidFill>
                        <a:effectLst/>
                        <a:latin typeface="微軟正黑體" panose="020B0604030504040204" pitchFamily="34" charset="-120"/>
                        <a:ea typeface="+mn-ea"/>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accent2">
                              <a:lumMod val="75000"/>
                            </a:schemeClr>
                          </a:solidFill>
                          <a:effectLst/>
                          <a:latin typeface="微軟正黑體" panose="020B0604030504040204" pitchFamily="34" charset="-120"/>
                          <a:ea typeface="+mn-ea"/>
                          <a:cs typeface="微軟正黑體"/>
                        </a:rPr>
                        <a:t>科別</a:t>
                      </a:r>
                      <a:r>
                        <a:rPr kumimoji="0" lang="en-US" altLang="zh-TW" sz="1600" b="0" i="0" u="none" strike="noStrike" cap="none" normalizeH="0" baseline="0" dirty="0" smtClean="0">
                          <a:ln>
                            <a:noFill/>
                          </a:ln>
                          <a:solidFill>
                            <a:schemeClr val="accent2">
                              <a:lumMod val="75000"/>
                            </a:schemeClr>
                          </a:solidFill>
                          <a:effectLst/>
                          <a:latin typeface="微軟正黑體" panose="020B0604030504040204" pitchFamily="34" charset="-120"/>
                          <a:ea typeface="+mn-ea"/>
                          <a:cs typeface="微軟正黑體"/>
                        </a:rPr>
                        <a:t>2</a:t>
                      </a:r>
                      <a:endParaRPr kumimoji="0" lang="zh-TW" altLang="en-US" sz="1600" b="0" i="0" u="none" strike="noStrike" cap="none" normalizeH="0" baseline="0" dirty="0" smtClean="0">
                        <a:ln>
                          <a:noFill/>
                        </a:ln>
                        <a:solidFill>
                          <a:schemeClr val="accent2">
                            <a:lumMod val="75000"/>
                          </a:schemeClr>
                        </a:solidFill>
                        <a:effectLst/>
                        <a:latin typeface="微軟正黑體" panose="020B0604030504040204" pitchFamily="34" charset="-120"/>
                        <a:ea typeface="+mn-ea"/>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五專乙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4"/>
                  </a:ext>
                </a:extLst>
              </a:tr>
              <a:tr h="71460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8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800" b="0" i="0" u="none" strike="noStrike" cap="none" normalizeH="0" baseline="0" dirty="0" smtClean="0">
                          <a:ln>
                            <a:noFill/>
                          </a:ln>
                          <a:solidFill>
                            <a:srgbClr val="000000"/>
                          </a:solidFill>
                          <a:effectLst/>
                          <a:latin typeface="微軟正黑體"/>
                          <a:ea typeface="微軟正黑體"/>
                          <a:cs typeface="微軟正黑體"/>
                        </a:rPr>
                        <a:t>3</a:t>
                      </a:r>
                      <a:endParaRPr kumimoji="0" lang="zh-TW" altLang="en-US" sz="18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71" marB="3427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smtClean="0">
                        <a:ln>
                          <a:noFill/>
                        </a:ln>
                        <a:solidFill>
                          <a:srgbClr val="FF0000"/>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smtClean="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accent2">
                              <a:lumMod val="75000"/>
                            </a:schemeClr>
                          </a:solidFill>
                          <a:effectLst/>
                          <a:latin typeface="微軟正黑體" panose="020B0604030504040204" pitchFamily="34" charset="-120"/>
                          <a:ea typeface="+mn-ea"/>
                          <a:cs typeface="微軟正黑體"/>
                        </a:rPr>
                        <a:t>五專甲</a:t>
                      </a:r>
                      <a:endParaRPr kumimoji="0" lang="en-US" altLang="zh-TW" sz="1600" b="0" i="0" u="none" strike="noStrike" cap="none" normalizeH="0" baseline="0" dirty="0" smtClean="0">
                        <a:ln>
                          <a:noFill/>
                        </a:ln>
                        <a:solidFill>
                          <a:schemeClr val="accent2">
                            <a:lumMod val="75000"/>
                          </a:schemeClr>
                        </a:solidFill>
                        <a:effectLst/>
                        <a:latin typeface="微軟正黑體" panose="020B0604030504040204" pitchFamily="34" charset="-120"/>
                        <a:ea typeface="+mn-ea"/>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accent2">
                              <a:lumMod val="75000"/>
                            </a:schemeClr>
                          </a:solidFill>
                          <a:effectLst/>
                          <a:latin typeface="微軟正黑體" panose="020B0604030504040204" pitchFamily="34" charset="-120"/>
                          <a:ea typeface="+mn-ea"/>
                          <a:cs typeface="微軟正黑體"/>
                        </a:rPr>
                        <a:t>科別</a:t>
                      </a:r>
                      <a:r>
                        <a:rPr kumimoji="0" lang="en-US" altLang="zh-TW" sz="1600" b="0" i="0" u="none" strike="noStrike" cap="none" normalizeH="0" baseline="0" dirty="0" smtClean="0">
                          <a:ln>
                            <a:noFill/>
                          </a:ln>
                          <a:solidFill>
                            <a:schemeClr val="accent2">
                              <a:lumMod val="75000"/>
                            </a:schemeClr>
                          </a:solidFill>
                          <a:effectLst/>
                          <a:latin typeface="微軟正黑體" panose="020B0604030504040204" pitchFamily="34" charset="-120"/>
                          <a:ea typeface="+mn-ea"/>
                          <a:cs typeface="微軟正黑體"/>
                        </a:rPr>
                        <a:t>3</a:t>
                      </a:r>
                      <a:endParaRPr kumimoji="0" lang="zh-TW" altLang="en-US" sz="1600" b="0" i="0" u="none" strike="noStrike" cap="none" normalizeH="0" baseline="0" dirty="0" smtClean="0">
                        <a:ln>
                          <a:noFill/>
                        </a:ln>
                        <a:solidFill>
                          <a:schemeClr val="accent2">
                            <a:lumMod val="75000"/>
                          </a:schemeClr>
                        </a:solidFill>
                        <a:effectLst/>
                        <a:latin typeface="微軟正黑體" panose="020B0604030504040204" pitchFamily="34" charset="-120"/>
                        <a:ea typeface="+mn-ea"/>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5"/>
                  </a:ext>
                </a:extLst>
              </a:tr>
              <a:tr h="71460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8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800" b="0" i="0" u="none" strike="noStrike" cap="none" normalizeH="0" baseline="0" dirty="0" smtClean="0">
                          <a:ln>
                            <a:noFill/>
                          </a:ln>
                          <a:solidFill>
                            <a:srgbClr val="000000"/>
                          </a:solidFill>
                          <a:effectLst/>
                          <a:latin typeface="微軟正黑體"/>
                          <a:ea typeface="微軟正黑體"/>
                          <a:cs typeface="微軟正黑體"/>
                        </a:rPr>
                        <a:t>4</a:t>
                      </a:r>
                      <a:endParaRPr kumimoji="0" lang="zh-TW" altLang="en-US" sz="18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71" marB="3427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6"/>
                  </a:ext>
                </a:extLst>
              </a:tr>
              <a:tr h="71460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8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800" b="0" i="0" u="none" strike="noStrike" cap="none" normalizeH="0" baseline="0" dirty="0" smtClean="0">
                          <a:ln>
                            <a:noFill/>
                          </a:ln>
                          <a:solidFill>
                            <a:srgbClr val="000000"/>
                          </a:solidFill>
                          <a:effectLst/>
                          <a:latin typeface="微軟正黑體"/>
                          <a:ea typeface="微軟正黑體"/>
                          <a:cs typeface="微軟正黑體"/>
                        </a:rPr>
                        <a:t>5</a:t>
                      </a:r>
                      <a:endParaRPr kumimoji="0" lang="zh-TW" altLang="en-US" sz="18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71" marB="3427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標楷體" pitchFamily="65" charset="-120"/>
                        <a:ea typeface="標楷體" pitchFamily="65" charset="-120"/>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82" marR="68582" marT="34271" marB="3427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7"/>
                  </a:ext>
                </a:extLst>
              </a:tr>
            </a:tbl>
          </a:graphicData>
        </a:graphic>
      </p:graphicFrame>
      <p:sp>
        <p:nvSpPr>
          <p:cNvPr id="4" name="投影片編號版面配置區 3"/>
          <p:cNvSpPr>
            <a:spLocks noGrp="1"/>
          </p:cNvSpPr>
          <p:nvPr>
            <p:ph type="sldNum" sz="quarter" idx="12"/>
          </p:nvPr>
        </p:nvSpPr>
        <p:spPr/>
        <p:txBody>
          <a:bodyPr/>
          <a:lstStyle/>
          <a:p>
            <a:pPr>
              <a:spcBef>
                <a:spcPct val="0"/>
              </a:spcBef>
              <a:defRPr/>
            </a:pPr>
            <a:r>
              <a:rPr lang="en-US" altLang="zh-TW" sz="2000" dirty="0" smtClean="0"/>
              <a:t>54</a:t>
            </a:r>
            <a:endParaRPr lang="zh-TW" altLang="en-US" sz="20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標題 1"/>
          <p:cNvSpPr>
            <a:spLocks noGrp="1"/>
          </p:cNvSpPr>
          <p:nvPr>
            <p:ph type="title"/>
          </p:nvPr>
        </p:nvSpPr>
        <p:spPr>
          <a:xfrm>
            <a:off x="2932113" y="306388"/>
            <a:ext cx="6683375" cy="962025"/>
          </a:xfrm>
        </p:spPr>
        <p:txBody>
          <a:bodyPr/>
          <a:lstStyle/>
          <a:p>
            <a:pPr>
              <a:defRPr/>
            </a:pPr>
            <a:r>
              <a:rPr lang="en-US" altLang="zh-TW" sz="4000" b="1" dirty="0">
                <a:latin typeface="+mn-ea"/>
                <a:ea typeface="+mn-ea"/>
              </a:rPr>
              <a:t>105</a:t>
            </a:r>
            <a:r>
              <a:rPr lang="zh-TW" altLang="en-US" sz="4000" b="1" dirty="0">
                <a:latin typeface="+mn-ea"/>
                <a:ea typeface="+mn-ea"/>
              </a:rPr>
              <a:t>年志願序</a:t>
            </a:r>
            <a:r>
              <a:rPr lang="en-US" altLang="zh-TW" sz="4000" b="1" dirty="0">
                <a:latin typeface="+mn-ea"/>
                <a:ea typeface="+mn-ea"/>
              </a:rPr>
              <a:t>(10</a:t>
            </a:r>
            <a:r>
              <a:rPr lang="zh-TW" altLang="en-US" sz="4000" b="1" dirty="0">
                <a:latin typeface="+mn-ea"/>
                <a:ea typeface="+mn-ea"/>
              </a:rPr>
              <a:t>分</a:t>
            </a:r>
            <a:r>
              <a:rPr lang="en-US" altLang="zh-TW" sz="4000" b="1" dirty="0">
                <a:latin typeface="+mn-ea"/>
                <a:ea typeface="+mn-ea"/>
              </a:rPr>
              <a:t>)</a:t>
            </a:r>
            <a:r>
              <a:rPr lang="zh-TW" altLang="en-US" sz="4000" b="1" dirty="0">
                <a:latin typeface="+mn-ea"/>
                <a:ea typeface="+mn-ea"/>
              </a:rPr>
              <a:t>範例</a:t>
            </a:r>
          </a:p>
        </p:txBody>
      </p:sp>
      <p:graphicFrame>
        <p:nvGraphicFramePr>
          <p:cNvPr id="5" name="Group 118"/>
          <p:cNvGraphicFramePr>
            <a:graphicFrameLocks noGrp="1"/>
          </p:cNvGraphicFramePr>
          <p:nvPr>
            <p:ph sz="half" idx="4294967295"/>
          </p:nvPr>
        </p:nvGraphicFramePr>
        <p:xfrm>
          <a:off x="1905000" y="1268413"/>
          <a:ext cx="8658227" cy="5314950"/>
        </p:xfrm>
        <a:graphic>
          <a:graphicData uri="http://schemas.openxmlformats.org/drawingml/2006/table">
            <a:tbl>
              <a:tblPr/>
              <a:tblGrid>
                <a:gridCol w="1192589">
                  <a:extLst>
                    <a:ext uri="{9D8B030D-6E8A-4147-A177-3AD203B41FA5}">
                      <a16:colId xmlns:a16="http://schemas.microsoft.com/office/drawing/2014/main" xmlns="" val="20000"/>
                    </a:ext>
                  </a:extLst>
                </a:gridCol>
                <a:gridCol w="790028">
                  <a:extLst>
                    <a:ext uri="{9D8B030D-6E8A-4147-A177-3AD203B41FA5}">
                      <a16:colId xmlns:a16="http://schemas.microsoft.com/office/drawing/2014/main" xmlns="" val="20001"/>
                    </a:ext>
                  </a:extLst>
                </a:gridCol>
                <a:gridCol w="790028">
                  <a:extLst>
                    <a:ext uri="{9D8B030D-6E8A-4147-A177-3AD203B41FA5}">
                      <a16:colId xmlns:a16="http://schemas.microsoft.com/office/drawing/2014/main" xmlns="" val="20002"/>
                    </a:ext>
                  </a:extLst>
                </a:gridCol>
                <a:gridCol w="790028">
                  <a:extLst>
                    <a:ext uri="{9D8B030D-6E8A-4147-A177-3AD203B41FA5}">
                      <a16:colId xmlns:a16="http://schemas.microsoft.com/office/drawing/2014/main" xmlns="" val="20003"/>
                    </a:ext>
                  </a:extLst>
                </a:gridCol>
                <a:gridCol w="790028">
                  <a:extLst>
                    <a:ext uri="{9D8B030D-6E8A-4147-A177-3AD203B41FA5}">
                      <a16:colId xmlns:a16="http://schemas.microsoft.com/office/drawing/2014/main" xmlns="" val="20004"/>
                    </a:ext>
                  </a:extLst>
                </a:gridCol>
                <a:gridCol w="784607">
                  <a:extLst>
                    <a:ext uri="{9D8B030D-6E8A-4147-A177-3AD203B41FA5}">
                      <a16:colId xmlns:a16="http://schemas.microsoft.com/office/drawing/2014/main" xmlns="" val="20005"/>
                    </a:ext>
                  </a:extLst>
                </a:gridCol>
                <a:gridCol w="998590">
                  <a:extLst>
                    <a:ext uri="{9D8B030D-6E8A-4147-A177-3AD203B41FA5}">
                      <a16:colId xmlns:a16="http://schemas.microsoft.com/office/drawing/2014/main" xmlns="" val="20006"/>
                    </a:ext>
                  </a:extLst>
                </a:gridCol>
                <a:gridCol w="843121">
                  <a:extLst>
                    <a:ext uri="{9D8B030D-6E8A-4147-A177-3AD203B41FA5}">
                      <a16:colId xmlns:a16="http://schemas.microsoft.com/office/drawing/2014/main" xmlns="" val="20007"/>
                    </a:ext>
                  </a:extLst>
                </a:gridCol>
                <a:gridCol w="839604">
                  <a:extLst>
                    <a:ext uri="{9D8B030D-6E8A-4147-A177-3AD203B41FA5}">
                      <a16:colId xmlns:a16="http://schemas.microsoft.com/office/drawing/2014/main" xmlns="" val="20008"/>
                    </a:ext>
                  </a:extLst>
                </a:gridCol>
                <a:gridCol w="839604">
                  <a:extLst>
                    <a:ext uri="{9D8B030D-6E8A-4147-A177-3AD203B41FA5}">
                      <a16:colId xmlns:a16="http://schemas.microsoft.com/office/drawing/2014/main" xmlns="" val="20009"/>
                    </a:ext>
                  </a:extLst>
                </a:gridCol>
              </a:tblGrid>
              <a:tr h="678149">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a:t>
                      </a:r>
                    </a:p>
                  </a:txBody>
                  <a:tcPr marL="68580" marR="68580"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a:t>
                      </a:r>
                    </a:p>
                  </a:txBody>
                  <a:tcPr marL="68580" marR="68580"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a:t>
                      </a:r>
                    </a:p>
                  </a:txBody>
                  <a:tcPr marL="68580" marR="68580"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a:t>
                      </a:r>
                    </a:p>
                  </a:txBody>
                  <a:tcPr marL="68580" marR="68580"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0"/>
                  </a:ext>
                </a:extLst>
              </a:tr>
              <a:tr h="40561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志願序積分</a:t>
                      </a:r>
                    </a:p>
                  </a:txBody>
                  <a:tcPr marL="68580" marR="68580"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7</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6</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5</a:t>
                      </a:r>
                      <a:r>
                        <a:rPr kumimoji="0" lang="zh-TW" altLang="en-US"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1"/>
                  </a:ext>
                </a:extLst>
              </a:tr>
              <a:tr h="657829">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800" b="0" i="0" u="none" strike="noStrike" cap="none" normalizeH="0" baseline="0" dirty="0" smtClean="0">
                          <a:ln>
                            <a:noFill/>
                          </a:ln>
                          <a:solidFill>
                            <a:srgbClr val="000000"/>
                          </a:solidFill>
                          <a:effectLst/>
                          <a:latin typeface="微軟正黑體"/>
                          <a:ea typeface="微軟正黑體"/>
                          <a:cs typeface="微軟正黑體"/>
                        </a:rPr>
                        <a:t>志願序學校名</a:t>
                      </a:r>
                    </a:p>
                  </a:txBody>
                  <a:tcPr marL="68580" marR="68580"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高中丁</a:t>
                      </a: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高中戊</a:t>
                      </a: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高中己</a:t>
                      </a: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高職己</a:t>
                      </a: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高職庚</a:t>
                      </a: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6</a:t>
                      </a: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普通科</a:t>
                      </a: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2"/>
                  </a:ext>
                </a:extLst>
              </a:tr>
              <a:tr h="71467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8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800" b="0" i="0" u="none" strike="noStrike" cap="none" normalizeH="0" baseline="0" dirty="0" smtClean="0">
                          <a:ln>
                            <a:noFill/>
                          </a:ln>
                          <a:solidFill>
                            <a:srgbClr val="000000"/>
                          </a:solidFill>
                          <a:effectLst/>
                          <a:latin typeface="微軟正黑體"/>
                          <a:ea typeface="微軟正黑體"/>
                          <a:cs typeface="微軟正黑體"/>
                        </a:rPr>
                        <a:t>1</a:t>
                      </a:r>
                    </a:p>
                  </a:txBody>
                  <a:tcPr marL="68580" marR="68580"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高職己</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80" marR="68580"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71467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8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800" b="0" i="0" u="none" strike="noStrike" cap="none" normalizeH="0" baseline="0" dirty="0" smtClean="0">
                          <a:ln>
                            <a:noFill/>
                          </a:ln>
                          <a:solidFill>
                            <a:srgbClr val="000000"/>
                          </a:solidFill>
                          <a:effectLst/>
                          <a:latin typeface="微軟正黑體"/>
                          <a:ea typeface="微軟正黑體"/>
                          <a:cs typeface="微軟正黑體"/>
                        </a:rPr>
                        <a:t>2</a:t>
                      </a:r>
                      <a:endParaRPr kumimoji="0" lang="zh-TW" altLang="en-US" sz="18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高職己</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71467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8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800" b="0" i="0" u="none" strike="noStrike" cap="none" normalizeH="0" baseline="0" dirty="0" smtClean="0">
                          <a:ln>
                            <a:noFill/>
                          </a:ln>
                          <a:solidFill>
                            <a:srgbClr val="000000"/>
                          </a:solidFill>
                          <a:effectLst/>
                          <a:latin typeface="微軟正黑體"/>
                          <a:ea typeface="微軟正黑體"/>
                          <a:cs typeface="微軟正黑體"/>
                        </a:rPr>
                        <a:t>3</a:t>
                      </a:r>
                      <a:endParaRPr kumimoji="0" lang="zh-TW" altLang="en-US" sz="18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高職己</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71467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8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800" b="0" i="0" u="none" strike="noStrike" cap="none" normalizeH="0" baseline="0" dirty="0" smtClean="0">
                          <a:ln>
                            <a:noFill/>
                          </a:ln>
                          <a:solidFill>
                            <a:srgbClr val="000000"/>
                          </a:solidFill>
                          <a:effectLst/>
                          <a:latin typeface="微軟正黑體"/>
                          <a:ea typeface="微軟正黑體"/>
                          <a:cs typeface="微軟正黑體"/>
                        </a:rPr>
                        <a:t>4</a:t>
                      </a:r>
                      <a:endParaRPr kumimoji="0" lang="zh-TW" altLang="en-US" sz="18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71467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8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800" b="0" i="0" u="none" strike="noStrike" cap="none" normalizeH="0" baseline="0" dirty="0" smtClean="0">
                          <a:ln>
                            <a:noFill/>
                          </a:ln>
                          <a:solidFill>
                            <a:srgbClr val="000000"/>
                          </a:solidFill>
                          <a:effectLst/>
                          <a:latin typeface="微軟正黑體"/>
                          <a:ea typeface="微軟正黑體"/>
                          <a:cs typeface="微軟正黑體"/>
                        </a:rPr>
                        <a:t>5</a:t>
                      </a:r>
                      <a:endParaRPr kumimoji="0" lang="zh-TW" altLang="en-US" sz="18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標楷體" pitchFamily="65" charset="-120"/>
                        <a:ea typeface="標楷體" pitchFamily="65" charset="-120"/>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80" marR="68580"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80" marR="68580"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4" name="投影片編號版面配置區 3"/>
          <p:cNvSpPr>
            <a:spLocks noGrp="1"/>
          </p:cNvSpPr>
          <p:nvPr>
            <p:ph type="sldNum" sz="quarter" idx="12"/>
          </p:nvPr>
        </p:nvSpPr>
        <p:spPr/>
        <p:txBody>
          <a:bodyPr/>
          <a:lstStyle/>
          <a:p>
            <a:pPr>
              <a:spcBef>
                <a:spcPct val="0"/>
              </a:spcBef>
              <a:defRPr/>
            </a:pPr>
            <a:r>
              <a:rPr lang="en-US" altLang="zh-TW" sz="2000" dirty="0" smtClean="0"/>
              <a:t>55</a:t>
            </a:r>
            <a:endParaRPr lang="zh-TW" altLang="en-US" sz="20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r>
              <a:rPr lang="en-US" altLang="zh-TW" dirty="0" smtClean="0"/>
              <a:t>56</a:t>
            </a:r>
            <a:endParaRPr lang="zh-TW" altLang="en-US" dirty="0"/>
          </a:p>
        </p:txBody>
      </p:sp>
      <p:sp>
        <p:nvSpPr>
          <p:cNvPr id="5" name="Rectangle 1"/>
          <p:cNvSpPr>
            <a:spLocks noChangeArrowheads="1"/>
          </p:cNvSpPr>
          <p:nvPr/>
        </p:nvSpPr>
        <p:spPr bwMode="auto">
          <a:xfrm>
            <a:off x="1866900" y="787400"/>
            <a:ext cx="9151938" cy="1846263"/>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zh-TW" sz="2400" dirty="0" smtClean="0">
                <a:solidFill>
                  <a:srgbClr val="000000"/>
                </a:solidFill>
                <a:latin typeface="微軟正黑體" panose="020B0604030504040204" pitchFamily="34" charset="-120"/>
                <a:ea typeface="華康細圓體"/>
                <a:cs typeface="華康細圓體"/>
              </a:rPr>
              <a:t>選填志願注意事項：</a:t>
            </a:r>
            <a:endParaRPr lang="zh-TW" altLang="zh-TW" sz="1200" dirty="0" smtClean="0"/>
          </a:p>
          <a:p>
            <a:pPr>
              <a:buFontTx/>
              <a:buChar char="•"/>
              <a:defRPr/>
            </a:pPr>
            <a:r>
              <a:rPr lang="zh-TW" altLang="zh-TW" sz="2400" dirty="0" smtClean="0">
                <a:solidFill>
                  <a:srgbClr val="000000"/>
                </a:solidFill>
                <a:latin typeface="微軟正黑體" panose="020B0604030504040204" pitchFamily="34" charset="-120"/>
                <a:ea typeface="華康細圓體"/>
                <a:cs typeface="華康細圓體"/>
              </a:rPr>
              <a:t>分發以學生選填志願順序為優先考量。採從左而右</a:t>
            </a:r>
            <a:r>
              <a:rPr lang="en-US" altLang="zh-TW" sz="2400" dirty="0" smtClean="0">
                <a:solidFill>
                  <a:srgbClr val="000000"/>
                </a:solidFill>
                <a:latin typeface="微軟正黑體" panose="020B0604030504040204" pitchFamily="34" charset="-120"/>
                <a:ea typeface="華康細圓體"/>
                <a:cs typeface="華康細圓體"/>
              </a:rPr>
              <a:t>(</a:t>
            </a:r>
            <a:r>
              <a:rPr lang="zh-TW" altLang="en-US" sz="2400" dirty="0" smtClean="0">
                <a:solidFill>
                  <a:srgbClr val="000000"/>
                </a:solidFill>
                <a:latin typeface="微軟正黑體" panose="020B0604030504040204" pitchFamily="34" charset="-120"/>
                <a:ea typeface="華康細圓體"/>
                <a:cs typeface="華康細圓體"/>
              </a:rPr>
              <a:t>由第一志願校到第五志願校</a:t>
            </a:r>
            <a:r>
              <a:rPr lang="en-US" altLang="zh-TW" sz="2400" dirty="0" smtClean="0">
                <a:solidFill>
                  <a:srgbClr val="000000"/>
                </a:solidFill>
                <a:latin typeface="微軟正黑體" panose="020B0604030504040204" pitchFamily="34" charset="-120"/>
                <a:ea typeface="華康細圓體"/>
                <a:cs typeface="華康細圓體"/>
              </a:rPr>
              <a:t>)</a:t>
            </a:r>
            <a:r>
              <a:rPr lang="zh-TW" altLang="en-US" sz="2400" dirty="0" smtClean="0">
                <a:solidFill>
                  <a:srgbClr val="000000"/>
                </a:solidFill>
                <a:latin typeface="微軟正黑體" panose="020B0604030504040204" pitchFamily="34" charset="-120"/>
                <a:ea typeface="華康細圓體"/>
                <a:cs typeface="華康細圓體"/>
              </a:rPr>
              <a:t>，從上而下的方式</a:t>
            </a:r>
            <a:r>
              <a:rPr lang="en-US" altLang="zh-TW" sz="2400" dirty="0" smtClean="0">
                <a:solidFill>
                  <a:srgbClr val="000000"/>
                </a:solidFill>
                <a:latin typeface="微軟正黑體" panose="020B0604030504040204" pitchFamily="34" charset="-120"/>
                <a:ea typeface="華康細圓體"/>
                <a:cs typeface="華康細圓體"/>
              </a:rPr>
              <a:t>(</a:t>
            </a:r>
            <a:r>
              <a:rPr lang="zh-TW" altLang="en-US" sz="2400" dirty="0" smtClean="0">
                <a:solidFill>
                  <a:srgbClr val="000000"/>
                </a:solidFill>
                <a:latin typeface="微軟正黑體" panose="020B0604030504040204" pitchFamily="34" charset="-120"/>
                <a:ea typeface="華康細圓體"/>
                <a:cs typeface="華康細圓體"/>
              </a:rPr>
              <a:t>由科別</a:t>
            </a:r>
            <a:r>
              <a:rPr lang="en-US" altLang="zh-TW" sz="2400" dirty="0" smtClean="0">
                <a:solidFill>
                  <a:srgbClr val="000000"/>
                </a:solidFill>
                <a:latin typeface="微軟正黑體" panose="020B0604030504040204" pitchFamily="34" charset="-120"/>
                <a:ea typeface="華康細圓體"/>
                <a:cs typeface="華康細圓體"/>
              </a:rPr>
              <a:t>1</a:t>
            </a:r>
            <a:r>
              <a:rPr lang="zh-TW" altLang="en-US" sz="2400" dirty="0" smtClean="0">
                <a:solidFill>
                  <a:srgbClr val="000000"/>
                </a:solidFill>
                <a:latin typeface="微軟正黑體" panose="020B0604030504040204" pitchFamily="34" charset="-120"/>
                <a:ea typeface="華康細圓體"/>
                <a:cs typeface="華康細圓體"/>
              </a:rPr>
              <a:t>、科別</a:t>
            </a:r>
            <a:r>
              <a:rPr lang="en-US" altLang="zh-TW" sz="2400" dirty="0" smtClean="0">
                <a:solidFill>
                  <a:srgbClr val="000000"/>
                </a:solidFill>
                <a:latin typeface="微軟正黑體" panose="020B0604030504040204" pitchFamily="34" charset="-120"/>
                <a:ea typeface="華康細圓體"/>
                <a:cs typeface="華康細圓體"/>
              </a:rPr>
              <a:t>2</a:t>
            </a:r>
            <a:r>
              <a:rPr lang="zh-TW" altLang="en-US" sz="2400" dirty="0" smtClean="0">
                <a:solidFill>
                  <a:srgbClr val="000000"/>
                </a:solidFill>
                <a:latin typeface="微軟正黑體" panose="020B0604030504040204" pitchFamily="34" charset="-120"/>
                <a:ea typeface="華康細圓體"/>
                <a:cs typeface="華康細圓體"/>
              </a:rPr>
              <a:t>、科別</a:t>
            </a:r>
            <a:r>
              <a:rPr lang="en-US" altLang="zh-TW" sz="2400" dirty="0" smtClean="0">
                <a:solidFill>
                  <a:srgbClr val="000000"/>
                </a:solidFill>
                <a:latin typeface="微軟正黑體" panose="020B0604030504040204" pitchFamily="34" charset="-120"/>
                <a:ea typeface="華康細圓體"/>
                <a:cs typeface="華康細圓體"/>
              </a:rPr>
              <a:t>3</a:t>
            </a:r>
            <a:r>
              <a:rPr lang="en-US" altLang="zh-TW" sz="2400" dirty="0" smtClean="0">
                <a:solidFill>
                  <a:srgbClr val="000000"/>
                </a:solidFill>
                <a:ea typeface="華康細圓體"/>
                <a:cs typeface="華康細圓體"/>
              </a:rPr>
              <a:t>…</a:t>
            </a:r>
            <a:r>
              <a:rPr lang="en-US" altLang="zh-TW" sz="2400" dirty="0" smtClean="0">
                <a:solidFill>
                  <a:srgbClr val="000000"/>
                </a:solidFill>
                <a:latin typeface="微軟正黑體" panose="020B0604030504040204" pitchFamily="34" charset="-120"/>
                <a:ea typeface="華康細圓體"/>
                <a:cs typeface="華康細圓體"/>
              </a:rPr>
              <a:t>)</a:t>
            </a:r>
            <a:r>
              <a:rPr lang="zh-TW" altLang="en-US" sz="2400" dirty="0" smtClean="0">
                <a:solidFill>
                  <a:srgbClr val="000000"/>
                </a:solidFill>
                <a:latin typeface="微軟正黑體" panose="020B0604030504040204" pitchFamily="34" charset="-120"/>
                <a:ea typeface="華康細圓體"/>
                <a:cs typeface="華康細圓體"/>
              </a:rPr>
              <a:t>來進行分發。</a:t>
            </a:r>
            <a:endParaRPr lang="zh-TW" altLang="en-US" sz="1200" dirty="0" smtClean="0"/>
          </a:p>
          <a:p>
            <a:pPr>
              <a:defRPr/>
            </a:pPr>
            <a:endParaRPr lang="zh-TW" altLang="en-US" dirty="0" smtClean="0"/>
          </a:p>
        </p:txBody>
      </p:sp>
      <p:graphicFrame>
        <p:nvGraphicFramePr>
          <p:cNvPr id="3" name="表格 2"/>
          <p:cNvGraphicFramePr>
            <a:graphicFrameLocks noGrp="1"/>
          </p:cNvGraphicFramePr>
          <p:nvPr>
            <p:extLst>
              <p:ext uri="{D42A27DB-BD31-4B8C-83A1-F6EECF244321}">
                <p14:modId xmlns:p14="http://schemas.microsoft.com/office/powerpoint/2010/main" val="2121673626"/>
              </p:ext>
            </p:extLst>
          </p:nvPr>
        </p:nvGraphicFramePr>
        <p:xfrm>
          <a:off x="1587762" y="2633663"/>
          <a:ext cx="10178254" cy="3384551"/>
        </p:xfrm>
        <a:graphic>
          <a:graphicData uri="http://schemas.openxmlformats.org/drawingml/2006/table">
            <a:tbl>
              <a:tblPr>
                <a:tableStyleId>{5C22544A-7EE6-4342-B048-85BDC9FD1C3A}</a:tableStyleId>
              </a:tblPr>
              <a:tblGrid>
                <a:gridCol w="1421661">
                  <a:extLst>
                    <a:ext uri="{9D8B030D-6E8A-4147-A177-3AD203B41FA5}">
                      <a16:colId xmlns:a16="http://schemas.microsoft.com/office/drawing/2014/main" xmlns="" val="20000"/>
                    </a:ext>
                  </a:extLst>
                </a:gridCol>
                <a:gridCol w="973521">
                  <a:extLst>
                    <a:ext uri="{9D8B030D-6E8A-4147-A177-3AD203B41FA5}">
                      <a16:colId xmlns:a16="http://schemas.microsoft.com/office/drawing/2014/main" xmlns="" val="20001"/>
                    </a:ext>
                  </a:extLst>
                </a:gridCol>
                <a:gridCol w="972884">
                  <a:extLst>
                    <a:ext uri="{9D8B030D-6E8A-4147-A177-3AD203B41FA5}">
                      <a16:colId xmlns:a16="http://schemas.microsoft.com/office/drawing/2014/main" xmlns="" val="20002"/>
                    </a:ext>
                  </a:extLst>
                </a:gridCol>
                <a:gridCol w="972884">
                  <a:extLst>
                    <a:ext uri="{9D8B030D-6E8A-4147-A177-3AD203B41FA5}">
                      <a16:colId xmlns:a16="http://schemas.microsoft.com/office/drawing/2014/main" xmlns="" val="20003"/>
                    </a:ext>
                  </a:extLst>
                </a:gridCol>
                <a:gridCol w="972884">
                  <a:extLst>
                    <a:ext uri="{9D8B030D-6E8A-4147-A177-3AD203B41FA5}">
                      <a16:colId xmlns:a16="http://schemas.microsoft.com/office/drawing/2014/main" xmlns="" val="20004"/>
                    </a:ext>
                  </a:extLst>
                </a:gridCol>
                <a:gridCol w="972884">
                  <a:extLst>
                    <a:ext uri="{9D8B030D-6E8A-4147-A177-3AD203B41FA5}">
                      <a16:colId xmlns:a16="http://schemas.microsoft.com/office/drawing/2014/main" xmlns="" val="20005"/>
                    </a:ext>
                  </a:extLst>
                </a:gridCol>
                <a:gridCol w="972884">
                  <a:extLst>
                    <a:ext uri="{9D8B030D-6E8A-4147-A177-3AD203B41FA5}">
                      <a16:colId xmlns:a16="http://schemas.microsoft.com/office/drawing/2014/main" xmlns="" val="20006"/>
                    </a:ext>
                  </a:extLst>
                </a:gridCol>
                <a:gridCol w="972884">
                  <a:extLst>
                    <a:ext uri="{9D8B030D-6E8A-4147-A177-3AD203B41FA5}">
                      <a16:colId xmlns:a16="http://schemas.microsoft.com/office/drawing/2014/main" xmlns="" val="20007"/>
                    </a:ext>
                  </a:extLst>
                </a:gridCol>
                <a:gridCol w="972884">
                  <a:extLst>
                    <a:ext uri="{9D8B030D-6E8A-4147-A177-3AD203B41FA5}">
                      <a16:colId xmlns:a16="http://schemas.microsoft.com/office/drawing/2014/main" xmlns="" val="20008"/>
                    </a:ext>
                  </a:extLst>
                </a:gridCol>
                <a:gridCol w="972884">
                  <a:extLst>
                    <a:ext uri="{9D8B030D-6E8A-4147-A177-3AD203B41FA5}">
                      <a16:colId xmlns:a16="http://schemas.microsoft.com/office/drawing/2014/main" xmlns="" val="1646287331"/>
                    </a:ext>
                  </a:extLst>
                </a:gridCol>
              </a:tblGrid>
              <a:tr h="327637">
                <a:tc>
                  <a:txBody>
                    <a:bodyPr/>
                    <a:lstStyle/>
                    <a:p>
                      <a:pPr algn="ctr">
                        <a:spcAft>
                          <a:spcPts val="0"/>
                        </a:spcAft>
                      </a:pPr>
                      <a:r>
                        <a:rPr lang="zh-TW" sz="1600" kern="100" dirty="0">
                          <a:effectLst/>
                        </a:rPr>
                        <a:t>志願序</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gridSpan="3">
                  <a:txBody>
                    <a:bodyPr/>
                    <a:lstStyle/>
                    <a:p>
                      <a:pPr algn="ctr">
                        <a:spcAft>
                          <a:spcPts val="0"/>
                        </a:spcAft>
                      </a:pPr>
                      <a:r>
                        <a:rPr lang="zh-TW" sz="1600" kern="100" dirty="0">
                          <a:effectLst/>
                        </a:rPr>
                        <a:t>第一</a:t>
                      </a:r>
                      <a:r>
                        <a:rPr lang="zh-TW" sz="1600" kern="100" dirty="0" smtClean="0">
                          <a:effectLst/>
                        </a:rPr>
                        <a:t>志願</a:t>
                      </a:r>
                      <a:r>
                        <a:rPr lang="zh-TW" altLang="zh-TW" sz="1600" kern="100" dirty="0" smtClean="0">
                          <a:effectLst/>
                        </a:rPr>
                        <a:t>序</a:t>
                      </a:r>
                      <a:r>
                        <a:rPr lang="zh-TW" sz="1600" kern="100" dirty="0" smtClean="0">
                          <a:effectLst/>
                        </a:rPr>
                        <a:t>學校</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600" kern="100" dirty="0">
                          <a:effectLst/>
                        </a:rPr>
                        <a:t>第二</a:t>
                      </a:r>
                      <a:r>
                        <a:rPr lang="zh-TW" sz="1600" kern="100" dirty="0" smtClean="0">
                          <a:effectLst/>
                        </a:rPr>
                        <a:t>志願</a:t>
                      </a:r>
                      <a:r>
                        <a:rPr lang="zh-TW" altLang="zh-TW" sz="1600" kern="100" dirty="0" smtClean="0">
                          <a:effectLst/>
                        </a:rPr>
                        <a:t>序</a:t>
                      </a:r>
                      <a:r>
                        <a:rPr lang="zh-TW" sz="1600" kern="100" dirty="0" smtClean="0">
                          <a:effectLst/>
                        </a:rPr>
                        <a:t>學校</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600" kern="100" dirty="0">
                          <a:effectLst/>
                        </a:rPr>
                        <a:t>第三</a:t>
                      </a:r>
                      <a:r>
                        <a:rPr lang="zh-TW" sz="1600" kern="100" dirty="0" smtClean="0">
                          <a:effectLst/>
                        </a:rPr>
                        <a:t>志願</a:t>
                      </a:r>
                      <a:r>
                        <a:rPr lang="zh-TW" altLang="zh-TW" sz="1600" kern="100" dirty="0" smtClean="0">
                          <a:effectLst/>
                        </a:rPr>
                        <a:t>序</a:t>
                      </a:r>
                      <a:r>
                        <a:rPr lang="zh-TW" sz="1600" kern="100" dirty="0" smtClean="0">
                          <a:effectLst/>
                        </a:rPr>
                        <a:t>學校</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hMerge="1">
                  <a:txBody>
                    <a:bodyPr/>
                    <a:lstStyle/>
                    <a:p>
                      <a:endParaRPr lang="zh-TW" altLang="en-US"/>
                    </a:p>
                  </a:txBody>
                  <a:tcPr/>
                </a:tc>
                <a:tc hMerge="1">
                  <a:txBody>
                    <a:bodyPr/>
                    <a:lstStyle/>
                    <a:p>
                      <a:pPr algn="ctr">
                        <a:spcAft>
                          <a:spcPts val="0"/>
                        </a:spcAft>
                      </a:pP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extLst>
                  <a:ext uri="{0D108BD9-81ED-4DB2-BD59-A6C34878D82A}">
                    <a16:rowId xmlns:a16="http://schemas.microsoft.com/office/drawing/2014/main" xmlns="" val="10000"/>
                  </a:ext>
                </a:extLst>
              </a:tr>
              <a:tr h="327637">
                <a:tc>
                  <a:txBody>
                    <a:bodyPr/>
                    <a:lstStyle/>
                    <a:p>
                      <a:pPr algn="ctr">
                        <a:spcAft>
                          <a:spcPts val="0"/>
                        </a:spcAft>
                      </a:pPr>
                      <a:r>
                        <a:rPr lang="zh-TW" sz="1600" kern="100" dirty="0">
                          <a:effectLst/>
                        </a:rPr>
                        <a:t>志願校序</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sz="1400" kern="100" dirty="0">
                          <a:effectLst/>
                        </a:rPr>
                        <a:t>第</a:t>
                      </a:r>
                      <a:r>
                        <a:rPr lang="en-US" sz="1400" kern="100" dirty="0">
                          <a:effectLst/>
                        </a:rPr>
                        <a:t>1</a:t>
                      </a:r>
                      <a:r>
                        <a:rPr lang="zh-TW" sz="1400" kern="100" dirty="0">
                          <a:effectLst/>
                        </a:rPr>
                        <a:t>志願校</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sz="1400" kern="100" dirty="0">
                          <a:effectLst/>
                        </a:rPr>
                        <a:t>第</a:t>
                      </a:r>
                      <a:r>
                        <a:rPr lang="en-US" sz="1400" kern="100" dirty="0">
                          <a:effectLst/>
                        </a:rPr>
                        <a:t>2</a:t>
                      </a:r>
                      <a:r>
                        <a:rPr lang="zh-TW" sz="1400" kern="100" dirty="0">
                          <a:effectLst/>
                        </a:rPr>
                        <a:t>志願校</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sz="1400" kern="100" dirty="0">
                          <a:effectLst/>
                        </a:rPr>
                        <a:t>第</a:t>
                      </a:r>
                      <a:r>
                        <a:rPr lang="en-US" sz="1400" kern="100" dirty="0">
                          <a:effectLst/>
                        </a:rPr>
                        <a:t>3</a:t>
                      </a:r>
                      <a:r>
                        <a:rPr lang="zh-TW" sz="1400" kern="100" dirty="0">
                          <a:effectLst/>
                        </a:rPr>
                        <a:t>志願校</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sz="1400" kern="100" dirty="0">
                          <a:effectLst/>
                        </a:rPr>
                        <a:t>第</a:t>
                      </a:r>
                      <a:r>
                        <a:rPr lang="en-US" sz="1400" kern="100" dirty="0">
                          <a:effectLst/>
                        </a:rPr>
                        <a:t>4</a:t>
                      </a:r>
                      <a:r>
                        <a:rPr lang="zh-TW" sz="1400" kern="100" dirty="0">
                          <a:effectLst/>
                        </a:rPr>
                        <a:t>志願校</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zh-TW" sz="1400" kern="100" dirty="0">
                          <a:effectLst/>
                        </a:rPr>
                        <a:t>第</a:t>
                      </a:r>
                      <a:r>
                        <a:rPr lang="en-US" sz="1400" kern="100" dirty="0">
                          <a:effectLst/>
                        </a:rPr>
                        <a:t>5</a:t>
                      </a:r>
                      <a:r>
                        <a:rPr lang="zh-TW" sz="1400" kern="100" dirty="0">
                          <a:effectLst/>
                        </a:rPr>
                        <a:t>志願校</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zh-TW" sz="1400" kern="100" dirty="0">
                          <a:effectLst/>
                        </a:rPr>
                        <a:t>第</a:t>
                      </a:r>
                      <a:r>
                        <a:rPr lang="en-US" sz="1400" kern="100" dirty="0">
                          <a:effectLst/>
                        </a:rPr>
                        <a:t>6</a:t>
                      </a:r>
                      <a:r>
                        <a:rPr lang="zh-TW" sz="1400" kern="100" dirty="0">
                          <a:effectLst/>
                        </a:rPr>
                        <a:t>志願校</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zh-TW" sz="1400" kern="100" dirty="0">
                          <a:effectLst/>
                        </a:rPr>
                        <a:t>第</a:t>
                      </a:r>
                      <a:r>
                        <a:rPr lang="en-US" sz="1400" kern="100" dirty="0">
                          <a:effectLst/>
                        </a:rPr>
                        <a:t>7</a:t>
                      </a:r>
                      <a:r>
                        <a:rPr lang="zh-TW" sz="1400" kern="100" dirty="0">
                          <a:effectLst/>
                        </a:rPr>
                        <a:t>志願校</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sz="1400" kern="100" dirty="0">
                          <a:effectLst/>
                        </a:rPr>
                        <a:t>第</a:t>
                      </a:r>
                      <a:r>
                        <a:rPr lang="en-US" sz="1400" kern="100" dirty="0">
                          <a:effectLst/>
                        </a:rPr>
                        <a:t>8</a:t>
                      </a:r>
                      <a:r>
                        <a:rPr lang="zh-TW" sz="1400" kern="100" dirty="0">
                          <a:effectLst/>
                        </a:rPr>
                        <a:t>志願校</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sz="1400" kern="100" dirty="0" smtClean="0">
                          <a:effectLst/>
                        </a:rPr>
                        <a:t>第</a:t>
                      </a:r>
                      <a:r>
                        <a:rPr lang="en-US" altLang="zh-TW" sz="1400" kern="100" dirty="0" smtClean="0">
                          <a:effectLst/>
                        </a:rPr>
                        <a:t>9</a:t>
                      </a:r>
                      <a:r>
                        <a:rPr lang="zh-TW" sz="1400" kern="100" dirty="0" smtClean="0">
                          <a:effectLst/>
                        </a:rPr>
                        <a:t>志願</a:t>
                      </a:r>
                      <a:r>
                        <a:rPr lang="zh-TW" sz="1400" kern="100" dirty="0">
                          <a:effectLst/>
                        </a:rPr>
                        <a:t>校</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extLst>
                  <a:ext uri="{0D108BD9-81ED-4DB2-BD59-A6C34878D82A}">
                    <a16:rowId xmlns:a16="http://schemas.microsoft.com/office/drawing/2014/main" xmlns="" val="10001"/>
                  </a:ext>
                </a:extLst>
              </a:tr>
              <a:tr h="327637">
                <a:tc>
                  <a:txBody>
                    <a:bodyPr/>
                    <a:lstStyle/>
                    <a:p>
                      <a:pPr algn="ctr">
                        <a:spcAft>
                          <a:spcPts val="0"/>
                        </a:spcAft>
                      </a:pPr>
                      <a:r>
                        <a:rPr lang="zh-TW" sz="1600" kern="100">
                          <a:effectLst/>
                        </a:rPr>
                        <a:t>志願序積分</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en-US" sz="1600" kern="100" dirty="0">
                          <a:effectLst/>
                        </a:rPr>
                        <a:t>10</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en-US" sz="1600" kern="100" dirty="0">
                          <a:effectLst/>
                        </a:rPr>
                        <a:t>10</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en-US" sz="1600" kern="100" dirty="0">
                          <a:effectLst/>
                        </a:rPr>
                        <a:t>10</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en-US" sz="1600" kern="100">
                          <a:effectLst/>
                        </a:rPr>
                        <a:t>9</a:t>
                      </a:r>
                      <a:r>
                        <a:rPr lang="zh-TW" sz="1600" kern="100">
                          <a:effectLst/>
                        </a:rPr>
                        <a:t>分</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en-US" sz="1600" kern="100" dirty="0">
                          <a:effectLst/>
                        </a:rPr>
                        <a:t>9</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en-US" sz="1600" kern="100">
                          <a:effectLst/>
                        </a:rPr>
                        <a:t>9</a:t>
                      </a:r>
                      <a:r>
                        <a:rPr lang="zh-TW" sz="1600" kern="100">
                          <a:effectLst/>
                        </a:rPr>
                        <a:t>分</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en-US" sz="1600" kern="100" dirty="0">
                          <a:effectLst/>
                        </a:rPr>
                        <a:t>8</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en-US" sz="1600" kern="100" dirty="0">
                          <a:effectLst/>
                        </a:rPr>
                        <a:t>8</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en-US" sz="1600" kern="100" dirty="0">
                          <a:effectLst/>
                        </a:rPr>
                        <a:t>8</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extLst>
                  <a:ext uri="{0D108BD9-81ED-4DB2-BD59-A6C34878D82A}">
                    <a16:rowId xmlns:a16="http://schemas.microsoft.com/office/drawing/2014/main" xmlns="" val="10002"/>
                  </a:ext>
                </a:extLst>
              </a:tr>
              <a:tr h="327637">
                <a:tc>
                  <a:txBody>
                    <a:bodyPr/>
                    <a:lstStyle/>
                    <a:p>
                      <a:pPr algn="ctr">
                        <a:spcAft>
                          <a:spcPts val="0"/>
                        </a:spcAft>
                      </a:pPr>
                      <a:r>
                        <a:rPr lang="zh-TW" sz="1600" kern="100">
                          <a:effectLst/>
                        </a:rPr>
                        <a:t>志願序學校名</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sz="1600" kern="100" dirty="0">
                          <a:effectLst/>
                        </a:rPr>
                        <a:t>高中甲</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sz="1600" kern="100" dirty="0" smtClean="0">
                          <a:effectLst/>
                        </a:rPr>
                        <a:t>高職甲</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sz="1600" kern="100" dirty="0">
                          <a:effectLst/>
                        </a:rPr>
                        <a:t>高職乙</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sz="1600" kern="100" dirty="0" smtClean="0">
                          <a:effectLst/>
                        </a:rPr>
                        <a:t>高職</a:t>
                      </a:r>
                      <a:r>
                        <a:rPr lang="zh-TW" altLang="en-US" sz="1600" kern="100" dirty="0" smtClean="0">
                          <a:effectLst/>
                        </a:rPr>
                        <a:t>丙</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zh-TW" sz="1600" kern="100" dirty="0">
                          <a:effectLst/>
                        </a:rPr>
                        <a:t>高中乙</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zh-TW" altLang="en-US" sz="1600" kern="100" dirty="0" smtClean="0">
                          <a:effectLst/>
                        </a:rPr>
                        <a:t>五專甲</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丁</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altLang="en-US" sz="1600" kern="100" dirty="0" smtClean="0">
                          <a:effectLst/>
                        </a:rPr>
                        <a:t>五專乙</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sz="1600" kern="100" dirty="0" smtClean="0">
                          <a:effectLst/>
                        </a:rPr>
                        <a:t>高職</a:t>
                      </a:r>
                      <a:r>
                        <a:rPr lang="zh-TW" altLang="en-US" sz="1600" kern="100" dirty="0" smtClean="0">
                          <a:effectLst/>
                        </a:rPr>
                        <a:t>戊</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extLst>
                  <a:ext uri="{0D108BD9-81ED-4DB2-BD59-A6C34878D82A}">
                    <a16:rowId xmlns:a16="http://schemas.microsoft.com/office/drawing/2014/main" xmlns="" val="10003"/>
                  </a:ext>
                </a:extLst>
              </a:tr>
              <a:tr h="582328">
                <a:tc>
                  <a:txBody>
                    <a:bodyPr/>
                    <a:lstStyle/>
                    <a:p>
                      <a:pPr algn="ctr">
                        <a:spcAft>
                          <a:spcPts val="0"/>
                        </a:spcAft>
                      </a:pPr>
                      <a:r>
                        <a:rPr lang="zh-TW" sz="1600" kern="100">
                          <a:effectLst/>
                        </a:rPr>
                        <a:t>錄取序號</a:t>
                      </a:r>
                      <a:r>
                        <a:rPr lang="en-US" sz="1600" kern="100">
                          <a:effectLst/>
                        </a:rPr>
                        <a:t>1</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sz="1600" kern="100" dirty="0">
                          <a:effectLst/>
                        </a:rPr>
                        <a:t>普通科</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sz="1600" kern="100" dirty="0" smtClean="0">
                          <a:effectLst/>
                        </a:rPr>
                        <a:t>高職甲</a:t>
                      </a: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sz="1600" kern="100" dirty="0">
                          <a:effectLst/>
                        </a:rPr>
                        <a:t>高職乙</a:t>
                      </a:r>
                    </a:p>
                    <a:p>
                      <a:pPr algn="ctr">
                        <a:spcAft>
                          <a:spcPts val="0"/>
                        </a:spcAft>
                      </a:pPr>
                      <a:r>
                        <a:rPr lang="zh-TW" sz="1600" kern="100" dirty="0">
                          <a:effectLst/>
                        </a:rPr>
                        <a:t>科別</a:t>
                      </a:r>
                      <a:r>
                        <a:rPr lang="en-US" sz="1600" kern="100" dirty="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sz="1600" kern="100" dirty="0" smtClean="0">
                          <a:effectLst/>
                        </a:rPr>
                        <a:t>高職</a:t>
                      </a:r>
                      <a:r>
                        <a:rPr lang="zh-TW" altLang="en-US" sz="1600" kern="100" dirty="0" smtClean="0">
                          <a:effectLst/>
                        </a:rPr>
                        <a:t>丙</a:t>
                      </a:r>
                      <a:endParaRPr lang="zh-TW" sz="1600" kern="100" dirty="0">
                        <a:effectLst/>
                      </a:endParaRP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zh-TW" sz="1600" kern="100" dirty="0">
                          <a:effectLst/>
                        </a:rPr>
                        <a:t>普通科</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zh-TW" altLang="en-US" sz="1600" kern="100" dirty="0" smtClean="0">
                          <a:effectLst/>
                        </a:rPr>
                        <a:t>五專甲</a:t>
                      </a:r>
                      <a:endParaRPr lang="zh-TW" sz="1600" kern="100" dirty="0">
                        <a:effectLst/>
                      </a:endParaRPr>
                    </a:p>
                    <a:p>
                      <a:pPr algn="ctr">
                        <a:spcAft>
                          <a:spcPts val="0"/>
                        </a:spcAft>
                      </a:pPr>
                      <a:r>
                        <a:rPr lang="zh-TW" sz="1600" kern="100" dirty="0" smtClean="0">
                          <a:effectLst/>
                        </a:rPr>
                        <a:t>科別</a:t>
                      </a:r>
                      <a:r>
                        <a:rPr lang="en-US" altLang="zh-TW"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丁</a:t>
                      </a:r>
                      <a:endParaRPr lang="zh-TW" sz="1600" kern="100" dirty="0" smtClean="0">
                        <a:effectLst/>
                      </a:endParaRP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altLang="en-US" sz="1600" kern="100" dirty="0" smtClean="0">
                          <a:effectLst/>
                        </a:rPr>
                        <a:t>五專乙</a:t>
                      </a:r>
                      <a:endParaRPr lang="zh-TW" sz="1600" kern="100" dirty="0">
                        <a:effectLst/>
                      </a:endParaRPr>
                    </a:p>
                    <a:p>
                      <a:pPr algn="ctr">
                        <a:spcAft>
                          <a:spcPts val="0"/>
                        </a:spcAft>
                      </a:pPr>
                      <a:r>
                        <a:rPr lang="zh-TW" sz="1600" kern="100" dirty="0" smtClean="0">
                          <a:effectLst/>
                        </a:rPr>
                        <a:t>科別</a:t>
                      </a:r>
                      <a:r>
                        <a:rPr lang="en-US" altLang="zh-TW"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sz="1600" kern="100" dirty="0" smtClean="0">
                          <a:effectLst/>
                        </a:rPr>
                        <a:t>高職</a:t>
                      </a:r>
                      <a:r>
                        <a:rPr lang="zh-TW" altLang="en-US" sz="1600" kern="100" dirty="0" smtClean="0">
                          <a:effectLst/>
                        </a:rPr>
                        <a:t>戊</a:t>
                      </a:r>
                      <a:endParaRPr lang="zh-TW" sz="1600" kern="100" dirty="0">
                        <a:effectLst/>
                      </a:endParaRP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extLst>
                  <a:ext uri="{0D108BD9-81ED-4DB2-BD59-A6C34878D82A}">
                    <a16:rowId xmlns:a16="http://schemas.microsoft.com/office/drawing/2014/main" xmlns="" val="10004"/>
                  </a:ext>
                </a:extLst>
              </a:tr>
              <a:tr h="582328">
                <a:tc>
                  <a:txBody>
                    <a:bodyPr/>
                    <a:lstStyle/>
                    <a:p>
                      <a:pPr algn="ctr">
                        <a:spcAft>
                          <a:spcPts val="0"/>
                        </a:spcAft>
                      </a:pPr>
                      <a:r>
                        <a:rPr lang="zh-TW" sz="1600" kern="100">
                          <a:effectLst/>
                        </a:rPr>
                        <a:t>錄取序號</a:t>
                      </a:r>
                      <a:r>
                        <a:rPr lang="en-US" sz="1600" kern="100">
                          <a:effectLst/>
                        </a:rPr>
                        <a:t>2</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endParaRPr lang="zh-TW" altLang="en-US"/>
                    </a:p>
                  </a:txBody>
                  <a:tcPr marL="66779" marR="66779" marT="33381" marB="33381"/>
                </a:tc>
                <a:tc>
                  <a:txBody>
                    <a:bodyPr/>
                    <a:lstStyle/>
                    <a:p>
                      <a:pPr algn="ctr">
                        <a:spcAft>
                          <a:spcPts val="0"/>
                        </a:spcAft>
                      </a:pPr>
                      <a:r>
                        <a:rPr lang="zh-TW" sz="1600" kern="100" dirty="0" smtClean="0">
                          <a:effectLst/>
                        </a:rPr>
                        <a:t>高職甲</a:t>
                      </a:r>
                    </a:p>
                    <a:p>
                      <a:pPr algn="ctr">
                        <a:spcAft>
                          <a:spcPts val="0"/>
                        </a:spcAft>
                      </a:pPr>
                      <a:r>
                        <a:rPr lang="zh-TW" sz="1600" kern="100" dirty="0" smtClean="0">
                          <a:effectLst/>
                        </a:rPr>
                        <a:t>科別</a:t>
                      </a:r>
                      <a:r>
                        <a:rPr lang="en-US"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sz="1600" kern="100" dirty="0">
                          <a:effectLst/>
                        </a:rPr>
                        <a:t>高職乙</a:t>
                      </a:r>
                    </a:p>
                    <a:p>
                      <a:pPr algn="ctr">
                        <a:spcAft>
                          <a:spcPts val="0"/>
                        </a:spcAft>
                      </a:pPr>
                      <a:r>
                        <a:rPr lang="zh-TW" sz="1600" kern="100" dirty="0">
                          <a:effectLst/>
                        </a:rPr>
                        <a:t>科別</a:t>
                      </a:r>
                      <a:r>
                        <a:rPr lang="en-US" sz="1600" kern="100" dirty="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sz="1600" kern="100" dirty="0" smtClean="0">
                          <a:effectLst/>
                        </a:rPr>
                        <a:t>高職</a:t>
                      </a:r>
                      <a:r>
                        <a:rPr lang="zh-TW" altLang="en-US" sz="1600" kern="100" dirty="0" smtClean="0">
                          <a:effectLst/>
                        </a:rPr>
                        <a:t>丙</a:t>
                      </a:r>
                      <a:endParaRPr lang="zh-TW" sz="1600" kern="100" dirty="0">
                        <a:effectLst/>
                      </a:endParaRPr>
                    </a:p>
                    <a:p>
                      <a:pPr algn="ctr">
                        <a:spcAft>
                          <a:spcPts val="0"/>
                        </a:spcAft>
                      </a:pPr>
                      <a:r>
                        <a:rPr lang="zh-TW" sz="1600" kern="100" dirty="0" smtClean="0">
                          <a:effectLst/>
                        </a:rPr>
                        <a:t>科別</a:t>
                      </a:r>
                      <a:r>
                        <a:rPr lang="en-US"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zh-TW" sz="1600" kern="100" dirty="0" smtClean="0">
                          <a:effectLst/>
                        </a:rPr>
                        <a:t>綜</a:t>
                      </a:r>
                      <a:r>
                        <a:rPr lang="zh-TW" altLang="en-US" sz="1600" kern="100" dirty="0" smtClean="0">
                          <a:effectLst/>
                        </a:rPr>
                        <a:t>合高中</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en-US" sz="1600" kern="100" dirty="0">
                          <a:effectLst/>
                        </a:rPr>
                        <a:t> </a:t>
                      </a:r>
                      <a:r>
                        <a:rPr lang="zh-TW" altLang="en-US" sz="1600" kern="100" dirty="0" smtClean="0">
                          <a:effectLst/>
                        </a:rPr>
                        <a:t>五專甲</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丁</a:t>
                      </a:r>
                      <a:endParaRPr lang="zh-TW" sz="1600" kern="100" dirty="0" smtClean="0">
                        <a:effectLst/>
                      </a:endParaRPr>
                    </a:p>
                    <a:p>
                      <a:pPr algn="ctr">
                        <a:spcAft>
                          <a:spcPts val="0"/>
                        </a:spcAft>
                      </a:pPr>
                      <a:r>
                        <a:rPr lang="zh-TW" sz="1600" kern="100" dirty="0" smtClean="0">
                          <a:effectLst/>
                        </a:rPr>
                        <a:t>科別</a:t>
                      </a:r>
                      <a:r>
                        <a:rPr lang="en-US"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en-US" sz="1600" kern="100" dirty="0">
                          <a:effectLst/>
                        </a:rPr>
                        <a:t> </a:t>
                      </a:r>
                      <a:r>
                        <a:rPr lang="zh-TW" altLang="en-US" sz="1600" kern="100" dirty="0" smtClean="0">
                          <a:effectLst/>
                        </a:rPr>
                        <a:t>五專乙</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altLang="zh-TW" sz="1600" kern="100" dirty="0" smtClean="0">
                          <a:effectLst/>
                        </a:rPr>
                        <a:t>高職</a:t>
                      </a:r>
                      <a:r>
                        <a:rPr lang="zh-TW" altLang="en-US" sz="1600" kern="100" dirty="0" smtClean="0">
                          <a:effectLst/>
                        </a:rPr>
                        <a:t>戊</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extLst>
                  <a:ext uri="{0D108BD9-81ED-4DB2-BD59-A6C34878D82A}">
                    <a16:rowId xmlns:a16="http://schemas.microsoft.com/office/drawing/2014/main" xmlns="" val="10005"/>
                  </a:ext>
                </a:extLst>
              </a:tr>
              <a:tr h="582328">
                <a:tc>
                  <a:txBody>
                    <a:bodyPr/>
                    <a:lstStyle/>
                    <a:p>
                      <a:pPr algn="ctr">
                        <a:spcAft>
                          <a:spcPts val="0"/>
                        </a:spcAft>
                      </a:pPr>
                      <a:r>
                        <a:rPr lang="zh-TW" sz="1600" kern="100">
                          <a:effectLst/>
                        </a:rPr>
                        <a:t>錄取序號</a:t>
                      </a:r>
                      <a:r>
                        <a:rPr lang="en-US" sz="1600" kern="100">
                          <a:effectLst/>
                        </a:rPr>
                        <a:t>3</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endParaRPr lang="zh-TW" altLang="en-US" dirty="0"/>
                    </a:p>
                  </a:txBody>
                  <a:tcPr marL="66779" marR="66779" marT="33381" marB="33381"/>
                </a:tc>
                <a:tc>
                  <a:txBody>
                    <a:bodyPr/>
                    <a:lstStyle/>
                    <a:p>
                      <a:pPr algn="ctr">
                        <a:spcAft>
                          <a:spcPts val="0"/>
                        </a:spcAft>
                      </a:pPr>
                      <a:r>
                        <a:rPr lang="zh-TW" sz="1600" kern="100" dirty="0" smtClean="0">
                          <a:effectLst/>
                        </a:rPr>
                        <a:t>高職甲</a:t>
                      </a:r>
                    </a:p>
                    <a:p>
                      <a:pPr algn="ctr">
                        <a:spcAft>
                          <a:spcPts val="0"/>
                        </a:spcAft>
                      </a:pPr>
                      <a:r>
                        <a:rPr lang="zh-TW" sz="1600" kern="100" dirty="0" smtClean="0">
                          <a:effectLst/>
                        </a:rPr>
                        <a:t>科別</a:t>
                      </a:r>
                      <a:r>
                        <a:rPr lang="en-US" sz="1600" kern="100" dirty="0" smtClean="0">
                          <a:effectLst/>
                        </a:rPr>
                        <a:t>3</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marL="0" algn="ctr" defTabSz="457200" rtl="0" eaLnBrk="1" latinLnBrk="0" hangingPunct="1">
                        <a:spcAft>
                          <a:spcPts val="0"/>
                        </a:spcAft>
                      </a:pPr>
                      <a:r>
                        <a:rPr lang="zh-TW" altLang="zh-TW" sz="1600" kern="100" dirty="0" smtClean="0">
                          <a:solidFill>
                            <a:schemeClr val="dk1"/>
                          </a:solidFill>
                          <a:effectLst/>
                          <a:latin typeface="+mn-lt"/>
                          <a:ea typeface="+mn-ea"/>
                          <a:cs typeface="+mn-cs"/>
                        </a:rPr>
                        <a:t>高職</a:t>
                      </a:r>
                      <a:r>
                        <a:rPr lang="zh-TW" altLang="en-US" sz="1600" kern="100" dirty="0" smtClean="0">
                          <a:solidFill>
                            <a:schemeClr val="dk1"/>
                          </a:solidFill>
                          <a:effectLst/>
                          <a:latin typeface="+mn-lt"/>
                          <a:ea typeface="+mn-ea"/>
                          <a:cs typeface="+mn-cs"/>
                        </a:rPr>
                        <a:t>丙</a:t>
                      </a:r>
                      <a:endParaRPr lang="zh-TW" altLang="zh-TW" sz="1600" kern="100" dirty="0" smtClean="0">
                        <a:solidFill>
                          <a:schemeClr val="dk1"/>
                        </a:solidFill>
                        <a:effectLst/>
                        <a:latin typeface="+mn-lt"/>
                        <a:ea typeface="+mn-ea"/>
                        <a:cs typeface="+mn-cs"/>
                      </a:endParaRPr>
                    </a:p>
                    <a:p>
                      <a:pPr marL="0" algn="ctr" defTabSz="457200" rtl="0" eaLnBrk="1" latinLnBrk="0" hangingPunct="1">
                        <a:spcAft>
                          <a:spcPts val="0"/>
                        </a:spcAft>
                      </a:pPr>
                      <a:r>
                        <a:rPr lang="zh-TW" altLang="zh-TW" sz="1600" kern="100" dirty="0" smtClean="0">
                          <a:solidFill>
                            <a:schemeClr val="dk1"/>
                          </a:solidFill>
                          <a:effectLst/>
                          <a:latin typeface="+mn-lt"/>
                          <a:ea typeface="+mn-ea"/>
                          <a:cs typeface="+mn-cs"/>
                        </a:rPr>
                        <a:t>科別</a:t>
                      </a:r>
                      <a:r>
                        <a:rPr lang="en-US" altLang="zh-TW" sz="1600" kern="100" dirty="0" smtClean="0">
                          <a:solidFill>
                            <a:schemeClr val="dk1"/>
                          </a:solidFill>
                          <a:effectLst/>
                          <a:latin typeface="+mn-lt"/>
                          <a:ea typeface="+mn-ea"/>
                          <a:cs typeface="+mn-cs"/>
                        </a:rPr>
                        <a:t>3</a:t>
                      </a:r>
                      <a:endParaRPr lang="zh-TW" altLang="en-US" sz="1600" kern="100" dirty="0">
                        <a:solidFill>
                          <a:schemeClr val="dk1"/>
                        </a:solidFill>
                        <a:effectLst/>
                        <a:latin typeface="+mn-lt"/>
                        <a:ea typeface="+mn-ea"/>
                        <a:cs typeface="+mn-cs"/>
                      </a:endParaRPr>
                    </a:p>
                  </a:txBody>
                  <a:tcPr marL="66779" marR="66779" marT="33381" marB="33381">
                    <a:solidFill>
                      <a:schemeClr val="accent5">
                        <a:lumMod val="40000"/>
                        <a:lumOff val="60000"/>
                      </a:schemeClr>
                    </a:solidFill>
                  </a:tcPr>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en-US" sz="1600" kern="100" dirty="0">
                          <a:effectLst/>
                        </a:rPr>
                        <a:t> </a:t>
                      </a:r>
                      <a:r>
                        <a:rPr lang="zh-TW" altLang="en-US" sz="1600" kern="100" dirty="0" smtClean="0">
                          <a:effectLst/>
                        </a:rPr>
                        <a:t>五專甲</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3</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丁</a:t>
                      </a:r>
                      <a:endParaRPr lang="zh-TW" sz="1600" kern="100" dirty="0" smtClean="0">
                        <a:effectLst/>
                      </a:endParaRPr>
                    </a:p>
                    <a:p>
                      <a:pPr algn="ctr">
                        <a:spcAft>
                          <a:spcPts val="0"/>
                        </a:spcAft>
                      </a:pPr>
                      <a:r>
                        <a:rPr lang="zh-TW" sz="1600" kern="100" dirty="0" smtClean="0">
                          <a:effectLst/>
                        </a:rPr>
                        <a:t>科別</a:t>
                      </a:r>
                      <a:r>
                        <a:rPr lang="en-US" sz="1600" kern="100" dirty="0" smtClean="0">
                          <a:effectLst/>
                        </a:rPr>
                        <a:t>3</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zh-TW" altLang="zh-TW" sz="1600" kern="100" dirty="0" smtClean="0">
                          <a:effectLst/>
                        </a:rPr>
                        <a:t>高職</a:t>
                      </a:r>
                      <a:r>
                        <a:rPr lang="zh-TW" altLang="en-US" sz="1600" kern="100" dirty="0" smtClean="0">
                          <a:effectLst/>
                        </a:rPr>
                        <a:t>戊</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3</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extLst>
                  <a:ext uri="{0D108BD9-81ED-4DB2-BD59-A6C34878D82A}">
                    <a16:rowId xmlns:a16="http://schemas.microsoft.com/office/drawing/2014/main" xmlns="" val="10006"/>
                  </a:ext>
                </a:extLst>
              </a:tr>
              <a:tr h="327019">
                <a:tc>
                  <a:txBody>
                    <a:bodyPr/>
                    <a:lstStyle/>
                    <a:p>
                      <a:pPr algn="ctr">
                        <a:spcAft>
                          <a:spcPts val="0"/>
                        </a:spcAft>
                      </a:pPr>
                      <a:r>
                        <a:rPr lang="en-US" sz="1600" kern="100">
                          <a:effectLst/>
                        </a:rPr>
                        <a:t>…………</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solidFill>
                      <a:schemeClr val="accent5">
                        <a:lumMod val="40000"/>
                        <a:lumOff val="60000"/>
                      </a:schemeClr>
                    </a:solidFill>
                  </a:tcPr>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tc>
                  <a:txBody>
                    <a:bodyPr/>
                    <a:lstStyle/>
                    <a:p>
                      <a:pPr algn="ctr">
                        <a:spcAft>
                          <a:spcPts val="0"/>
                        </a:spcAft>
                      </a:pP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extLst>
                  <a:ext uri="{0D108BD9-81ED-4DB2-BD59-A6C34878D82A}">
                    <a16:rowId xmlns:a16="http://schemas.microsoft.com/office/drawing/2014/main" xmlns="" val="10007"/>
                  </a:ext>
                </a:extLst>
              </a:tr>
            </a:tbl>
          </a:graphicData>
        </a:graphic>
      </p:graphicFrame>
      <p:cxnSp>
        <p:nvCxnSpPr>
          <p:cNvPr id="7" name="直線單箭頭接點 6"/>
          <p:cNvCxnSpPr/>
          <p:nvPr/>
        </p:nvCxnSpPr>
        <p:spPr>
          <a:xfrm>
            <a:off x="1384563" y="3048000"/>
            <a:ext cx="0" cy="27051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a:off x="2032263" y="2457450"/>
            <a:ext cx="40386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5197" name="文字方塊 9"/>
          <p:cNvSpPr txBox="1">
            <a:spLocks noChangeArrowheads="1"/>
          </p:cNvSpPr>
          <p:nvPr/>
        </p:nvSpPr>
        <p:spPr bwMode="auto">
          <a:xfrm>
            <a:off x="1640152" y="2221361"/>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b="1" dirty="0">
                <a:solidFill>
                  <a:srgbClr val="FF0000"/>
                </a:solidFill>
                <a:latin typeface="Arial" panose="020B0604020202020204" pitchFamily="34" charset="0"/>
              </a:rPr>
              <a:t>1</a:t>
            </a:r>
            <a:endParaRPr lang="zh-TW" altLang="en-US" b="1" dirty="0">
              <a:solidFill>
                <a:srgbClr val="FF0000"/>
              </a:solidFill>
              <a:latin typeface="Arial" panose="020B0604020202020204" pitchFamily="34" charset="0"/>
            </a:endParaRPr>
          </a:p>
        </p:txBody>
      </p:sp>
      <p:sp>
        <p:nvSpPr>
          <p:cNvPr id="175198" name="文字方塊 10"/>
          <p:cNvSpPr txBox="1">
            <a:spLocks noChangeArrowheads="1"/>
          </p:cNvSpPr>
          <p:nvPr/>
        </p:nvSpPr>
        <p:spPr bwMode="auto">
          <a:xfrm>
            <a:off x="1233196" y="2621411"/>
            <a:ext cx="2370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b="1" dirty="0">
                <a:solidFill>
                  <a:srgbClr val="FF0000"/>
                </a:solidFill>
                <a:latin typeface="Arial" panose="020B0604020202020204" pitchFamily="34" charset="0"/>
              </a:rPr>
              <a:t>2</a:t>
            </a:r>
            <a:endParaRPr lang="zh-TW" altLang="en-US" b="1" dirty="0">
              <a:solidFill>
                <a:srgbClr val="FF0000"/>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ChangeArrowheads="1"/>
          </p:cNvSpPr>
          <p:nvPr/>
        </p:nvSpPr>
        <p:spPr bwMode="auto">
          <a:xfrm>
            <a:off x="2389188" y="438151"/>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3200">
                <a:solidFill>
                  <a:schemeClr val="tx1"/>
                </a:solidFill>
                <a:latin typeface="Calibri" panose="020F0502020204030204" pitchFamily="34" charset="0"/>
                <a:ea typeface="新細明體" panose="02020500000000000000" pitchFamily="18" charset="-120"/>
              </a:defRPr>
            </a:lvl1pPr>
            <a:lvl2pPr marL="742950" indent="-285750">
              <a:defRPr kumimoji="1" sz="3200">
                <a:solidFill>
                  <a:schemeClr val="tx1"/>
                </a:solidFill>
                <a:latin typeface="Calibri" panose="020F0502020204030204" pitchFamily="34" charset="0"/>
                <a:ea typeface="新細明體" panose="02020500000000000000" pitchFamily="18" charset="-120"/>
              </a:defRPr>
            </a:lvl2pPr>
            <a:lvl3pPr marL="1143000" indent="-228600">
              <a:defRPr kumimoji="1" sz="3200">
                <a:solidFill>
                  <a:schemeClr val="tx1"/>
                </a:solidFill>
                <a:latin typeface="Calibri" panose="020F0502020204030204" pitchFamily="34" charset="0"/>
                <a:ea typeface="新細明體" panose="02020500000000000000" pitchFamily="18" charset="-120"/>
              </a:defRPr>
            </a:lvl3pPr>
            <a:lvl4pPr marL="1600200" indent="-228600">
              <a:defRPr kumimoji="1" sz="3200">
                <a:solidFill>
                  <a:schemeClr val="tx1"/>
                </a:solidFill>
                <a:latin typeface="Calibri" panose="020F0502020204030204" pitchFamily="34" charset="0"/>
                <a:ea typeface="新細明體" panose="02020500000000000000" pitchFamily="18" charset="-120"/>
              </a:defRPr>
            </a:lvl4pPr>
            <a:lvl5pPr marL="2057400" indent="-22860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6" name="Rectangle 7"/>
          <p:cNvSpPr>
            <a:spLocks noGrp="1"/>
          </p:cNvSpPr>
          <p:nvPr>
            <p:ph type="title" idx="4294967295"/>
          </p:nvPr>
        </p:nvSpPr>
        <p:spPr>
          <a:xfrm>
            <a:off x="1991544" y="313166"/>
            <a:ext cx="7787208" cy="1003300"/>
          </a:xfrm>
        </p:spPr>
        <p:txBody>
          <a:bodyPr/>
          <a:lstStyle/>
          <a:p>
            <a:r>
              <a:rPr lang="zh-TW" altLang="en-US" sz="4000" dirty="0"/>
              <a:t>志願選填注意事項</a:t>
            </a:r>
          </a:p>
        </p:txBody>
      </p:sp>
      <p:sp>
        <p:nvSpPr>
          <p:cNvPr id="33797" name="Rectangle 8"/>
          <p:cNvSpPr>
            <a:spLocks noGrp="1"/>
          </p:cNvSpPr>
          <p:nvPr>
            <p:ph type="body" sz="half" idx="4294967295"/>
          </p:nvPr>
        </p:nvSpPr>
        <p:spPr>
          <a:xfrm>
            <a:off x="1991544" y="1200947"/>
            <a:ext cx="8280920" cy="2088232"/>
          </a:xfrm>
        </p:spPr>
        <p:txBody>
          <a:bodyPr/>
          <a:lstStyle/>
          <a:p>
            <a:r>
              <a:rPr lang="zh-TW" altLang="en-US" sz="3400" dirty="0">
                <a:solidFill>
                  <a:srgbClr val="FF0000"/>
                </a:solidFill>
                <a:latin typeface="微軟正黑體" panose="020B0604030504040204" pitchFamily="34" charset="-120"/>
                <a:ea typeface="微軟正黑體" panose="020B0604030504040204" pitchFamily="34" charset="-120"/>
              </a:rPr>
              <a:t>保障名額</a:t>
            </a:r>
            <a:r>
              <a:rPr lang="zh-TW" altLang="en-US" sz="3400" dirty="0">
                <a:solidFill>
                  <a:srgbClr val="000066"/>
                </a:solidFill>
                <a:latin typeface="微軟正黑體" panose="020B0604030504040204" pitchFamily="34" charset="-120"/>
                <a:ea typeface="微軟正黑體" panose="020B0604030504040204" pitchFamily="34" charset="-120"/>
              </a:rPr>
              <a:t>，係指同一所國中選填該高中職校為第一志願，其申請者中分數最高者。若該生參加特色招生考試分發後，</a:t>
            </a:r>
            <a:r>
              <a:rPr lang="zh-TW" altLang="en-US" sz="3400" dirty="0">
                <a:solidFill>
                  <a:srgbClr val="FF0000"/>
                </a:solidFill>
                <a:latin typeface="微軟正黑體" panose="020B0604030504040204" pitchFamily="34" charset="-120"/>
                <a:ea typeface="微軟正黑體" panose="020B0604030504040204" pitchFamily="34" charset="-120"/>
              </a:rPr>
              <a:t>將特色招生志願置於所有免試志願之前，即喪失保障資格</a:t>
            </a:r>
            <a:r>
              <a:rPr lang="zh-TW" altLang="en-US" sz="3400" dirty="0">
                <a:solidFill>
                  <a:srgbClr val="000066"/>
                </a:solidFill>
                <a:latin typeface="微軟正黑體" panose="020B0604030504040204" pitchFamily="34" charset="-120"/>
                <a:ea typeface="微軟正黑體" panose="020B0604030504040204" pitchFamily="34" charset="-120"/>
              </a:rPr>
              <a:t>。</a:t>
            </a:r>
            <a:endParaRPr lang="en-US" altLang="zh-TW" sz="3400" dirty="0">
              <a:solidFill>
                <a:srgbClr val="000066"/>
              </a:solidFill>
              <a:latin typeface="微軟正黑體" panose="020B0604030504040204" pitchFamily="34" charset="-120"/>
              <a:ea typeface="微軟正黑體" panose="020B0604030504040204" pitchFamily="34" charset="-120"/>
            </a:endParaRPr>
          </a:p>
          <a:p>
            <a:r>
              <a:rPr lang="zh-TW" altLang="en-US" sz="3400" dirty="0">
                <a:solidFill>
                  <a:srgbClr val="000066"/>
                </a:solidFill>
                <a:latin typeface="微軟正黑體" panose="020B0604030504040204" pitchFamily="34" charset="-120"/>
                <a:ea typeface="微軟正黑體" panose="020B0604030504040204" pitchFamily="34"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sz="3400" dirty="0">
              <a:solidFill>
                <a:srgbClr val="000066"/>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pPr>
              <a:defRPr/>
            </a:pPr>
            <a:r>
              <a:rPr lang="en-US" altLang="zh-TW" dirty="0" smtClean="0"/>
              <a:t>57</a:t>
            </a:r>
            <a:endParaRPr lang="en-US" altLang="zh-TW" dirty="0"/>
          </a:p>
        </p:txBody>
      </p:sp>
    </p:spTree>
    <p:extLst>
      <p:ext uri="{BB962C8B-B14F-4D97-AF65-F5344CB8AC3E}">
        <p14:creationId xmlns:p14="http://schemas.microsoft.com/office/powerpoint/2010/main" val="186458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sz="quarter" idx="1"/>
            <p:extLst>
              <p:ext uri="{D42A27DB-BD31-4B8C-83A1-F6EECF244321}">
                <p14:modId xmlns:p14="http://schemas.microsoft.com/office/powerpoint/2010/main" val="1066086710"/>
              </p:ext>
            </p:extLst>
          </p:nvPr>
        </p:nvGraphicFramePr>
        <p:xfrm>
          <a:off x="1603260" y="1451992"/>
          <a:ext cx="8934808" cy="4941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p:cNvSpPr/>
          <p:nvPr/>
        </p:nvSpPr>
        <p:spPr>
          <a:xfrm>
            <a:off x="1524000" y="9525"/>
            <a:ext cx="9144000" cy="90963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solidFill>
                  <a:schemeClr val="bg1"/>
                </a:solidFill>
                <a:effectLst>
                  <a:outerShdw blurRad="38100" dist="38100" dir="2700000" algn="tl">
                    <a:srgbClr val="000000">
                      <a:alpha val="43137"/>
                    </a:srgbClr>
                  </a:outerShdw>
                </a:effectLst>
                <a:latin typeface="微軟正黑體" panose="020B0604030504040204" pitchFamily="34" charset="-120"/>
              </a:rPr>
              <a:t>十二年國民基本教育重點</a:t>
            </a:r>
          </a:p>
        </p:txBody>
      </p:sp>
      <p:pic>
        <p:nvPicPr>
          <p:cNvPr id="88068"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1698625" y="1922463"/>
            <a:ext cx="10223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2046288" y="3405188"/>
            <a:ext cx="102076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1689100" y="4867275"/>
            <a:ext cx="10207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5"/>
          <p:cNvSpPr>
            <a:spLocks noGrp="1"/>
          </p:cNvSpPr>
          <p:nvPr>
            <p:ph type="sldNum" sz="quarter" idx="12"/>
          </p:nvPr>
        </p:nvSpPr>
        <p:spPr/>
        <p:txBody>
          <a:bodyPr/>
          <a:lstStyle/>
          <a:p>
            <a:pPr>
              <a:defRPr/>
            </a:pPr>
            <a:fld id="{0CDEC64C-3FC3-4EF1-895D-DAFC840CBA7F}" type="slidenum">
              <a:rPr lang="zh-TW" altLang="en-US" smtClean="0"/>
              <a:pPr>
                <a:defRPr/>
              </a:pPr>
              <a:t>6</a:t>
            </a:fld>
            <a:endParaRPr lang="zh-TW" altLang="en-US"/>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ChangeArrowheads="1"/>
          </p:cNvSpPr>
          <p:nvPr/>
        </p:nvSpPr>
        <p:spPr bwMode="auto">
          <a:xfrm>
            <a:off x="2389188" y="438151"/>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3200">
                <a:solidFill>
                  <a:schemeClr val="tx1"/>
                </a:solidFill>
                <a:latin typeface="Calibri" panose="020F0502020204030204" pitchFamily="34" charset="0"/>
                <a:ea typeface="新細明體" panose="02020500000000000000" pitchFamily="18" charset="-120"/>
              </a:defRPr>
            </a:lvl1pPr>
            <a:lvl2pPr marL="742950" indent="-285750">
              <a:defRPr kumimoji="1" sz="3200">
                <a:solidFill>
                  <a:schemeClr val="tx1"/>
                </a:solidFill>
                <a:latin typeface="Calibri" panose="020F0502020204030204" pitchFamily="34" charset="0"/>
                <a:ea typeface="新細明體" panose="02020500000000000000" pitchFamily="18" charset="-120"/>
              </a:defRPr>
            </a:lvl2pPr>
            <a:lvl3pPr marL="1143000" indent="-228600">
              <a:defRPr kumimoji="1" sz="3200">
                <a:solidFill>
                  <a:schemeClr val="tx1"/>
                </a:solidFill>
                <a:latin typeface="Calibri" panose="020F0502020204030204" pitchFamily="34" charset="0"/>
                <a:ea typeface="新細明體" panose="02020500000000000000" pitchFamily="18" charset="-120"/>
              </a:defRPr>
            </a:lvl3pPr>
            <a:lvl4pPr marL="1600200" indent="-228600">
              <a:defRPr kumimoji="1" sz="3200">
                <a:solidFill>
                  <a:schemeClr val="tx1"/>
                </a:solidFill>
                <a:latin typeface="Calibri" panose="020F0502020204030204" pitchFamily="34" charset="0"/>
                <a:ea typeface="新細明體" panose="02020500000000000000" pitchFamily="18" charset="-120"/>
              </a:defRPr>
            </a:lvl4pPr>
            <a:lvl5pPr marL="2057400" indent="-22860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6" name="Rectangle 7"/>
          <p:cNvSpPr>
            <a:spLocks noGrp="1"/>
          </p:cNvSpPr>
          <p:nvPr>
            <p:ph type="title" idx="4294967295"/>
          </p:nvPr>
        </p:nvSpPr>
        <p:spPr>
          <a:xfrm>
            <a:off x="1991544" y="313166"/>
            <a:ext cx="7787208" cy="1003300"/>
          </a:xfrm>
        </p:spPr>
        <p:txBody>
          <a:bodyPr/>
          <a:lstStyle/>
          <a:p>
            <a:r>
              <a:rPr lang="zh-TW" altLang="en-US" sz="4000" dirty="0"/>
              <a:t>保障名額的規範</a:t>
            </a:r>
            <a:r>
              <a:rPr lang="en-US" altLang="zh-TW" sz="4000" dirty="0"/>
              <a:t>(</a:t>
            </a:r>
            <a:r>
              <a:rPr lang="zh-TW" altLang="en-US" sz="4000" dirty="0"/>
              <a:t>轉學生</a:t>
            </a:r>
            <a:r>
              <a:rPr lang="en-US" altLang="zh-TW" sz="4000" dirty="0"/>
              <a:t>)</a:t>
            </a:r>
            <a:endParaRPr lang="zh-TW" altLang="en-US" sz="4000" dirty="0"/>
          </a:p>
        </p:txBody>
      </p:sp>
      <p:sp>
        <p:nvSpPr>
          <p:cNvPr id="33797" name="Rectangle 8"/>
          <p:cNvSpPr>
            <a:spLocks noGrp="1"/>
          </p:cNvSpPr>
          <p:nvPr>
            <p:ph type="body" sz="half" idx="4294967295"/>
          </p:nvPr>
        </p:nvSpPr>
        <p:spPr>
          <a:xfrm>
            <a:off x="1991544" y="1418797"/>
            <a:ext cx="8280920" cy="2088232"/>
          </a:xfrm>
        </p:spPr>
        <p:txBody>
          <a:bodyPr/>
          <a:lstStyle/>
          <a:p>
            <a:r>
              <a:rPr lang="zh-TW" altLang="en-US" sz="3400" dirty="0">
                <a:solidFill>
                  <a:srgbClr val="000066"/>
                </a:solidFill>
                <a:latin typeface="微軟正黑體" panose="020B0604030504040204" pitchFamily="34" charset="-120"/>
                <a:ea typeface="微軟正黑體" panose="020B0604030504040204" pitchFamily="34" charset="-120"/>
              </a:rPr>
              <a:t>依據臺南市政府教育局中華民國</a:t>
            </a:r>
            <a:r>
              <a:rPr lang="en-US" altLang="zh-TW" sz="3400" dirty="0">
                <a:solidFill>
                  <a:srgbClr val="000066"/>
                </a:solidFill>
                <a:latin typeface="微軟正黑體" panose="020B0604030504040204" pitchFamily="34" charset="-120"/>
                <a:ea typeface="微軟正黑體" panose="020B0604030504040204" pitchFamily="34" charset="-120"/>
              </a:rPr>
              <a:t>104</a:t>
            </a:r>
            <a:r>
              <a:rPr lang="zh-TW" altLang="en-US" sz="3400" dirty="0">
                <a:solidFill>
                  <a:srgbClr val="000066"/>
                </a:solidFill>
                <a:latin typeface="微軟正黑體" panose="020B0604030504040204" pitchFamily="34" charset="-120"/>
                <a:ea typeface="微軟正黑體" panose="020B0604030504040204" pitchFamily="34" charset="-120"/>
              </a:rPr>
              <a:t>年</a:t>
            </a:r>
            <a:r>
              <a:rPr lang="en-US" altLang="zh-TW" sz="3400" dirty="0">
                <a:solidFill>
                  <a:srgbClr val="000066"/>
                </a:solidFill>
                <a:latin typeface="微軟正黑體" panose="020B0604030504040204" pitchFamily="34" charset="-120"/>
                <a:ea typeface="微軟正黑體" panose="020B0604030504040204" pitchFamily="34" charset="-120"/>
              </a:rPr>
              <a:t>5</a:t>
            </a:r>
            <a:r>
              <a:rPr lang="zh-TW" altLang="en-US" sz="3400" dirty="0">
                <a:solidFill>
                  <a:srgbClr val="000066"/>
                </a:solidFill>
                <a:latin typeface="微軟正黑體" panose="020B0604030504040204" pitchFamily="34" charset="-120"/>
                <a:ea typeface="微軟正黑體" panose="020B0604030504040204" pitchFamily="34" charset="-120"/>
              </a:rPr>
              <a:t>月</a:t>
            </a:r>
            <a:r>
              <a:rPr lang="en-US" altLang="zh-TW" sz="3400" dirty="0">
                <a:solidFill>
                  <a:srgbClr val="000066"/>
                </a:solidFill>
                <a:latin typeface="微軟正黑體" panose="020B0604030504040204" pitchFamily="34" charset="-120"/>
                <a:ea typeface="微軟正黑體" panose="020B0604030504040204" pitchFamily="34" charset="-120"/>
              </a:rPr>
              <a:t>18</a:t>
            </a:r>
            <a:r>
              <a:rPr lang="zh-TW" altLang="en-US" sz="3400" dirty="0">
                <a:solidFill>
                  <a:srgbClr val="000066"/>
                </a:solidFill>
                <a:latin typeface="微軟正黑體" panose="020B0604030504040204" pitchFamily="34" charset="-120"/>
                <a:ea typeface="微軟正黑體" panose="020B0604030504040204" pitchFamily="34" charset="-120"/>
              </a:rPr>
              <a:t>日南市教課</a:t>
            </a:r>
            <a:r>
              <a:rPr lang="en-US" altLang="zh-TW" sz="3400" dirty="0">
                <a:solidFill>
                  <a:srgbClr val="000066"/>
                </a:solidFill>
                <a:latin typeface="微軟正黑體" panose="020B0604030504040204" pitchFamily="34" charset="-120"/>
                <a:ea typeface="微軟正黑體" panose="020B0604030504040204" pitchFamily="34" charset="-120"/>
              </a:rPr>
              <a:t>(</a:t>
            </a:r>
            <a:r>
              <a:rPr lang="zh-TW" altLang="en-US" sz="3400" dirty="0">
                <a:solidFill>
                  <a:srgbClr val="000066"/>
                </a:solidFill>
                <a:latin typeface="微軟正黑體" panose="020B0604030504040204" pitchFamily="34" charset="-120"/>
                <a:ea typeface="微軟正黑體" panose="020B0604030504040204" pitchFamily="34" charset="-120"/>
              </a:rPr>
              <a:t>一</a:t>
            </a:r>
            <a:r>
              <a:rPr lang="en-US" altLang="zh-TW" sz="3400" dirty="0">
                <a:solidFill>
                  <a:srgbClr val="000066"/>
                </a:solidFill>
                <a:latin typeface="微軟正黑體" panose="020B0604030504040204" pitchFamily="34" charset="-120"/>
                <a:ea typeface="微軟正黑體" panose="020B0604030504040204" pitchFamily="34" charset="-120"/>
              </a:rPr>
              <a:t>)</a:t>
            </a:r>
            <a:r>
              <a:rPr lang="zh-TW" altLang="en-US" sz="3400" dirty="0">
                <a:solidFill>
                  <a:srgbClr val="000066"/>
                </a:solidFill>
                <a:latin typeface="微軟正黑體" panose="020B0604030504040204" pitchFamily="34" charset="-120"/>
                <a:ea typeface="微軟正黑體" panose="020B0604030504040204" pitchFamily="34" charset="-120"/>
              </a:rPr>
              <a:t>字第</a:t>
            </a:r>
            <a:r>
              <a:rPr lang="en-US" altLang="zh-TW" sz="3400" dirty="0">
                <a:solidFill>
                  <a:srgbClr val="000066"/>
                </a:solidFill>
                <a:latin typeface="微軟正黑體" panose="020B0604030504040204" pitchFamily="34" charset="-120"/>
                <a:ea typeface="微軟正黑體" panose="020B0604030504040204" pitchFamily="34" charset="-120"/>
              </a:rPr>
              <a:t>1040463662</a:t>
            </a:r>
            <a:r>
              <a:rPr lang="zh-TW" altLang="en-US" sz="3400" dirty="0">
                <a:solidFill>
                  <a:srgbClr val="000066"/>
                </a:solidFill>
                <a:latin typeface="微軟正黑體" panose="020B0604030504040204" pitchFamily="34" charset="-120"/>
                <a:ea typeface="微軟正黑體" panose="020B0604030504040204" pitchFamily="34" charset="-120"/>
              </a:rPr>
              <a:t>號函。</a:t>
            </a:r>
          </a:p>
          <a:p>
            <a:r>
              <a:rPr lang="en-US" altLang="zh-TW" sz="3400" dirty="0">
                <a:solidFill>
                  <a:srgbClr val="FF0000"/>
                </a:solidFill>
                <a:latin typeface="微軟正黑體" panose="020B0604030504040204" pitchFamily="34" charset="-120"/>
                <a:ea typeface="微軟正黑體" panose="020B0604030504040204" pitchFamily="34" charset="-120"/>
              </a:rPr>
              <a:t>105</a:t>
            </a:r>
            <a:r>
              <a:rPr lang="zh-TW" altLang="en-US" sz="3400" dirty="0">
                <a:solidFill>
                  <a:srgbClr val="FF0000"/>
                </a:solidFill>
                <a:latin typeface="微軟正黑體" panose="020B0604030504040204" pitchFamily="34" charset="-120"/>
                <a:ea typeface="微軟正黑體" panose="020B0604030504040204" pitchFamily="34" charset="-120"/>
              </a:rPr>
              <a:t>學年度</a:t>
            </a:r>
            <a:r>
              <a:rPr lang="zh-TW" altLang="en-US" sz="3400" dirty="0">
                <a:solidFill>
                  <a:srgbClr val="000066"/>
                </a:solidFill>
                <a:latin typeface="微軟正黑體" panose="020B0604030504040204" pitchFamily="34" charset="-120"/>
                <a:ea typeface="微軟正黑體" panose="020B0604030504040204" pitchFamily="34" charset="-120"/>
              </a:rPr>
              <a:t>入學高級中等學校學生，</a:t>
            </a:r>
            <a:r>
              <a:rPr lang="zh-TW" altLang="en-US" sz="3400" dirty="0">
                <a:solidFill>
                  <a:srgbClr val="FF0000"/>
                </a:solidFill>
                <a:latin typeface="微軟正黑體" panose="020B0604030504040204" pitchFamily="34" charset="-120"/>
                <a:ea typeface="微軟正黑體" panose="020B0604030504040204" pitchFamily="34" charset="-120"/>
              </a:rPr>
              <a:t>畢業前於原校就讀滿</a:t>
            </a:r>
            <a:r>
              <a:rPr lang="en-US" altLang="zh-TW" sz="3400" dirty="0">
                <a:solidFill>
                  <a:srgbClr val="FF0000"/>
                </a:solidFill>
                <a:latin typeface="微軟正黑體" panose="020B0604030504040204" pitchFamily="34" charset="-120"/>
                <a:ea typeface="微軟正黑體" panose="020B0604030504040204" pitchFamily="34" charset="-120"/>
              </a:rPr>
              <a:t>1</a:t>
            </a:r>
            <a:r>
              <a:rPr lang="zh-TW" altLang="en-US" sz="3400" dirty="0">
                <a:solidFill>
                  <a:srgbClr val="FF0000"/>
                </a:solidFill>
                <a:latin typeface="微軟正黑體" panose="020B0604030504040204" pitchFamily="34" charset="-120"/>
                <a:ea typeface="微軟正黑體" panose="020B0604030504040204" pitchFamily="34" charset="-120"/>
              </a:rPr>
              <a:t>學年以上者</a:t>
            </a:r>
            <a:r>
              <a:rPr lang="zh-TW" altLang="en-US" sz="3400" dirty="0">
                <a:solidFill>
                  <a:srgbClr val="000066"/>
                </a:solidFill>
                <a:latin typeface="微軟正黑體" panose="020B0604030504040204" pitchFamily="34" charset="-120"/>
                <a:ea typeface="微軟正黑體" panose="020B0604030504040204" pitchFamily="34" charset="-120"/>
              </a:rPr>
              <a:t>，始取得保障名額資格</a:t>
            </a:r>
          </a:p>
          <a:p>
            <a:r>
              <a:rPr lang="en-US" altLang="zh-TW" sz="3400" dirty="0">
                <a:solidFill>
                  <a:srgbClr val="FF0000"/>
                </a:solidFill>
                <a:latin typeface="微軟正黑體" panose="020B0604030504040204" pitchFamily="34" charset="-120"/>
                <a:ea typeface="微軟正黑體" panose="020B0604030504040204" pitchFamily="34" charset="-120"/>
              </a:rPr>
              <a:t>106</a:t>
            </a:r>
            <a:r>
              <a:rPr lang="zh-TW" altLang="en-US" sz="3400" dirty="0">
                <a:solidFill>
                  <a:srgbClr val="FF0000"/>
                </a:solidFill>
                <a:latin typeface="微軟正黑體" panose="020B0604030504040204" pitchFamily="34" charset="-120"/>
                <a:ea typeface="微軟正黑體" panose="020B0604030504040204" pitchFamily="34" charset="-120"/>
              </a:rPr>
              <a:t>學年度</a:t>
            </a:r>
            <a:r>
              <a:rPr lang="zh-TW" altLang="en-US" sz="3400" dirty="0">
                <a:solidFill>
                  <a:srgbClr val="000066"/>
                </a:solidFill>
                <a:latin typeface="微軟正黑體" panose="020B0604030504040204" pitchFamily="34" charset="-120"/>
                <a:ea typeface="微軟正黑體" panose="020B0604030504040204" pitchFamily="34" charset="-120"/>
              </a:rPr>
              <a:t>起入學高級中等學校學生，</a:t>
            </a:r>
            <a:r>
              <a:rPr lang="zh-TW" altLang="en-US" sz="3400" dirty="0">
                <a:solidFill>
                  <a:srgbClr val="FF0000"/>
                </a:solidFill>
                <a:latin typeface="微軟正黑體" panose="020B0604030504040204" pitchFamily="34" charset="-120"/>
                <a:ea typeface="微軟正黑體" panose="020B0604030504040204" pitchFamily="34" charset="-120"/>
              </a:rPr>
              <a:t>畢業前於原校就讀滿</a:t>
            </a:r>
            <a:r>
              <a:rPr lang="en-US" altLang="zh-TW" sz="3400" dirty="0">
                <a:solidFill>
                  <a:srgbClr val="FF0000"/>
                </a:solidFill>
                <a:latin typeface="微軟正黑體" panose="020B0604030504040204" pitchFamily="34" charset="-120"/>
                <a:ea typeface="微軟正黑體" panose="020B0604030504040204" pitchFamily="34" charset="-120"/>
              </a:rPr>
              <a:t>2</a:t>
            </a:r>
            <a:r>
              <a:rPr lang="zh-TW" altLang="en-US" sz="3400" dirty="0">
                <a:solidFill>
                  <a:srgbClr val="FF0000"/>
                </a:solidFill>
                <a:latin typeface="微軟正黑體" panose="020B0604030504040204" pitchFamily="34" charset="-120"/>
                <a:ea typeface="微軟正黑體" panose="020B0604030504040204" pitchFamily="34" charset="-120"/>
              </a:rPr>
              <a:t>學年以上者</a:t>
            </a:r>
            <a:r>
              <a:rPr lang="zh-TW" altLang="en-US" sz="3400" dirty="0">
                <a:solidFill>
                  <a:srgbClr val="000066"/>
                </a:solidFill>
                <a:latin typeface="微軟正黑體" panose="020B0604030504040204" pitchFamily="34" charset="-120"/>
                <a:ea typeface="微軟正黑體" panose="020B0604030504040204" pitchFamily="34" charset="-120"/>
              </a:rPr>
              <a:t>，始取得保障名額資格</a:t>
            </a:r>
          </a:p>
        </p:txBody>
      </p:sp>
      <p:sp>
        <p:nvSpPr>
          <p:cNvPr id="3" name="投影片編號版面配置區 2"/>
          <p:cNvSpPr>
            <a:spLocks noGrp="1"/>
          </p:cNvSpPr>
          <p:nvPr>
            <p:ph type="sldNum" sz="quarter" idx="12"/>
          </p:nvPr>
        </p:nvSpPr>
        <p:spPr/>
        <p:txBody>
          <a:bodyPr/>
          <a:lstStyle/>
          <a:p>
            <a:pPr>
              <a:defRPr/>
            </a:pPr>
            <a:r>
              <a:rPr lang="en-US" altLang="zh-TW" dirty="0" smtClean="0"/>
              <a:t>58</a:t>
            </a:r>
            <a:endParaRPr lang="en-US" altLang="zh-TW" dirty="0"/>
          </a:p>
        </p:txBody>
      </p:sp>
    </p:spTree>
    <p:extLst>
      <p:ext uri="{BB962C8B-B14F-4D97-AF65-F5344CB8AC3E}">
        <p14:creationId xmlns:p14="http://schemas.microsoft.com/office/powerpoint/2010/main" val="139788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ChangeArrowheads="1"/>
          </p:cNvSpPr>
          <p:nvPr/>
        </p:nvSpPr>
        <p:spPr bwMode="auto">
          <a:xfrm>
            <a:off x="2389188" y="438151"/>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3200">
                <a:solidFill>
                  <a:schemeClr val="tx1"/>
                </a:solidFill>
                <a:latin typeface="Calibri" panose="020F0502020204030204" pitchFamily="34" charset="0"/>
                <a:ea typeface="新細明體" panose="02020500000000000000" pitchFamily="18" charset="-120"/>
              </a:defRPr>
            </a:lvl1pPr>
            <a:lvl2pPr marL="742950" indent="-285750">
              <a:defRPr kumimoji="1" sz="3200">
                <a:solidFill>
                  <a:schemeClr val="tx1"/>
                </a:solidFill>
                <a:latin typeface="Calibri" panose="020F0502020204030204" pitchFamily="34" charset="0"/>
                <a:ea typeface="新細明體" panose="02020500000000000000" pitchFamily="18" charset="-120"/>
              </a:defRPr>
            </a:lvl2pPr>
            <a:lvl3pPr marL="1143000" indent="-228600">
              <a:defRPr kumimoji="1" sz="3200">
                <a:solidFill>
                  <a:schemeClr val="tx1"/>
                </a:solidFill>
                <a:latin typeface="Calibri" panose="020F0502020204030204" pitchFamily="34" charset="0"/>
                <a:ea typeface="新細明體" panose="02020500000000000000" pitchFamily="18" charset="-120"/>
              </a:defRPr>
            </a:lvl3pPr>
            <a:lvl4pPr marL="1600200" indent="-228600">
              <a:defRPr kumimoji="1" sz="3200">
                <a:solidFill>
                  <a:schemeClr val="tx1"/>
                </a:solidFill>
                <a:latin typeface="Calibri" panose="020F0502020204030204" pitchFamily="34" charset="0"/>
                <a:ea typeface="新細明體" panose="02020500000000000000" pitchFamily="18" charset="-120"/>
              </a:defRPr>
            </a:lvl4pPr>
            <a:lvl5pPr marL="2057400" indent="-22860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6" name="Rectangle 7"/>
          <p:cNvSpPr>
            <a:spLocks noGrp="1"/>
          </p:cNvSpPr>
          <p:nvPr>
            <p:ph type="title" idx="4294967295"/>
          </p:nvPr>
        </p:nvSpPr>
        <p:spPr>
          <a:xfrm>
            <a:off x="1991544" y="290513"/>
            <a:ext cx="7787208" cy="1003300"/>
          </a:xfrm>
        </p:spPr>
        <p:txBody>
          <a:bodyPr/>
          <a:lstStyle/>
          <a:p>
            <a:r>
              <a:rPr lang="zh-TW" altLang="en-US" sz="4000" dirty="0"/>
              <a:t>志願選填注意事項</a:t>
            </a:r>
          </a:p>
        </p:txBody>
      </p:sp>
      <p:sp>
        <p:nvSpPr>
          <p:cNvPr id="33797" name="Rectangle 8"/>
          <p:cNvSpPr>
            <a:spLocks noGrp="1"/>
          </p:cNvSpPr>
          <p:nvPr>
            <p:ph type="body" sz="half" idx="4294967295"/>
          </p:nvPr>
        </p:nvSpPr>
        <p:spPr>
          <a:xfrm>
            <a:off x="2135560" y="1441450"/>
            <a:ext cx="8352928" cy="3888432"/>
          </a:xfrm>
        </p:spPr>
        <p:txBody>
          <a:bodyPr/>
          <a:lstStyle/>
          <a:p>
            <a:r>
              <a:rPr lang="zh-TW" altLang="en-US" sz="3400" dirty="0">
                <a:solidFill>
                  <a:srgbClr val="000066"/>
                </a:solidFill>
                <a:latin typeface="微軟正黑體" pitchFamily="34" charset="-120"/>
                <a:ea typeface="微軟正黑體" pitchFamily="34" charset="-120"/>
              </a:rPr>
              <a:t>第一次學生上網選填志願模擬</a:t>
            </a:r>
            <a:r>
              <a:rPr lang="zh-TW" altLang="en-US" sz="3400" dirty="0">
                <a:solidFill>
                  <a:srgbClr val="000066"/>
                </a:solidFill>
                <a:latin typeface="標楷體" panose="03000509000000000000" pitchFamily="65" charset="-120"/>
                <a:ea typeface="標楷體" panose="03000509000000000000" pitchFamily="65" charset="-120"/>
              </a:rPr>
              <a:t>：</a:t>
            </a:r>
            <a:r>
              <a:rPr lang="en-US" altLang="zh-TW" sz="3400" dirty="0">
                <a:solidFill>
                  <a:srgbClr val="C00000"/>
                </a:solidFill>
                <a:latin typeface="微軟正黑體" pitchFamily="34" charset="-120"/>
                <a:ea typeface="微軟正黑體" pitchFamily="34" charset="-120"/>
              </a:rPr>
              <a:t>1/7(</a:t>
            </a:r>
            <a:r>
              <a:rPr lang="zh-TW" altLang="en-US" sz="3400" dirty="0">
                <a:solidFill>
                  <a:srgbClr val="C00000"/>
                </a:solidFill>
                <a:latin typeface="微軟正黑體" pitchFamily="34" charset="-120"/>
                <a:ea typeface="微軟正黑體" pitchFamily="34" charset="-120"/>
              </a:rPr>
              <a:t>四</a:t>
            </a:r>
            <a:r>
              <a:rPr lang="en-US" altLang="zh-TW" sz="3400" dirty="0">
                <a:solidFill>
                  <a:srgbClr val="C00000"/>
                </a:solidFill>
                <a:latin typeface="微軟正黑體" pitchFamily="34" charset="-120"/>
                <a:ea typeface="微軟正黑體" pitchFamily="34" charset="-120"/>
              </a:rPr>
              <a:t>)</a:t>
            </a:r>
            <a:r>
              <a:rPr lang="zh-TW" altLang="en-US" sz="3400" dirty="0">
                <a:solidFill>
                  <a:srgbClr val="C00000"/>
                </a:solidFill>
                <a:latin typeface="微軟正黑體" pitchFamily="34" charset="-120"/>
                <a:ea typeface="微軟正黑體" pitchFamily="34" charset="-120"/>
              </a:rPr>
              <a:t>上午</a:t>
            </a:r>
            <a:r>
              <a:rPr lang="en-US" altLang="zh-TW" sz="3400" dirty="0">
                <a:solidFill>
                  <a:srgbClr val="C00000"/>
                </a:solidFill>
                <a:latin typeface="微軟正黑體" pitchFamily="34" charset="-120"/>
                <a:ea typeface="微軟正黑體" pitchFamily="34" charset="-120"/>
              </a:rPr>
              <a:t>10</a:t>
            </a:r>
            <a:r>
              <a:rPr lang="zh-TW" altLang="en-US" sz="3400" dirty="0">
                <a:solidFill>
                  <a:srgbClr val="C00000"/>
                </a:solidFill>
                <a:latin typeface="微軟正黑體" pitchFamily="34" charset="-120"/>
                <a:ea typeface="微軟正黑體" pitchFamily="34" charset="-120"/>
              </a:rPr>
              <a:t>時</a:t>
            </a:r>
            <a:r>
              <a:rPr lang="en-US" altLang="zh-TW" sz="3400" dirty="0">
                <a:solidFill>
                  <a:srgbClr val="C00000"/>
                </a:solidFill>
                <a:latin typeface="微軟正黑體" pitchFamily="34" charset="-120"/>
                <a:ea typeface="微軟正黑體" pitchFamily="34" charset="-120"/>
              </a:rPr>
              <a:t>-1/10(</a:t>
            </a:r>
            <a:r>
              <a:rPr lang="zh-TW" altLang="en-US" sz="3400" dirty="0">
                <a:solidFill>
                  <a:srgbClr val="C00000"/>
                </a:solidFill>
                <a:latin typeface="微軟正黑體" pitchFamily="34" charset="-120"/>
                <a:ea typeface="微軟正黑體" pitchFamily="34" charset="-120"/>
              </a:rPr>
              <a:t>日</a:t>
            </a:r>
            <a:r>
              <a:rPr lang="en-US" altLang="zh-TW" sz="3400" dirty="0">
                <a:solidFill>
                  <a:srgbClr val="C00000"/>
                </a:solidFill>
                <a:latin typeface="微軟正黑體" pitchFamily="34" charset="-120"/>
                <a:ea typeface="微軟正黑體" pitchFamily="34" charset="-120"/>
              </a:rPr>
              <a:t>)</a:t>
            </a:r>
            <a:r>
              <a:rPr lang="zh-TW" altLang="en-US" sz="3400" dirty="0">
                <a:solidFill>
                  <a:srgbClr val="C00000"/>
                </a:solidFill>
                <a:latin typeface="微軟正黑體" pitchFamily="34" charset="-120"/>
                <a:ea typeface="微軟正黑體" pitchFamily="34" charset="-120"/>
              </a:rPr>
              <a:t>下午</a:t>
            </a:r>
            <a:r>
              <a:rPr lang="en-US" altLang="zh-TW" sz="3400" dirty="0">
                <a:solidFill>
                  <a:srgbClr val="C00000"/>
                </a:solidFill>
                <a:latin typeface="微軟正黑體" pitchFamily="34" charset="-120"/>
                <a:ea typeface="微軟正黑體" pitchFamily="34" charset="-120"/>
              </a:rPr>
              <a:t>5</a:t>
            </a:r>
            <a:r>
              <a:rPr lang="zh-TW" altLang="en-US" sz="3400" dirty="0">
                <a:solidFill>
                  <a:srgbClr val="C00000"/>
                </a:solidFill>
                <a:latin typeface="微軟正黑體" pitchFamily="34" charset="-120"/>
                <a:ea typeface="微軟正黑體" pitchFamily="34" charset="-120"/>
              </a:rPr>
              <a:t>時</a:t>
            </a:r>
            <a:r>
              <a:rPr lang="zh-TW" altLang="en-US" sz="3400" dirty="0">
                <a:solidFill>
                  <a:srgbClr val="000066"/>
                </a:solidFill>
                <a:latin typeface="微軟正黑體" pitchFamily="34" charset="-120"/>
                <a:ea typeface="微軟正黑體" pitchFamily="34" charset="-120"/>
              </a:rPr>
              <a:t>。</a:t>
            </a:r>
            <a:endParaRPr lang="en-US" altLang="zh-TW" sz="3400" dirty="0">
              <a:solidFill>
                <a:srgbClr val="000066"/>
              </a:solidFill>
              <a:latin typeface="微軟正黑體" pitchFamily="34" charset="-120"/>
              <a:ea typeface="微軟正黑體" pitchFamily="34" charset="-120"/>
            </a:endParaRPr>
          </a:p>
          <a:p>
            <a:r>
              <a:rPr lang="zh-TW" altLang="en-US" sz="3400" dirty="0">
                <a:solidFill>
                  <a:srgbClr val="000066"/>
                </a:solidFill>
                <a:latin typeface="微軟正黑體" pitchFamily="34" charset="-120"/>
                <a:ea typeface="微軟正黑體" pitchFamily="34" charset="-120"/>
              </a:rPr>
              <a:t>第二次學生上網選填志願模擬</a:t>
            </a:r>
            <a:r>
              <a:rPr lang="zh-TW" altLang="en-US" sz="3400" dirty="0">
                <a:solidFill>
                  <a:srgbClr val="000066"/>
                </a:solidFill>
                <a:latin typeface="標楷體" panose="03000509000000000000" pitchFamily="65" charset="-120"/>
                <a:ea typeface="標楷體" panose="03000509000000000000" pitchFamily="65" charset="-120"/>
              </a:rPr>
              <a:t>：</a:t>
            </a:r>
            <a:r>
              <a:rPr lang="en-US" altLang="zh-TW" sz="3400" dirty="0">
                <a:solidFill>
                  <a:srgbClr val="C00000"/>
                </a:solidFill>
                <a:latin typeface="微軟正黑體" pitchFamily="34" charset="-120"/>
                <a:ea typeface="微軟正黑體" pitchFamily="34" charset="-120"/>
              </a:rPr>
              <a:t>4/14(</a:t>
            </a:r>
            <a:r>
              <a:rPr lang="zh-TW" altLang="en-US" sz="3400" dirty="0">
                <a:solidFill>
                  <a:srgbClr val="C00000"/>
                </a:solidFill>
                <a:latin typeface="微軟正黑體" pitchFamily="34" charset="-120"/>
                <a:ea typeface="微軟正黑體" pitchFamily="34" charset="-120"/>
              </a:rPr>
              <a:t>四</a:t>
            </a:r>
            <a:r>
              <a:rPr lang="en-US" altLang="zh-TW" sz="3400" dirty="0">
                <a:solidFill>
                  <a:srgbClr val="C00000"/>
                </a:solidFill>
                <a:latin typeface="微軟正黑體" pitchFamily="34" charset="-120"/>
                <a:ea typeface="微軟正黑體" pitchFamily="34" charset="-120"/>
              </a:rPr>
              <a:t>)</a:t>
            </a:r>
            <a:r>
              <a:rPr lang="zh-TW" altLang="en-US" sz="3400" dirty="0">
                <a:solidFill>
                  <a:srgbClr val="C00000"/>
                </a:solidFill>
                <a:latin typeface="微軟正黑體" pitchFamily="34" charset="-120"/>
                <a:ea typeface="微軟正黑體" pitchFamily="34" charset="-120"/>
              </a:rPr>
              <a:t>上午</a:t>
            </a:r>
            <a:r>
              <a:rPr lang="en-US" altLang="zh-TW" sz="3400" dirty="0">
                <a:solidFill>
                  <a:srgbClr val="C00000"/>
                </a:solidFill>
                <a:latin typeface="微軟正黑體" pitchFamily="34" charset="-120"/>
                <a:ea typeface="微軟正黑體" pitchFamily="34" charset="-120"/>
              </a:rPr>
              <a:t>10</a:t>
            </a:r>
            <a:r>
              <a:rPr lang="zh-TW" altLang="en-US" sz="3400" dirty="0">
                <a:solidFill>
                  <a:srgbClr val="C00000"/>
                </a:solidFill>
                <a:latin typeface="微軟正黑體" pitchFamily="34" charset="-120"/>
                <a:ea typeface="微軟正黑體" pitchFamily="34" charset="-120"/>
              </a:rPr>
              <a:t>時</a:t>
            </a:r>
            <a:r>
              <a:rPr lang="en-US" altLang="zh-TW" sz="3400" dirty="0">
                <a:solidFill>
                  <a:srgbClr val="C00000"/>
                </a:solidFill>
                <a:latin typeface="微軟正黑體" pitchFamily="34" charset="-120"/>
                <a:ea typeface="微軟正黑體" pitchFamily="34" charset="-120"/>
              </a:rPr>
              <a:t>-4/17(</a:t>
            </a:r>
            <a:r>
              <a:rPr lang="zh-TW" altLang="en-US" sz="3400" dirty="0">
                <a:solidFill>
                  <a:srgbClr val="C00000"/>
                </a:solidFill>
                <a:latin typeface="微軟正黑體" pitchFamily="34" charset="-120"/>
                <a:ea typeface="微軟正黑體" pitchFamily="34" charset="-120"/>
              </a:rPr>
              <a:t>日</a:t>
            </a:r>
            <a:r>
              <a:rPr lang="en-US" altLang="zh-TW" sz="3400" dirty="0">
                <a:solidFill>
                  <a:srgbClr val="C00000"/>
                </a:solidFill>
                <a:latin typeface="微軟正黑體" pitchFamily="34" charset="-120"/>
                <a:ea typeface="微軟正黑體" pitchFamily="34" charset="-120"/>
              </a:rPr>
              <a:t>)</a:t>
            </a:r>
            <a:r>
              <a:rPr lang="zh-TW" altLang="en-US" sz="3400" dirty="0">
                <a:solidFill>
                  <a:srgbClr val="C00000"/>
                </a:solidFill>
                <a:latin typeface="微軟正黑體" pitchFamily="34" charset="-120"/>
                <a:ea typeface="微軟正黑體" pitchFamily="34" charset="-120"/>
              </a:rPr>
              <a:t>下午</a:t>
            </a:r>
            <a:r>
              <a:rPr lang="en-US" altLang="zh-TW" sz="3400" dirty="0">
                <a:solidFill>
                  <a:srgbClr val="C00000"/>
                </a:solidFill>
                <a:latin typeface="微軟正黑體" pitchFamily="34" charset="-120"/>
                <a:ea typeface="微軟正黑體" pitchFamily="34" charset="-120"/>
              </a:rPr>
              <a:t>5</a:t>
            </a:r>
            <a:r>
              <a:rPr lang="zh-TW" altLang="en-US" sz="3400" dirty="0">
                <a:solidFill>
                  <a:srgbClr val="C00000"/>
                </a:solidFill>
                <a:latin typeface="微軟正黑體" pitchFamily="34" charset="-120"/>
                <a:ea typeface="微軟正黑體" pitchFamily="34" charset="-120"/>
              </a:rPr>
              <a:t>時</a:t>
            </a:r>
            <a:r>
              <a:rPr lang="zh-TW" altLang="en-US" sz="3400" dirty="0">
                <a:solidFill>
                  <a:srgbClr val="000066"/>
                </a:solidFill>
                <a:latin typeface="微軟正黑體" pitchFamily="34" charset="-120"/>
                <a:ea typeface="微軟正黑體" pitchFamily="34" charset="-120"/>
              </a:rPr>
              <a:t>。</a:t>
            </a:r>
            <a:endParaRPr lang="en-US" altLang="zh-TW" sz="3400" dirty="0">
              <a:solidFill>
                <a:srgbClr val="000066"/>
              </a:solidFill>
              <a:latin typeface="微軟正黑體" pitchFamily="34" charset="-120"/>
              <a:ea typeface="微軟正黑體" pitchFamily="34" charset="-120"/>
            </a:endParaRPr>
          </a:p>
          <a:p>
            <a:r>
              <a:rPr lang="zh-TW" altLang="en-US" sz="3400" dirty="0">
                <a:solidFill>
                  <a:srgbClr val="000066"/>
                </a:solidFill>
                <a:latin typeface="微軟正黑體" pitchFamily="34" charset="-120"/>
                <a:ea typeface="微軟正黑體" pitchFamily="34" charset="-120"/>
              </a:rPr>
              <a:t>正式志願選填日：</a:t>
            </a:r>
            <a:r>
              <a:rPr lang="en-US" altLang="zh-TW" sz="3400" dirty="0">
                <a:solidFill>
                  <a:srgbClr val="C00000"/>
                </a:solidFill>
                <a:latin typeface="微軟正黑體" pitchFamily="34" charset="-120"/>
                <a:ea typeface="微軟正黑體" pitchFamily="34" charset="-120"/>
              </a:rPr>
              <a:t>6/16(</a:t>
            </a:r>
            <a:r>
              <a:rPr lang="zh-TW" altLang="en-US" sz="3400" dirty="0">
                <a:solidFill>
                  <a:srgbClr val="C00000"/>
                </a:solidFill>
                <a:latin typeface="微軟正黑體" pitchFamily="34" charset="-120"/>
                <a:ea typeface="微軟正黑體" pitchFamily="34" charset="-120"/>
              </a:rPr>
              <a:t>四</a:t>
            </a:r>
            <a:r>
              <a:rPr lang="en-US" altLang="zh-TW" sz="3400" dirty="0">
                <a:solidFill>
                  <a:srgbClr val="C00000"/>
                </a:solidFill>
                <a:latin typeface="微軟正黑體" pitchFamily="34" charset="-120"/>
                <a:ea typeface="微軟正黑體" pitchFamily="34" charset="-120"/>
              </a:rPr>
              <a:t>)</a:t>
            </a:r>
            <a:r>
              <a:rPr lang="zh-TW" altLang="en-US" sz="3400" dirty="0">
                <a:solidFill>
                  <a:srgbClr val="C00000"/>
                </a:solidFill>
                <a:latin typeface="微軟正黑體" pitchFamily="34" charset="-120"/>
                <a:ea typeface="微軟正黑體" pitchFamily="34" charset="-120"/>
              </a:rPr>
              <a:t>上午</a:t>
            </a:r>
            <a:r>
              <a:rPr lang="en-US" altLang="zh-TW" sz="3400" dirty="0">
                <a:solidFill>
                  <a:srgbClr val="C00000"/>
                </a:solidFill>
                <a:latin typeface="微軟正黑體" pitchFamily="34" charset="-120"/>
                <a:ea typeface="微軟正黑體" pitchFamily="34" charset="-120"/>
              </a:rPr>
              <a:t>10</a:t>
            </a:r>
            <a:r>
              <a:rPr lang="zh-TW" altLang="en-US" sz="3400" dirty="0">
                <a:solidFill>
                  <a:srgbClr val="C00000"/>
                </a:solidFill>
                <a:latin typeface="微軟正黑體" pitchFamily="34" charset="-120"/>
                <a:ea typeface="微軟正黑體" pitchFamily="34" charset="-120"/>
              </a:rPr>
              <a:t>時</a:t>
            </a:r>
            <a:r>
              <a:rPr lang="en-US" altLang="zh-TW" sz="3400" dirty="0">
                <a:solidFill>
                  <a:srgbClr val="C00000"/>
                </a:solidFill>
                <a:latin typeface="微軟正黑體" pitchFamily="34" charset="-120"/>
                <a:ea typeface="微軟正黑體" pitchFamily="34" charset="-120"/>
              </a:rPr>
              <a:t>-6/19(</a:t>
            </a:r>
            <a:r>
              <a:rPr lang="zh-TW" altLang="en-US" sz="3400" dirty="0">
                <a:solidFill>
                  <a:srgbClr val="C00000"/>
                </a:solidFill>
                <a:latin typeface="微軟正黑體" pitchFamily="34" charset="-120"/>
                <a:ea typeface="微軟正黑體" pitchFamily="34" charset="-120"/>
              </a:rPr>
              <a:t>日</a:t>
            </a:r>
            <a:r>
              <a:rPr lang="en-US" altLang="zh-TW" sz="3400" dirty="0">
                <a:solidFill>
                  <a:srgbClr val="C00000"/>
                </a:solidFill>
                <a:latin typeface="微軟正黑體" pitchFamily="34" charset="-120"/>
                <a:ea typeface="微軟正黑體" pitchFamily="34" charset="-120"/>
              </a:rPr>
              <a:t>)</a:t>
            </a:r>
            <a:r>
              <a:rPr lang="zh-TW" altLang="en-US" sz="3400" dirty="0">
                <a:solidFill>
                  <a:srgbClr val="C00000"/>
                </a:solidFill>
                <a:latin typeface="微軟正黑體" pitchFamily="34" charset="-120"/>
                <a:ea typeface="微軟正黑體" pitchFamily="34" charset="-120"/>
              </a:rPr>
              <a:t>下午</a:t>
            </a:r>
            <a:r>
              <a:rPr lang="en-US" altLang="zh-TW" sz="3400" dirty="0">
                <a:solidFill>
                  <a:srgbClr val="C00000"/>
                </a:solidFill>
                <a:latin typeface="微軟正黑體" pitchFamily="34" charset="-120"/>
                <a:ea typeface="微軟正黑體" pitchFamily="34" charset="-120"/>
              </a:rPr>
              <a:t>5</a:t>
            </a:r>
            <a:r>
              <a:rPr lang="zh-TW" altLang="en-US" sz="3400" dirty="0">
                <a:solidFill>
                  <a:srgbClr val="C00000"/>
                </a:solidFill>
                <a:latin typeface="微軟正黑體" pitchFamily="34" charset="-120"/>
                <a:ea typeface="微軟正黑體" pitchFamily="34" charset="-120"/>
              </a:rPr>
              <a:t>時</a:t>
            </a:r>
            <a:r>
              <a:rPr lang="zh-TW" altLang="en-US" sz="3400" dirty="0">
                <a:solidFill>
                  <a:srgbClr val="000066"/>
                </a:solidFill>
                <a:latin typeface="微軟正黑體" pitchFamily="34" charset="-120"/>
                <a:ea typeface="微軟正黑體" pitchFamily="34" charset="-120"/>
              </a:rPr>
              <a:t>。</a:t>
            </a:r>
            <a:endParaRPr lang="en-US" altLang="zh-TW" sz="3400" dirty="0">
              <a:solidFill>
                <a:srgbClr val="000066"/>
              </a:solidFill>
              <a:latin typeface="微軟正黑體" pitchFamily="34" charset="-120"/>
              <a:ea typeface="微軟正黑體" pitchFamily="34" charset="-120"/>
            </a:endParaRPr>
          </a:p>
          <a:p>
            <a:r>
              <a:rPr lang="zh-TW" altLang="en-US" sz="3400" dirty="0">
                <a:solidFill>
                  <a:srgbClr val="000066"/>
                </a:solidFill>
                <a:latin typeface="微軟正黑體" pitchFamily="34" charset="-120"/>
                <a:ea typeface="微軟正黑體" pitchFamily="34" charset="-120"/>
              </a:rPr>
              <a:t>模擬及正式選填志願，學生可在家選填。若學生家中無法進行電腦選填志願者，請學校協助安排電腦教室供學生志願選填。</a:t>
            </a:r>
          </a:p>
          <a:p>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pPr>
              <a:defRPr/>
            </a:pPr>
            <a:r>
              <a:rPr lang="en-US" altLang="zh-TW" dirty="0" smtClean="0"/>
              <a:t>59</a:t>
            </a:r>
            <a:endParaRPr lang="en-US" altLang="zh-TW" dirty="0"/>
          </a:p>
        </p:txBody>
      </p:sp>
    </p:spTree>
    <p:extLst>
      <p:ext uri="{BB962C8B-B14F-4D97-AF65-F5344CB8AC3E}">
        <p14:creationId xmlns:p14="http://schemas.microsoft.com/office/powerpoint/2010/main" val="24493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ChangeArrowheads="1"/>
          </p:cNvSpPr>
          <p:nvPr/>
        </p:nvSpPr>
        <p:spPr bwMode="auto">
          <a:xfrm>
            <a:off x="2389188" y="438151"/>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3200">
                <a:solidFill>
                  <a:schemeClr val="tx1"/>
                </a:solidFill>
                <a:latin typeface="Calibri" panose="020F0502020204030204" pitchFamily="34" charset="0"/>
                <a:ea typeface="新細明體" panose="02020500000000000000" pitchFamily="18" charset="-120"/>
              </a:defRPr>
            </a:lvl1pPr>
            <a:lvl2pPr marL="742950" indent="-285750">
              <a:defRPr kumimoji="1" sz="3200">
                <a:solidFill>
                  <a:schemeClr val="tx1"/>
                </a:solidFill>
                <a:latin typeface="Calibri" panose="020F0502020204030204" pitchFamily="34" charset="0"/>
                <a:ea typeface="新細明體" panose="02020500000000000000" pitchFamily="18" charset="-120"/>
              </a:defRPr>
            </a:lvl2pPr>
            <a:lvl3pPr marL="1143000" indent="-228600">
              <a:defRPr kumimoji="1" sz="3200">
                <a:solidFill>
                  <a:schemeClr val="tx1"/>
                </a:solidFill>
                <a:latin typeface="Calibri" panose="020F0502020204030204" pitchFamily="34" charset="0"/>
                <a:ea typeface="新細明體" panose="02020500000000000000" pitchFamily="18" charset="-120"/>
              </a:defRPr>
            </a:lvl3pPr>
            <a:lvl4pPr marL="1600200" indent="-228600">
              <a:defRPr kumimoji="1" sz="3200">
                <a:solidFill>
                  <a:schemeClr val="tx1"/>
                </a:solidFill>
                <a:latin typeface="Calibri" panose="020F0502020204030204" pitchFamily="34" charset="0"/>
                <a:ea typeface="新細明體" panose="02020500000000000000" pitchFamily="18" charset="-120"/>
              </a:defRPr>
            </a:lvl4pPr>
            <a:lvl5pPr marL="2057400" indent="-22860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6" name="Rectangle 7"/>
          <p:cNvSpPr>
            <a:spLocks noGrp="1"/>
          </p:cNvSpPr>
          <p:nvPr>
            <p:ph type="title" idx="4294967295"/>
          </p:nvPr>
        </p:nvSpPr>
        <p:spPr>
          <a:xfrm>
            <a:off x="1991544" y="290513"/>
            <a:ext cx="7787208" cy="1003300"/>
          </a:xfrm>
        </p:spPr>
        <p:txBody>
          <a:bodyPr/>
          <a:lstStyle/>
          <a:p>
            <a:r>
              <a:rPr lang="zh-TW" altLang="en-US" sz="4000" dirty="0"/>
              <a:t>志願選填注意事項</a:t>
            </a:r>
          </a:p>
        </p:txBody>
      </p:sp>
      <p:sp>
        <p:nvSpPr>
          <p:cNvPr id="33797" name="Rectangle 8"/>
          <p:cNvSpPr>
            <a:spLocks noGrp="1"/>
          </p:cNvSpPr>
          <p:nvPr>
            <p:ph type="body" sz="half" idx="4294967295"/>
          </p:nvPr>
        </p:nvSpPr>
        <p:spPr>
          <a:xfrm>
            <a:off x="2135560" y="1441450"/>
            <a:ext cx="8352928" cy="3888432"/>
          </a:xfrm>
        </p:spPr>
        <p:txBody>
          <a:bodyPr/>
          <a:lstStyle/>
          <a:p>
            <a:r>
              <a:rPr lang="zh-TW" altLang="en-US" sz="3400" dirty="0">
                <a:solidFill>
                  <a:srgbClr val="000066"/>
                </a:solidFill>
                <a:latin typeface="微軟正黑體" pitchFamily="34" charset="-120"/>
                <a:ea typeface="微軟正黑體" pitchFamily="34" charset="-120"/>
              </a:rPr>
              <a:t>五專部分名額納入免試志願選填。</a:t>
            </a:r>
            <a:endParaRPr lang="en-US" altLang="zh-TW" sz="3400" dirty="0">
              <a:solidFill>
                <a:srgbClr val="000066"/>
              </a:solidFill>
              <a:latin typeface="微軟正黑體" pitchFamily="34" charset="-120"/>
              <a:ea typeface="微軟正黑體" pitchFamily="34" charset="-120"/>
            </a:endParaRPr>
          </a:p>
          <a:p>
            <a:r>
              <a:rPr lang="zh-TW" altLang="en-US" sz="3400" dirty="0" smtClean="0">
                <a:solidFill>
                  <a:srgbClr val="000066"/>
                </a:solidFill>
                <a:latin typeface="微軟正黑體" pitchFamily="34" charset="-120"/>
                <a:ea typeface="微軟正黑體" pitchFamily="34" charset="-120"/>
              </a:rPr>
              <a:t>每一志願序至多可選填</a:t>
            </a:r>
            <a:r>
              <a:rPr lang="en-US" altLang="zh-TW" sz="3400" dirty="0" smtClean="0">
                <a:solidFill>
                  <a:srgbClr val="000066"/>
                </a:solidFill>
                <a:latin typeface="微軟正黑體" pitchFamily="34" charset="-120"/>
                <a:ea typeface="微軟正黑體" pitchFamily="34" charset="-120"/>
              </a:rPr>
              <a:t>3</a:t>
            </a:r>
            <a:r>
              <a:rPr lang="zh-TW" altLang="en-US" sz="3400" dirty="0" smtClean="0">
                <a:solidFill>
                  <a:srgbClr val="000066"/>
                </a:solidFill>
                <a:latin typeface="微軟正黑體" pitchFamily="34" charset="-120"/>
                <a:ea typeface="微軟正黑體" pitchFamily="34" charset="-120"/>
              </a:rPr>
              <a:t>校為一群組。</a:t>
            </a:r>
            <a:endParaRPr lang="en-US" altLang="zh-TW" sz="3400" dirty="0" smtClean="0">
              <a:solidFill>
                <a:srgbClr val="000066"/>
              </a:solidFill>
              <a:latin typeface="微軟正黑體" pitchFamily="34" charset="-120"/>
              <a:ea typeface="微軟正黑體" pitchFamily="34" charset="-120"/>
            </a:endParaRPr>
          </a:p>
          <a:p>
            <a:r>
              <a:rPr lang="zh-TW" altLang="en-US" sz="3400" dirty="0" smtClean="0">
                <a:solidFill>
                  <a:srgbClr val="000066"/>
                </a:solidFill>
                <a:latin typeface="微軟正黑體" pitchFamily="34" charset="-120"/>
                <a:ea typeface="微軟正黑體" pitchFamily="34" charset="-120"/>
              </a:rPr>
              <a:t>同一</a:t>
            </a:r>
            <a:r>
              <a:rPr lang="zh-TW" altLang="en-US" sz="3400" dirty="0">
                <a:solidFill>
                  <a:srgbClr val="000066"/>
                </a:solidFill>
                <a:latin typeface="微軟正黑體" pitchFamily="34" charset="-120"/>
                <a:ea typeface="微軟正黑體" pitchFamily="34" charset="-120"/>
              </a:rPr>
              <a:t>學校第</a:t>
            </a:r>
            <a:r>
              <a:rPr lang="en-US" altLang="zh-TW" sz="3400" dirty="0">
                <a:solidFill>
                  <a:srgbClr val="000066"/>
                </a:solidFill>
                <a:latin typeface="微軟正黑體" pitchFamily="34" charset="-120"/>
                <a:ea typeface="微軟正黑體" pitchFamily="34" charset="-120"/>
              </a:rPr>
              <a:t>2</a:t>
            </a:r>
            <a:r>
              <a:rPr lang="zh-TW" altLang="en-US" sz="3400" dirty="0">
                <a:solidFill>
                  <a:srgbClr val="000066"/>
                </a:solidFill>
                <a:latin typeface="微軟正黑體" pitchFamily="34" charset="-120"/>
                <a:ea typeface="微軟正黑體" pitchFamily="34" charset="-120"/>
              </a:rPr>
              <a:t>次選填，視為不同志願序。</a:t>
            </a:r>
            <a:endParaRPr lang="en-US" altLang="zh-TW" sz="3400" dirty="0">
              <a:solidFill>
                <a:srgbClr val="000066"/>
              </a:solidFill>
              <a:latin typeface="微軟正黑體" pitchFamily="34" charset="-120"/>
              <a:ea typeface="微軟正黑體" pitchFamily="34" charset="-120"/>
            </a:endParaRPr>
          </a:p>
          <a:p>
            <a:endParaRPr lang="zh-TW" altLang="en-US" sz="3400" dirty="0">
              <a:solidFill>
                <a:srgbClr val="000066"/>
              </a:solidFill>
              <a:latin typeface="微軟正黑體" pitchFamily="34" charset="-120"/>
              <a:ea typeface="微軟正黑體" pitchFamily="34" charset="-120"/>
            </a:endParaRPr>
          </a:p>
          <a:p>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pPr>
              <a:defRPr/>
            </a:pPr>
            <a:r>
              <a:rPr lang="en-US" altLang="zh-TW" dirty="0" smtClean="0"/>
              <a:t>60</a:t>
            </a:r>
            <a:endParaRPr lang="en-US" altLang="zh-TW" dirty="0"/>
          </a:p>
        </p:txBody>
      </p:sp>
    </p:spTree>
    <p:extLst>
      <p:ext uri="{BB962C8B-B14F-4D97-AF65-F5344CB8AC3E}">
        <p14:creationId xmlns:p14="http://schemas.microsoft.com/office/powerpoint/2010/main" val="421562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p:cNvGraphicFramePr>
            <a:graphicFrameLocks noGrp="1"/>
          </p:cNvGraphicFramePr>
          <p:nvPr>
            <p:ph sz="half" idx="4294967295"/>
            <p:extLst/>
          </p:nvPr>
        </p:nvGraphicFramePr>
        <p:xfrm>
          <a:off x="2567609" y="1340768"/>
          <a:ext cx="7643193" cy="4907632"/>
        </p:xfrm>
        <a:graphic>
          <a:graphicData uri="http://schemas.openxmlformats.org/drawingml/2006/table">
            <a:tbl>
              <a:tblPr/>
              <a:tblGrid>
                <a:gridCol w="1053206">
                  <a:extLst>
                    <a:ext uri="{9D8B030D-6E8A-4147-A177-3AD203B41FA5}">
                      <a16:colId xmlns:a16="http://schemas.microsoft.com/office/drawing/2014/main" xmlns="" val="20000"/>
                    </a:ext>
                  </a:extLst>
                </a:gridCol>
                <a:gridCol w="697693">
                  <a:extLst>
                    <a:ext uri="{9D8B030D-6E8A-4147-A177-3AD203B41FA5}">
                      <a16:colId xmlns:a16="http://schemas.microsoft.com/office/drawing/2014/main" xmlns="" val="20001"/>
                    </a:ext>
                  </a:extLst>
                </a:gridCol>
                <a:gridCol w="697693">
                  <a:extLst>
                    <a:ext uri="{9D8B030D-6E8A-4147-A177-3AD203B41FA5}">
                      <a16:colId xmlns:a16="http://schemas.microsoft.com/office/drawing/2014/main" xmlns="" val="20002"/>
                    </a:ext>
                  </a:extLst>
                </a:gridCol>
                <a:gridCol w="697693">
                  <a:extLst>
                    <a:ext uri="{9D8B030D-6E8A-4147-A177-3AD203B41FA5}">
                      <a16:colId xmlns:a16="http://schemas.microsoft.com/office/drawing/2014/main" xmlns="" val="20003"/>
                    </a:ext>
                  </a:extLst>
                </a:gridCol>
                <a:gridCol w="697693">
                  <a:extLst>
                    <a:ext uri="{9D8B030D-6E8A-4147-A177-3AD203B41FA5}">
                      <a16:colId xmlns:a16="http://schemas.microsoft.com/office/drawing/2014/main" xmlns="" val="20004"/>
                    </a:ext>
                  </a:extLst>
                </a:gridCol>
                <a:gridCol w="692907">
                  <a:extLst>
                    <a:ext uri="{9D8B030D-6E8A-4147-A177-3AD203B41FA5}">
                      <a16:colId xmlns:a16="http://schemas.microsoft.com/office/drawing/2014/main" xmlns="" val="20005"/>
                    </a:ext>
                  </a:extLst>
                </a:gridCol>
                <a:gridCol w="881881">
                  <a:extLst>
                    <a:ext uri="{9D8B030D-6E8A-4147-A177-3AD203B41FA5}">
                      <a16:colId xmlns:a16="http://schemas.microsoft.com/office/drawing/2014/main" xmlns="" val="20006"/>
                    </a:ext>
                  </a:extLst>
                </a:gridCol>
                <a:gridCol w="661586">
                  <a:extLst>
                    <a:ext uri="{9D8B030D-6E8A-4147-A177-3AD203B41FA5}">
                      <a16:colId xmlns:a16="http://schemas.microsoft.com/office/drawing/2014/main" xmlns="" val="20007"/>
                    </a:ext>
                  </a:extLst>
                </a:gridCol>
                <a:gridCol w="661586">
                  <a:extLst>
                    <a:ext uri="{9D8B030D-6E8A-4147-A177-3AD203B41FA5}">
                      <a16:colId xmlns:a16="http://schemas.microsoft.com/office/drawing/2014/main" xmlns="" val="20008"/>
                    </a:ext>
                  </a:extLst>
                </a:gridCol>
                <a:gridCol w="901255">
                  <a:extLst>
                    <a:ext uri="{9D8B030D-6E8A-4147-A177-3AD203B41FA5}">
                      <a16:colId xmlns:a16="http://schemas.microsoft.com/office/drawing/2014/main" xmlns="" val="20009"/>
                    </a:ext>
                  </a:extLst>
                </a:gridCol>
              </a:tblGrid>
              <a:tr h="445117">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志願序</a:t>
                      </a:r>
                    </a:p>
                  </a:txBody>
                  <a:tcPr marL="51437" marR="51437" marT="25703" marB="2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1</a:t>
                      </a: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51437" marR="51437" marT="25703" marB="2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2</a:t>
                      </a: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51437" marR="51437" marT="25703" marB="2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16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3</a:t>
                      </a:r>
                      <a:r>
                        <a:rPr kumimoji="0" lang="zh-TW" altLang="en-US" sz="16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志願序學校</a:t>
                      </a:r>
                    </a:p>
                  </a:txBody>
                  <a:tcPr marL="51437" marR="51437" marT="25703" marB="2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xmlns="" val="10000"/>
                  </a:ext>
                </a:extLst>
              </a:tr>
              <a:tr h="3920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FF0000"/>
                          </a:solidFill>
                          <a:effectLst/>
                          <a:latin typeface="微軟正黑體"/>
                          <a:ea typeface="微軟正黑體"/>
                          <a:cs typeface="微軟正黑體"/>
                        </a:rPr>
                        <a:t>志願序積分</a:t>
                      </a:r>
                    </a:p>
                  </a:txBody>
                  <a:tcPr marL="51437" marR="51437" marT="25703" marB="2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10</a:t>
                      </a: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1600" b="1" i="0" u="none" strike="noStrike" cap="none" normalizeH="0" baseline="0" dirty="0" smtClean="0">
                        <a:ln>
                          <a:noFill/>
                        </a:ln>
                        <a:solidFill>
                          <a:srgbClr val="FF0000"/>
                        </a:solidFill>
                        <a:effectLst/>
                        <a:latin typeface="微軟正黑體"/>
                        <a:ea typeface="微軟正黑體"/>
                        <a:cs typeface="微軟正黑體"/>
                      </a:endParaRPr>
                    </a:p>
                  </a:txBody>
                  <a:tcPr marL="51437" marR="51437" marT="25703" marB="2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9</a:t>
                      </a: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16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51437" marR="51437" marT="25703" marB="2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6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8</a:t>
                      </a:r>
                      <a:r>
                        <a:rPr kumimoji="0" lang="zh-TW" altLang="en-US" sz="16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16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51437" marR="51437" marT="25703" marB="2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xmlns="" val="10001"/>
                  </a:ext>
                </a:extLst>
              </a:tr>
              <a:tr h="616294">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志願序學校名</a:t>
                      </a:r>
                    </a:p>
                  </a:txBody>
                  <a:tcPr marL="51437" marR="51437" marT="25703" marB="2570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FF0000"/>
                          </a:solidFill>
                          <a:effectLst/>
                          <a:latin typeface="微軟正黑體"/>
                          <a:ea typeface="微軟正黑體"/>
                          <a:cs typeface="微軟正黑體"/>
                        </a:rPr>
                        <a:t>高職甲</a:t>
                      </a: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7030A0"/>
                          </a:solidFill>
                          <a:effectLst/>
                          <a:latin typeface="微軟正黑體"/>
                          <a:ea typeface="微軟正黑體"/>
                          <a:cs typeface="微軟正黑體"/>
                        </a:rPr>
                        <a:t>高職乙</a:t>
                      </a: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endParaRPr lang="zh-TW" altLang="en-US"/>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FF0000"/>
                          </a:solidFill>
                          <a:effectLst/>
                          <a:latin typeface="微軟正黑體"/>
                          <a:ea typeface="微軟正黑體"/>
                          <a:cs typeface="微軟正黑體"/>
                        </a:rPr>
                        <a:t>高職甲</a:t>
                      </a: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高中丙</a:t>
                      </a: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高職丁</a:t>
                      </a: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7030A0"/>
                          </a:solidFill>
                          <a:effectLst/>
                          <a:latin typeface="微軟正黑體"/>
                          <a:ea typeface="微軟正黑體"/>
                          <a:cs typeface="微軟正黑體"/>
                        </a:rPr>
                        <a:t>高職乙</a:t>
                      </a: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cs typeface="微軟正黑體"/>
                        </a:rPr>
                        <a:t>高職戊</a:t>
                      </a:r>
                    </a:p>
                  </a:txBody>
                  <a:tcPr marL="51437" marR="51437" marT="25703" marB="2570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2"/>
                  </a:ext>
                </a:extLst>
              </a:tr>
              <a:tr h="69082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1</a:t>
                      </a:r>
                    </a:p>
                  </a:txBody>
                  <a:tcPr marL="51437" marR="51437" marT="25703" marB="2570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400" b="1" i="0" u="none" strike="noStrike" cap="none" normalizeH="0" baseline="0" dirty="0" smtClean="0">
                          <a:ln>
                            <a:noFill/>
                          </a:ln>
                          <a:solidFill>
                            <a:srgbClr val="FF0000"/>
                          </a:solidFill>
                          <a:effectLst/>
                          <a:latin typeface="微軟正黑體"/>
                          <a:ea typeface="微軟正黑體"/>
                          <a:cs typeface="微軟正黑體"/>
                        </a:rPr>
                        <a:t>1</a:t>
                      </a: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400" b="1"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400" b="1" i="0" u="none" strike="noStrike" cap="none" normalizeH="0" baseline="0" dirty="0" smtClean="0">
                        <a:ln>
                          <a:noFill/>
                        </a:ln>
                        <a:solidFill>
                          <a:srgbClr val="7030A0"/>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400" b="1" i="0" u="none" strike="noStrike" cap="none" normalizeH="0" baseline="0" dirty="0" smtClean="0">
                          <a:ln>
                            <a:noFill/>
                          </a:ln>
                          <a:solidFill>
                            <a:srgbClr val="FF0000"/>
                          </a:solidFill>
                          <a:effectLst/>
                          <a:latin typeface="微軟正黑體"/>
                          <a:ea typeface="微軟正黑體"/>
                          <a:cs typeface="微軟正黑體"/>
                        </a:rPr>
                        <a:t>6</a:t>
                      </a: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普通科</a:t>
                      </a: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400" b="1" i="0" u="none" strike="noStrike" cap="none" normalizeH="0" baseline="0" dirty="0" smtClean="0">
                          <a:ln>
                            <a:noFill/>
                          </a:ln>
                          <a:solidFill>
                            <a:schemeClr val="tx1"/>
                          </a:solidFill>
                          <a:effectLst/>
                          <a:latin typeface="微軟正黑體"/>
                          <a:ea typeface="微軟正黑體"/>
                          <a:cs typeface="微軟正黑體"/>
                        </a:rPr>
                        <a:t>1</a:t>
                      </a:r>
                      <a:endParaRPr kumimoji="0" lang="zh-TW" altLang="en-US" sz="1400" b="1" i="0" u="none" strike="noStrike" cap="none" normalizeH="0" baseline="0" dirty="0" smtClean="0">
                        <a:ln>
                          <a:noFill/>
                        </a:ln>
                        <a:solidFill>
                          <a:schemeClr val="tx1"/>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400" b="1" i="0" u="none" strike="noStrike" cap="none" normalizeH="0" baseline="0" dirty="0" smtClean="0">
                          <a:ln>
                            <a:noFill/>
                          </a:ln>
                          <a:solidFill>
                            <a:srgbClr val="7030A0"/>
                          </a:solidFill>
                          <a:effectLst/>
                          <a:latin typeface="微軟正黑體"/>
                          <a:ea typeface="微軟正黑體"/>
                          <a:cs typeface="微軟正黑體"/>
                        </a:rPr>
                        <a:t>4</a:t>
                      </a:r>
                      <a:endParaRPr kumimoji="0" lang="zh-TW" altLang="en-US" sz="1400" b="1" i="0" u="none" strike="noStrike" cap="none" normalizeH="0" baseline="0" dirty="0" smtClean="0">
                        <a:ln>
                          <a:noFill/>
                        </a:ln>
                        <a:solidFill>
                          <a:srgbClr val="7030A0"/>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400" b="1"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400" b="1" i="0" u="none" strike="noStrike" cap="none" normalizeH="0" baseline="0" dirty="0" smtClean="0">
                        <a:ln>
                          <a:noFill/>
                        </a:ln>
                        <a:solidFill>
                          <a:srgbClr val="C00000"/>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3"/>
                  </a:ext>
                </a:extLst>
              </a:tr>
              <a:tr h="69082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51437" marR="51437" marT="25703" marB="2570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400" b="1" i="0" u="none" strike="noStrike" cap="none" normalizeH="0" baseline="0" dirty="0" smtClean="0">
                          <a:ln>
                            <a:noFill/>
                          </a:ln>
                          <a:solidFill>
                            <a:srgbClr val="FF0000"/>
                          </a:solidFill>
                          <a:effectLst/>
                          <a:latin typeface="微軟正黑體"/>
                          <a:ea typeface="微軟正黑體"/>
                          <a:cs typeface="微軟正黑體"/>
                        </a:rPr>
                        <a:t>2</a:t>
                      </a:r>
                      <a:endParaRPr kumimoji="0" lang="zh-TW" altLang="en-US" sz="1400" b="1" i="0" u="none" strike="noStrike" cap="none" normalizeH="0" baseline="0" dirty="0" smtClean="0">
                        <a:ln>
                          <a:noFill/>
                        </a:ln>
                        <a:solidFill>
                          <a:srgbClr val="FF0000"/>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400" b="1"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400" b="1" i="0" u="none" strike="noStrike" cap="none" normalizeH="0" baseline="0" dirty="0" smtClean="0">
                        <a:ln>
                          <a:noFill/>
                        </a:ln>
                        <a:solidFill>
                          <a:srgbClr val="7030A0"/>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dirty="0"/>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400" b="1" i="0" u="none" strike="noStrike" cap="none" normalizeH="0" baseline="0" dirty="0" smtClean="0">
                          <a:ln>
                            <a:noFill/>
                          </a:ln>
                          <a:solidFill>
                            <a:srgbClr val="FF0000"/>
                          </a:solidFill>
                          <a:effectLst/>
                          <a:latin typeface="微軟正黑體"/>
                          <a:ea typeface="微軟正黑體"/>
                          <a:cs typeface="微軟正黑體"/>
                        </a:rPr>
                        <a:t>7</a:t>
                      </a:r>
                      <a:endParaRPr kumimoji="0" lang="zh-TW" altLang="en-US" sz="1400" b="1" i="0" u="none" strike="noStrike" cap="none" normalizeH="0" baseline="0" dirty="0" smtClean="0">
                        <a:ln>
                          <a:noFill/>
                        </a:ln>
                        <a:solidFill>
                          <a:srgbClr val="FF0000"/>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綜高科</a:t>
                      </a: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4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400" b="1" i="0" u="none" strike="noStrike" cap="none" normalizeH="0" baseline="0" dirty="0" smtClean="0">
                          <a:ln>
                            <a:noFill/>
                          </a:ln>
                          <a:solidFill>
                            <a:schemeClr val="tx1"/>
                          </a:solidFill>
                          <a:effectLst/>
                          <a:latin typeface="微軟正黑體"/>
                          <a:ea typeface="微軟正黑體"/>
                          <a:cs typeface="微軟正黑體"/>
                        </a:rPr>
                        <a:t>2</a:t>
                      </a:r>
                      <a:endParaRPr kumimoji="0" lang="zh-TW" altLang="en-US" sz="14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400" b="1" i="0" u="none" strike="noStrike" cap="none" normalizeH="0" baseline="0" dirty="0" smtClean="0">
                          <a:ln>
                            <a:noFill/>
                          </a:ln>
                          <a:solidFill>
                            <a:srgbClr val="7030A0"/>
                          </a:solidFill>
                          <a:effectLst/>
                          <a:latin typeface="微軟正黑體"/>
                          <a:ea typeface="微軟正黑體"/>
                          <a:cs typeface="微軟正黑體"/>
                        </a:rPr>
                        <a:t>5</a:t>
                      </a:r>
                      <a:endParaRPr kumimoji="0" lang="zh-TW" altLang="en-US" sz="1400" b="1" i="0" u="none" strike="noStrike" cap="none" normalizeH="0" baseline="0" dirty="0" smtClean="0">
                        <a:ln>
                          <a:noFill/>
                        </a:ln>
                        <a:solidFill>
                          <a:srgbClr val="7030A0"/>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400" b="1"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4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4"/>
                  </a:ext>
                </a:extLst>
              </a:tr>
              <a:tr h="69082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51437" marR="51437" marT="25703" marB="2570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400" b="1" i="0" u="none" strike="noStrike" cap="none" normalizeH="0" baseline="0" dirty="0" smtClean="0">
                          <a:ln>
                            <a:noFill/>
                          </a:ln>
                          <a:solidFill>
                            <a:srgbClr val="FF0000"/>
                          </a:solidFill>
                          <a:effectLst/>
                          <a:latin typeface="微軟正黑體"/>
                          <a:ea typeface="微軟正黑體"/>
                          <a:cs typeface="微軟正黑體"/>
                        </a:rPr>
                        <a:t>3</a:t>
                      </a:r>
                      <a:endParaRPr kumimoji="0" lang="zh-TW" altLang="en-US" sz="1400" b="1" i="0" u="none" strike="noStrike" cap="none" normalizeH="0" baseline="0" dirty="0" smtClean="0">
                        <a:ln>
                          <a:noFill/>
                        </a:ln>
                        <a:solidFill>
                          <a:srgbClr val="FF0000"/>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400" b="0" i="0" u="none" strike="noStrike" cap="none" normalizeH="0" baseline="0" dirty="0" smtClean="0">
                        <a:ln>
                          <a:noFill/>
                        </a:ln>
                        <a:solidFill>
                          <a:srgbClr val="000000"/>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400" b="0" i="0" u="none" strike="noStrike" cap="none" normalizeH="0" baseline="0" dirty="0" smtClean="0">
                        <a:ln>
                          <a:noFill/>
                        </a:ln>
                        <a:solidFill>
                          <a:srgbClr val="7030A0"/>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4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4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400" b="1" i="0" u="none" strike="noStrike" cap="none" normalizeH="0" baseline="0" dirty="0" smtClean="0">
                          <a:ln>
                            <a:noFill/>
                          </a:ln>
                          <a:solidFill>
                            <a:schemeClr val="tx1"/>
                          </a:solidFill>
                          <a:effectLst/>
                          <a:latin typeface="微軟正黑體"/>
                          <a:ea typeface="微軟正黑體"/>
                          <a:cs typeface="微軟正黑體"/>
                        </a:rPr>
                        <a:t>3</a:t>
                      </a:r>
                      <a:endParaRPr kumimoji="0" lang="zh-TW" altLang="en-US" sz="1400" b="1" i="0" u="none" strike="noStrike" cap="none" normalizeH="0" baseline="0" dirty="0" smtClean="0">
                        <a:ln>
                          <a:noFill/>
                        </a:ln>
                        <a:solidFill>
                          <a:schemeClr val="tx1"/>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4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400" b="1"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400" b="1" i="0" u="none" strike="noStrike" cap="none" normalizeH="0" baseline="0" dirty="0" smtClean="0">
                        <a:ln>
                          <a:noFill/>
                        </a:ln>
                        <a:solidFill>
                          <a:srgbClr val="C00000"/>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5"/>
                  </a:ext>
                </a:extLst>
              </a:tr>
              <a:tr h="69082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4</a:t>
                      </a: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51437" marR="51437" marT="25703" marB="2570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400" b="1" i="0" u="none" strike="noStrike" cap="none" normalizeH="0" baseline="0" dirty="0" smtClean="0">
                          <a:ln>
                            <a:noFill/>
                          </a:ln>
                          <a:solidFill>
                            <a:srgbClr val="FF0000"/>
                          </a:solidFill>
                          <a:effectLst/>
                          <a:latin typeface="微軟正黑體"/>
                          <a:ea typeface="微軟正黑體"/>
                          <a:cs typeface="微軟正黑體"/>
                        </a:rPr>
                        <a:t>4</a:t>
                      </a:r>
                      <a:endParaRPr kumimoji="0" lang="zh-TW" altLang="en-US" sz="1400" b="0" i="0" u="none" strike="noStrike" cap="none" normalizeH="0" baseline="0" dirty="0" smtClean="0">
                        <a:ln>
                          <a:noFill/>
                        </a:ln>
                        <a:solidFill>
                          <a:schemeClr val="tx1"/>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400" b="0" i="0" u="none" strike="noStrike" cap="none" normalizeH="0" baseline="0" dirty="0" smtClean="0">
                        <a:ln>
                          <a:noFill/>
                        </a:ln>
                        <a:solidFill>
                          <a:srgbClr val="000000"/>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smtClean="0">
                        <a:ln>
                          <a:noFill/>
                        </a:ln>
                        <a:solidFill>
                          <a:srgbClr val="000000"/>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400" b="1" i="0" u="none" strike="noStrike" cap="none" normalizeH="0" baseline="0" dirty="0" smtClean="0">
                          <a:ln>
                            <a:noFill/>
                          </a:ln>
                          <a:solidFill>
                            <a:schemeClr val="tx1"/>
                          </a:solidFill>
                          <a:effectLst/>
                          <a:latin typeface="微軟正黑體"/>
                          <a:ea typeface="微軟正黑體"/>
                          <a:cs typeface="微軟正黑體"/>
                        </a:rPr>
                        <a:t>4</a:t>
                      </a:r>
                      <a:endParaRPr kumimoji="0" lang="zh-TW" altLang="en-US" sz="14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4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400" b="1" i="0" u="none" strike="noStrike" cap="none" normalizeH="0" baseline="0" dirty="0" smtClean="0">
                          <a:ln>
                            <a:noFill/>
                          </a:ln>
                          <a:solidFill>
                            <a:srgbClr val="C00000"/>
                          </a:solidFill>
                          <a:effectLst/>
                          <a:latin typeface="微軟正黑體"/>
                          <a:ea typeface="微軟正黑體"/>
                          <a:cs typeface="微軟正黑體"/>
                        </a:rPr>
                        <a:t>4</a:t>
                      </a:r>
                      <a:endParaRPr kumimoji="0" lang="zh-TW" altLang="en-US" sz="14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6"/>
                  </a:ext>
                </a:extLst>
              </a:tr>
              <a:tr h="69082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5</a:t>
                      </a: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51437" marR="51437" marT="25703" marB="2570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400" b="1" i="0" u="none" strike="noStrike" cap="none" normalizeH="0" baseline="0" dirty="0" smtClean="0">
                          <a:ln>
                            <a:noFill/>
                          </a:ln>
                          <a:solidFill>
                            <a:srgbClr val="FF0000"/>
                          </a:solidFill>
                          <a:effectLst/>
                          <a:latin typeface="微軟正黑體"/>
                          <a:ea typeface="微軟正黑體"/>
                          <a:cs typeface="微軟正黑體"/>
                        </a:rPr>
                        <a:t>5</a:t>
                      </a:r>
                      <a:endParaRPr kumimoji="0" lang="zh-TW" altLang="en-US" sz="1400" b="0" i="0" u="none" strike="noStrike" cap="none" normalizeH="0" baseline="0" dirty="0" smtClean="0">
                        <a:ln>
                          <a:noFill/>
                        </a:ln>
                        <a:solidFill>
                          <a:schemeClr val="tx1"/>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dirty="0"/>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400" b="0" i="0" u="none" strike="noStrike" cap="none" normalizeH="0" baseline="0" dirty="0" smtClean="0">
                        <a:ln>
                          <a:noFill/>
                        </a:ln>
                        <a:solidFill>
                          <a:srgbClr val="000000"/>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smtClean="0">
                        <a:ln>
                          <a:noFill/>
                        </a:ln>
                        <a:solidFill>
                          <a:srgbClr val="000000"/>
                        </a:solidFill>
                        <a:effectLst/>
                        <a:latin typeface="微軟正黑體"/>
                        <a:ea typeface="微軟正黑體"/>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smtClean="0">
                        <a:ln>
                          <a:noFill/>
                        </a:ln>
                        <a:solidFill>
                          <a:srgbClr val="000000"/>
                        </a:solidFill>
                        <a:effectLst/>
                        <a:latin typeface="標楷體" pitchFamily="65" charset="-120"/>
                        <a:ea typeface="標楷體" pitchFamily="65" charset="-120"/>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400" b="1" i="0" u="none" strike="noStrike" cap="none" normalizeH="0" baseline="0" dirty="0" smtClean="0">
                          <a:ln>
                            <a:noFill/>
                          </a:ln>
                          <a:solidFill>
                            <a:schemeClr val="tx1"/>
                          </a:solidFill>
                          <a:effectLst/>
                          <a:latin typeface="微軟正黑體"/>
                          <a:ea typeface="微軟正黑體"/>
                          <a:cs typeface="微軟正黑體"/>
                        </a:rPr>
                        <a:t>5</a:t>
                      </a:r>
                      <a:endParaRPr kumimoji="0" lang="zh-TW" altLang="en-US" sz="14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4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400" b="1" i="0" u="none" strike="noStrike" cap="none" normalizeH="0" baseline="0" dirty="0" smtClean="0">
                          <a:ln>
                            <a:noFill/>
                          </a:ln>
                          <a:solidFill>
                            <a:srgbClr val="C00000"/>
                          </a:solidFill>
                          <a:effectLst/>
                          <a:latin typeface="微軟正黑體"/>
                          <a:ea typeface="微軟正黑體"/>
                          <a:cs typeface="微軟正黑體"/>
                        </a:rPr>
                        <a:t>5</a:t>
                      </a:r>
                      <a:endParaRPr kumimoji="0" lang="zh-TW" altLang="en-US" sz="14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51437" marR="51437" marT="25703" marB="2570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7"/>
                  </a:ext>
                </a:extLst>
              </a:tr>
            </a:tbl>
          </a:graphicData>
        </a:graphic>
      </p:graphicFrame>
      <p:sp>
        <p:nvSpPr>
          <p:cNvPr id="4" name="投影片編號版面配置區 3"/>
          <p:cNvSpPr>
            <a:spLocks noGrp="1"/>
          </p:cNvSpPr>
          <p:nvPr>
            <p:ph type="sldNum" sz="quarter" idx="12"/>
          </p:nvPr>
        </p:nvSpPr>
        <p:spPr/>
        <p:txBody>
          <a:bodyPr/>
          <a:lstStyle/>
          <a:p>
            <a:pPr>
              <a:spcBef>
                <a:spcPct val="0"/>
              </a:spcBef>
              <a:defRPr/>
            </a:pPr>
            <a:r>
              <a:rPr lang="en-US" altLang="zh-TW" dirty="0" smtClean="0"/>
              <a:t>61</a:t>
            </a:r>
            <a:endParaRPr lang="zh-TW" altLang="en-US" dirty="0"/>
          </a:p>
        </p:txBody>
      </p:sp>
      <p:sp>
        <p:nvSpPr>
          <p:cNvPr id="2" name="矩形 1"/>
          <p:cNvSpPr/>
          <p:nvPr/>
        </p:nvSpPr>
        <p:spPr>
          <a:xfrm>
            <a:off x="3575720" y="2132856"/>
            <a:ext cx="792088" cy="411554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5663952" y="2132856"/>
            <a:ext cx="792088" cy="411554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23398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p:nvPr>
        </p:nvSpPr>
        <p:spPr>
          <a:xfrm>
            <a:off x="3003550" y="488950"/>
            <a:ext cx="6684963" cy="962025"/>
          </a:xfrm>
        </p:spPr>
        <p:txBody>
          <a:bodyPr/>
          <a:lstStyle/>
          <a:p>
            <a:r>
              <a:rPr lang="en-US" altLang="zh-TW" sz="4000" smtClean="0">
                <a:solidFill>
                  <a:srgbClr val="C00000"/>
                </a:solidFill>
                <a:latin typeface="華康華綜體W5" panose="020B0509000000000000" pitchFamily="49" charset="-120"/>
                <a:ea typeface="華康華綜體W5" panose="020B0509000000000000" pitchFamily="49" charset="-120"/>
              </a:rPr>
              <a:t>105</a:t>
            </a:r>
            <a:r>
              <a:rPr lang="zh-TW" altLang="en-US" sz="4000" smtClean="0">
                <a:solidFill>
                  <a:srgbClr val="C00000"/>
                </a:solidFill>
                <a:latin typeface="華康華綜體W5" panose="020B0509000000000000" pitchFamily="49" charset="-120"/>
                <a:ea typeface="華康華綜體W5" panose="020B0509000000000000" pitchFamily="49" charset="-120"/>
              </a:rPr>
              <a:t>年競賽成績</a:t>
            </a:r>
            <a:r>
              <a:rPr lang="en-US" altLang="zh-TW" sz="4000" smtClean="0">
                <a:solidFill>
                  <a:srgbClr val="C00000"/>
                </a:solidFill>
                <a:latin typeface="華康華綜體W5" panose="020B0509000000000000" pitchFamily="49" charset="-120"/>
                <a:ea typeface="華康華綜體W5" panose="020B0509000000000000" pitchFamily="49" charset="-120"/>
              </a:rPr>
              <a:t>(20</a:t>
            </a:r>
            <a:r>
              <a:rPr lang="zh-TW" altLang="en-US" sz="4000" smtClean="0">
                <a:solidFill>
                  <a:srgbClr val="C00000"/>
                </a:solidFill>
                <a:latin typeface="華康華綜體W5" panose="020B0509000000000000" pitchFamily="49" charset="-120"/>
                <a:ea typeface="華康華綜體W5" panose="020B0509000000000000" pitchFamily="49" charset="-120"/>
              </a:rPr>
              <a:t>分</a:t>
            </a:r>
            <a:r>
              <a:rPr lang="en-US" altLang="zh-TW" sz="4000" smtClean="0">
                <a:solidFill>
                  <a:srgbClr val="C00000"/>
                </a:solidFill>
                <a:latin typeface="華康華綜體W5" panose="020B0509000000000000" pitchFamily="49" charset="-120"/>
                <a:ea typeface="華康華綜體W5" panose="020B0509000000000000" pitchFamily="49" charset="-120"/>
              </a:rPr>
              <a:t>)</a:t>
            </a:r>
            <a:endParaRPr lang="zh-TW" altLang="en-US" sz="4000" smtClean="0">
              <a:solidFill>
                <a:srgbClr val="C00000"/>
              </a:solidFill>
              <a:latin typeface="華康華綜體W5" panose="020B0509000000000000" pitchFamily="49" charset="-120"/>
              <a:ea typeface="華康華綜體W5" panose="020B0509000000000000" pitchFamily="49" charset="-120"/>
            </a:endParaRPr>
          </a:p>
        </p:txBody>
      </p:sp>
      <p:sp>
        <p:nvSpPr>
          <p:cNvPr id="151555" name="內容版面配置區 2"/>
          <p:cNvSpPr>
            <a:spLocks noGrp="1"/>
          </p:cNvSpPr>
          <p:nvPr>
            <p:ph idx="1"/>
          </p:nvPr>
        </p:nvSpPr>
        <p:spPr>
          <a:xfrm>
            <a:off x="2870200" y="1844675"/>
            <a:ext cx="7689850" cy="2833688"/>
          </a:xfrm>
        </p:spPr>
        <p:txBody>
          <a:bodyPr/>
          <a:lstStyle/>
          <a:p>
            <a:pPr eaLnBrk="1" hangingPunct="1"/>
            <a:r>
              <a:rPr lang="zh-TW" altLang="en-US" sz="3200" smtClean="0">
                <a:solidFill>
                  <a:schemeClr val="tx1"/>
                </a:solidFill>
                <a:latin typeface="華康魏碑體" panose="03000709000000000000" pitchFamily="65" charset="-120"/>
                <a:ea typeface="華康魏碑體" panose="03000709000000000000" pitchFamily="65" charset="-120"/>
              </a:rPr>
              <a:t>分為國際性、全國性、縣市性</a:t>
            </a:r>
            <a:r>
              <a:rPr lang="en-US" altLang="zh-TW" sz="3200" smtClean="0">
                <a:solidFill>
                  <a:schemeClr val="tx1"/>
                </a:solidFill>
                <a:latin typeface="華康魏碑體" panose="03000709000000000000" pitchFamily="65" charset="-120"/>
                <a:ea typeface="華康魏碑體" panose="03000709000000000000" pitchFamily="65" charset="-120"/>
              </a:rPr>
              <a:t>(</a:t>
            </a:r>
            <a:r>
              <a:rPr lang="zh-TW" altLang="en-US" sz="3200" smtClean="0">
                <a:solidFill>
                  <a:schemeClr val="tx1"/>
                </a:solidFill>
                <a:latin typeface="華康魏碑體" panose="03000709000000000000" pitchFamily="65" charset="-120"/>
                <a:ea typeface="華康魏碑體" panose="03000709000000000000" pitchFamily="65" charset="-120"/>
              </a:rPr>
              <a:t>以競賽採計一覽表為主</a:t>
            </a:r>
            <a:r>
              <a:rPr lang="en-US" altLang="zh-TW" sz="3200" smtClean="0">
                <a:solidFill>
                  <a:schemeClr val="tx1"/>
                </a:solidFill>
                <a:latin typeface="華康魏碑體" panose="03000709000000000000" pitchFamily="65" charset="-120"/>
                <a:ea typeface="華康魏碑體" panose="03000709000000000000" pitchFamily="65" charset="-120"/>
              </a:rPr>
              <a:t>)</a:t>
            </a:r>
          </a:p>
          <a:p>
            <a:pPr eaLnBrk="1" hangingPunct="1"/>
            <a:r>
              <a:rPr lang="zh-TW" altLang="en-US" sz="3200" smtClean="0">
                <a:solidFill>
                  <a:schemeClr val="tx1"/>
                </a:solidFill>
                <a:latin typeface="華康魏碑體" panose="03000709000000000000" pitchFamily="65" charset="-120"/>
                <a:ea typeface="華康魏碑體" panose="03000709000000000000" pitchFamily="65" charset="-120"/>
              </a:rPr>
              <a:t>團體賽分數折半計算。</a:t>
            </a:r>
            <a:endParaRPr lang="en-US" altLang="zh-TW" sz="3200" smtClean="0">
              <a:solidFill>
                <a:schemeClr val="tx1"/>
              </a:solidFill>
              <a:latin typeface="華康魏碑體" panose="03000709000000000000" pitchFamily="65" charset="-120"/>
              <a:ea typeface="華康魏碑體" panose="03000709000000000000" pitchFamily="65" charset="-120"/>
            </a:endParaRPr>
          </a:p>
          <a:p>
            <a:pPr eaLnBrk="1" hangingPunct="1"/>
            <a:r>
              <a:rPr lang="zh-TW" altLang="en-US" sz="3200" smtClean="0">
                <a:solidFill>
                  <a:schemeClr val="tx1"/>
                </a:solidFill>
                <a:latin typeface="華康魏碑體" panose="03000709000000000000" pitchFamily="65" charset="-120"/>
                <a:ea typeface="華康魏碑體" panose="03000709000000000000" pitchFamily="65" charset="-120"/>
              </a:rPr>
              <a:t>同一性質或同一項目之競賽，僅擇優計分一次</a:t>
            </a:r>
            <a:endParaRPr lang="en-US" altLang="zh-TW" sz="3200" smtClean="0">
              <a:solidFill>
                <a:schemeClr val="tx1"/>
              </a:solidFill>
              <a:latin typeface="華康魏碑體" panose="03000709000000000000" pitchFamily="65" charset="-120"/>
              <a:ea typeface="華康魏碑體" panose="03000709000000000000" pitchFamily="65" charset="-120"/>
            </a:endParaRPr>
          </a:p>
          <a:p>
            <a:pPr eaLnBrk="1" hangingPunct="1"/>
            <a:r>
              <a:rPr lang="zh-TW" altLang="en-US" sz="3200" smtClean="0">
                <a:solidFill>
                  <a:schemeClr val="tx1"/>
                </a:solidFill>
                <a:latin typeface="華康魏碑體" panose="03000709000000000000" pitchFamily="65" charset="-120"/>
                <a:ea typeface="華康魏碑體" panose="03000709000000000000" pitchFamily="65" charset="-120"/>
              </a:rPr>
              <a:t>由免試入學委員會進行競賽積分審查。</a:t>
            </a:r>
            <a:endParaRPr lang="en-US" altLang="zh-TW" sz="3200" smtClean="0">
              <a:solidFill>
                <a:schemeClr val="tx1"/>
              </a:solidFill>
              <a:latin typeface="華康魏碑體" panose="03000709000000000000" pitchFamily="65" charset="-120"/>
              <a:ea typeface="華康魏碑體" panose="03000709000000000000" pitchFamily="65" charset="-120"/>
            </a:endParaRPr>
          </a:p>
          <a:p>
            <a:pPr eaLnBrk="1" hangingPunct="1"/>
            <a:endParaRPr lang="zh-TW" altLang="en-US" sz="2400" smtClean="0"/>
          </a:p>
        </p:txBody>
      </p:sp>
      <p:sp>
        <p:nvSpPr>
          <p:cNvPr id="4" name="投影片編號版面配置區 3"/>
          <p:cNvSpPr>
            <a:spLocks noGrp="1"/>
          </p:cNvSpPr>
          <p:nvPr>
            <p:ph type="sldNum" sz="quarter" idx="12"/>
          </p:nvPr>
        </p:nvSpPr>
        <p:spPr/>
        <p:txBody>
          <a:bodyPr/>
          <a:lstStyle/>
          <a:p>
            <a:pPr>
              <a:spcBef>
                <a:spcPct val="0"/>
              </a:spcBef>
              <a:defRPr/>
            </a:pPr>
            <a:r>
              <a:rPr lang="en-US" altLang="zh-TW" sz="2000" dirty="0" smtClean="0"/>
              <a:t>62</a:t>
            </a:r>
            <a:endParaRPr lang="zh-TW" altLang="en-US" sz="20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2440499" y="1350034"/>
            <a:ext cx="8229600" cy="4805362"/>
          </a:xfrm>
        </p:spPr>
        <p:txBody>
          <a:bodyPr/>
          <a:lstStyle/>
          <a:p>
            <a:pPr eaLnBrk="1" hangingPunct="1"/>
            <a:r>
              <a:rPr lang="zh-TW" altLang="en-US" sz="2800" dirty="0">
                <a:latin typeface="微軟正黑體" panose="020B0604030504040204" pitchFamily="34" charset="-120"/>
                <a:ea typeface="微軟正黑體" panose="020B0604030504040204" pitchFamily="34" charset="-120"/>
              </a:rPr>
              <a:t>全國性、國際性競賽</a:t>
            </a:r>
            <a:endParaRPr lang="en-US" altLang="zh-TW" sz="2800" dirty="0">
              <a:latin typeface="微軟正黑體" panose="020B0604030504040204" pitchFamily="34" charset="-120"/>
              <a:ea typeface="微軟正黑體" panose="020B0604030504040204" pitchFamily="34" charset="-120"/>
            </a:endParaRPr>
          </a:p>
          <a:p>
            <a:pPr eaLnBrk="1" hangingPunct="1"/>
            <a:r>
              <a:rPr lang="zh-TW" altLang="en-US" sz="2800" dirty="0">
                <a:latin typeface="微軟正黑體" panose="020B0604030504040204" pitchFamily="34" charset="-120"/>
                <a:ea typeface="微軟正黑體" panose="020B0604030504040204" pitchFamily="34" charset="-120"/>
              </a:rPr>
              <a:t>臺南區十二年國民基本教育超額比序區域性縣市性競賽採計一覽表</a:t>
            </a:r>
            <a:endParaRPr lang="en-US" altLang="zh-TW" sz="2800" dirty="0">
              <a:latin typeface="微軟正黑體" panose="020B0604030504040204" pitchFamily="34" charset="-120"/>
              <a:ea typeface="微軟正黑體" panose="020B0604030504040204" pitchFamily="34" charset="-120"/>
            </a:endParaRPr>
          </a:p>
          <a:p>
            <a:pPr eaLnBrk="1" hangingPunct="1"/>
            <a:r>
              <a:rPr lang="zh-TW" altLang="en-US" sz="2800" dirty="0">
                <a:latin typeface="微軟正黑體" panose="020B0604030504040204" pitchFamily="34" charset="-120"/>
                <a:ea typeface="微軟正黑體" panose="020B0604030504040204" pitchFamily="34" charset="-120"/>
              </a:rPr>
              <a:t>全國運動會選拔賽採計競賽項目表</a:t>
            </a:r>
            <a:endParaRPr lang="en-US" altLang="zh-TW" sz="2800" dirty="0">
              <a:latin typeface="微軟正黑體" panose="020B0604030504040204" pitchFamily="34" charset="-120"/>
              <a:ea typeface="微軟正黑體" panose="020B0604030504040204" pitchFamily="34" charset="-120"/>
            </a:endParaRPr>
          </a:p>
          <a:p>
            <a:pPr eaLnBrk="1" hangingPunct="1"/>
            <a:r>
              <a:rPr lang="zh-TW" altLang="en-US" sz="2800" dirty="0">
                <a:latin typeface="微軟正黑體" panose="020B0604030504040204" pitchFamily="34" charset="-120"/>
                <a:ea typeface="微軟正黑體" panose="020B0604030504040204" pitchFamily="34" charset="-120"/>
              </a:rPr>
              <a:t>全民運動會選拔賽採計競賽項目表</a:t>
            </a:r>
            <a:endParaRPr lang="en-US" altLang="zh-TW" sz="2800" dirty="0">
              <a:latin typeface="微軟正黑體" panose="020B0604030504040204" pitchFamily="34" charset="-120"/>
              <a:ea typeface="微軟正黑體" panose="020B0604030504040204" pitchFamily="34" charset="-120"/>
            </a:endParaRPr>
          </a:p>
          <a:p>
            <a:pPr>
              <a:buFontTx/>
              <a:buBlip>
                <a:blip r:embed="rId2"/>
              </a:buBlip>
            </a:pPr>
            <a:r>
              <a:rPr lang="zh-TW" altLang="zh-TW" sz="2800" dirty="0" smtClean="0">
                <a:latin typeface="微軟正黑體" panose="020B0604030504040204" pitchFamily="34" charset="-120"/>
                <a:ea typeface="微軟正黑體" panose="020B0604030504040204" pitchFamily="34" charset="-120"/>
              </a:rPr>
              <a:t>變更</a:t>
            </a:r>
            <a:r>
              <a:rPr lang="zh-TW" altLang="zh-TW" sz="2800" dirty="0">
                <a:latin typeface="微軟正黑體" panose="020B0604030504040204" pitchFamily="34" charset="-120"/>
                <a:ea typeface="微軟正黑體" panose="020B0604030504040204" pitchFamily="34" charset="-120"/>
              </a:rPr>
              <a:t>免試就學區學生、轉學生，以及本區至他區比賽並獲獎之學生</a:t>
            </a:r>
            <a:r>
              <a:rPr lang="zh-TW" altLang="en-US" sz="2800" dirty="0">
                <a:latin typeface="微軟正黑體" panose="020B0604030504040204" pitchFamily="34" charset="-120"/>
                <a:ea typeface="微軟正黑體" panose="020B0604030504040204" pitchFamily="34" charset="-120"/>
              </a:rPr>
              <a:t>其競賽成績採計須依本市正向表列項目</a:t>
            </a:r>
            <a:r>
              <a:rPr lang="zh-TW" altLang="zh-TW" sz="2800" dirty="0">
                <a:latin typeface="微軟正黑體" panose="020B0604030504040204" pitchFamily="34" charset="-120"/>
                <a:ea typeface="微軟正黑體" panose="020B0604030504040204" pitchFamily="34" charset="-120"/>
              </a:rPr>
              <a:t>，所獲獎之競賽，其名稱與前開一覽表相符者始予採計分數</a:t>
            </a:r>
            <a:endParaRPr lang="en-US" altLang="zh-TW" sz="2800" dirty="0">
              <a:solidFill>
                <a:schemeClr val="tx1"/>
              </a:solidFill>
              <a:latin typeface="微軟正黑體" panose="020B0604030504040204" pitchFamily="34" charset="-120"/>
              <a:ea typeface="微軟正黑體" panose="020B0604030504040204" pitchFamily="34" charset="-120"/>
            </a:endParaRPr>
          </a:p>
          <a:p>
            <a:pPr>
              <a:buFontTx/>
              <a:buBlip>
                <a:blip r:embed="rId2"/>
              </a:buBlip>
            </a:pPr>
            <a:endParaRPr lang="zh-TW" altLang="en-US" sz="2800" dirty="0"/>
          </a:p>
        </p:txBody>
      </p:sp>
      <p:sp>
        <p:nvSpPr>
          <p:cNvPr id="3891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000" dirty="0" smtClean="0">
                <a:solidFill>
                  <a:schemeClr val="bg1"/>
                </a:solidFill>
                <a:latin typeface="微軟正黑體" panose="020B0604030504040204" pitchFamily="34" charset="-120"/>
                <a:ea typeface="微軟正黑體" panose="020B0604030504040204" pitchFamily="34" charset="-120"/>
              </a:rPr>
              <a:t>63</a:t>
            </a:r>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
        <p:nvSpPr>
          <p:cNvPr id="7" name="標題 1"/>
          <p:cNvSpPr>
            <a:spLocks noGrp="1"/>
          </p:cNvSpPr>
          <p:nvPr>
            <p:ph type="title"/>
          </p:nvPr>
        </p:nvSpPr>
        <p:spPr>
          <a:xfrm>
            <a:off x="2707081" y="398462"/>
            <a:ext cx="8229600" cy="1143000"/>
          </a:xfrm>
        </p:spPr>
        <p:txBody>
          <a:bodyPr/>
          <a:lstStyle/>
          <a:p>
            <a:r>
              <a:rPr lang="en-US" altLang="zh-TW" sz="4000" dirty="0">
                <a:solidFill>
                  <a:srgbClr val="C00000"/>
                </a:solidFill>
                <a:latin typeface="華康華綜體W5" panose="020B0509000000000000" pitchFamily="49" charset="-120"/>
                <a:ea typeface="華康華綜體W5" panose="020B0509000000000000" pitchFamily="49" charset="-120"/>
              </a:rPr>
              <a:t>105</a:t>
            </a:r>
            <a:r>
              <a:rPr lang="zh-TW" altLang="en-US" sz="4000" dirty="0">
                <a:solidFill>
                  <a:srgbClr val="C00000"/>
                </a:solidFill>
                <a:latin typeface="華康華綜體W5" panose="020B0509000000000000" pitchFamily="49" charset="-120"/>
                <a:ea typeface="華康華綜體W5" panose="020B0509000000000000" pitchFamily="49" charset="-120"/>
              </a:rPr>
              <a:t>年競賽成績</a:t>
            </a:r>
            <a:r>
              <a:rPr lang="en-US" altLang="zh-TW" sz="4000" dirty="0">
                <a:solidFill>
                  <a:srgbClr val="C00000"/>
                </a:solidFill>
                <a:latin typeface="華康華綜體W5" panose="020B0509000000000000" pitchFamily="49" charset="-120"/>
                <a:ea typeface="華康華綜體W5" panose="020B0509000000000000" pitchFamily="49" charset="-120"/>
              </a:rPr>
              <a:t>(</a:t>
            </a:r>
            <a:r>
              <a:rPr lang="zh-TW" altLang="en-US" sz="4000" dirty="0">
                <a:solidFill>
                  <a:srgbClr val="C00000"/>
                </a:solidFill>
                <a:latin typeface="華康華綜體W5" panose="020B0509000000000000" pitchFamily="49" charset="-120"/>
                <a:ea typeface="華康華綜體W5" panose="020B0509000000000000" pitchFamily="49" charset="-120"/>
              </a:rPr>
              <a:t>正向表</a:t>
            </a:r>
            <a:r>
              <a:rPr lang="zh-TW" altLang="en-US" sz="4000" dirty="0" smtClean="0">
                <a:solidFill>
                  <a:srgbClr val="C00000"/>
                </a:solidFill>
                <a:latin typeface="華康華綜體W5" panose="020B0509000000000000" pitchFamily="49" charset="-120"/>
                <a:ea typeface="華康華綜體W5" panose="020B0509000000000000" pitchFamily="49" charset="-120"/>
              </a:rPr>
              <a:t>列</a:t>
            </a:r>
            <a:r>
              <a:rPr lang="en-US" altLang="zh-TW" sz="4000" dirty="0" smtClean="0">
                <a:solidFill>
                  <a:srgbClr val="C00000"/>
                </a:solidFill>
                <a:latin typeface="華康華綜體W5" panose="020B0509000000000000" pitchFamily="49" charset="-120"/>
                <a:ea typeface="華康華綜體W5" panose="020B0509000000000000" pitchFamily="49" charset="-120"/>
              </a:rPr>
              <a:t>)</a:t>
            </a:r>
            <a:endParaRPr lang="zh-TW" altLang="en-US" sz="2400" dirty="0"/>
          </a:p>
        </p:txBody>
      </p:sp>
    </p:spTree>
    <p:extLst>
      <p:ext uri="{BB962C8B-B14F-4D97-AF65-F5344CB8AC3E}">
        <p14:creationId xmlns:p14="http://schemas.microsoft.com/office/powerpoint/2010/main" val="346204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標題 1"/>
          <p:cNvSpPr>
            <a:spLocks noGrp="1"/>
          </p:cNvSpPr>
          <p:nvPr>
            <p:ph type="title"/>
          </p:nvPr>
        </p:nvSpPr>
        <p:spPr>
          <a:xfrm>
            <a:off x="3143250" y="488950"/>
            <a:ext cx="6684963" cy="962025"/>
          </a:xfrm>
        </p:spPr>
        <p:txBody>
          <a:bodyPr/>
          <a:lstStyle/>
          <a:p>
            <a:r>
              <a:rPr lang="en-US" altLang="zh-TW" sz="4000" smtClean="0">
                <a:solidFill>
                  <a:srgbClr val="C00000"/>
                </a:solidFill>
                <a:latin typeface="華康華綜體W5" panose="020B0509000000000000" pitchFamily="49" charset="-120"/>
                <a:ea typeface="華康華綜體W5" panose="020B0509000000000000" pitchFamily="49" charset="-120"/>
              </a:rPr>
              <a:t>105</a:t>
            </a:r>
            <a:r>
              <a:rPr lang="zh-TW" altLang="en-US" sz="4000" smtClean="0">
                <a:solidFill>
                  <a:srgbClr val="C00000"/>
                </a:solidFill>
                <a:latin typeface="華康華綜體W5" panose="020B0509000000000000" pitchFamily="49" charset="-120"/>
                <a:ea typeface="華康華綜體W5" panose="020B0509000000000000" pitchFamily="49" charset="-120"/>
              </a:rPr>
              <a:t>年獎勵紀錄</a:t>
            </a:r>
            <a:r>
              <a:rPr lang="en-US" altLang="zh-TW" sz="4000" smtClean="0">
                <a:solidFill>
                  <a:srgbClr val="C00000"/>
                </a:solidFill>
                <a:latin typeface="華康華綜體W5" panose="020B0509000000000000" pitchFamily="49" charset="-120"/>
                <a:ea typeface="華康華綜體W5" panose="020B0509000000000000" pitchFamily="49" charset="-120"/>
              </a:rPr>
              <a:t>(10</a:t>
            </a:r>
            <a:r>
              <a:rPr lang="zh-TW" altLang="en-US" sz="4000" smtClean="0">
                <a:solidFill>
                  <a:srgbClr val="C00000"/>
                </a:solidFill>
                <a:latin typeface="華康華綜體W5" panose="020B0509000000000000" pitchFamily="49" charset="-120"/>
                <a:ea typeface="華康華綜體W5" panose="020B0509000000000000" pitchFamily="49" charset="-120"/>
              </a:rPr>
              <a:t>分</a:t>
            </a:r>
            <a:r>
              <a:rPr lang="en-US" altLang="zh-TW" sz="4000" smtClean="0">
                <a:solidFill>
                  <a:srgbClr val="C00000"/>
                </a:solidFill>
                <a:latin typeface="華康華綜體W5" panose="020B0509000000000000" pitchFamily="49" charset="-120"/>
                <a:ea typeface="華康華綜體W5" panose="020B0509000000000000" pitchFamily="49" charset="-120"/>
              </a:rPr>
              <a:t>)</a:t>
            </a:r>
            <a:endParaRPr lang="zh-TW" altLang="en-US" sz="4000" smtClean="0">
              <a:solidFill>
                <a:srgbClr val="C00000"/>
              </a:solidFill>
              <a:latin typeface="華康華綜體W5" panose="020B0509000000000000" pitchFamily="49" charset="-120"/>
              <a:ea typeface="華康華綜體W5" panose="020B0509000000000000" pitchFamily="49" charset="-120"/>
            </a:endParaRPr>
          </a:p>
        </p:txBody>
      </p:sp>
      <p:sp>
        <p:nvSpPr>
          <p:cNvPr id="152579" name="內容版面配置區 2"/>
          <p:cNvSpPr>
            <a:spLocks noGrp="1"/>
          </p:cNvSpPr>
          <p:nvPr>
            <p:ph idx="1"/>
          </p:nvPr>
        </p:nvSpPr>
        <p:spPr>
          <a:xfrm>
            <a:off x="2351088" y="1773238"/>
            <a:ext cx="8137525" cy="3517900"/>
          </a:xfrm>
        </p:spPr>
        <p:txBody>
          <a:bodyPr/>
          <a:lstStyle/>
          <a:p>
            <a:pPr eaLnBrk="1" hangingPunct="1"/>
            <a:r>
              <a:rPr lang="zh-TW" altLang="zh-TW" sz="3200" smtClean="0">
                <a:solidFill>
                  <a:srgbClr val="FF0066"/>
                </a:solidFill>
                <a:latin typeface="華康魏碑體" panose="03000709000000000000" pitchFamily="65" charset="-120"/>
                <a:ea typeface="華康魏碑體" panose="03000709000000000000" pitchFamily="65" charset="-120"/>
              </a:rPr>
              <a:t>功過相抵後，無懲處紀錄者給予基本分3分</a:t>
            </a:r>
            <a:r>
              <a:rPr lang="zh-TW" altLang="en-US" sz="3200" smtClean="0">
                <a:solidFill>
                  <a:srgbClr val="FF0066"/>
                </a:solidFill>
                <a:latin typeface="華康魏碑體" panose="03000709000000000000" pitchFamily="65" charset="-120"/>
                <a:ea typeface="華康魏碑體" panose="03000709000000000000" pitchFamily="65" charset="-120"/>
              </a:rPr>
              <a:t>。</a:t>
            </a:r>
            <a:endParaRPr lang="en-US" altLang="zh-TW" sz="3200" smtClean="0">
              <a:solidFill>
                <a:srgbClr val="FF0066"/>
              </a:solidFill>
              <a:latin typeface="華康魏碑體" panose="03000709000000000000" pitchFamily="65" charset="-120"/>
              <a:ea typeface="華康魏碑體" panose="03000709000000000000" pitchFamily="65" charset="-120"/>
            </a:endParaRPr>
          </a:p>
          <a:p>
            <a:pPr eaLnBrk="1" hangingPunct="1"/>
            <a:r>
              <a:rPr lang="zh-TW" altLang="en-US" sz="3200" smtClean="0">
                <a:solidFill>
                  <a:schemeClr val="tx1"/>
                </a:solidFill>
                <a:latin typeface="華康魏碑體" panose="03000709000000000000" pitchFamily="65" charset="-120"/>
                <a:ea typeface="華康魏碑體" panose="03000709000000000000" pitchFamily="65" charset="-120"/>
              </a:rPr>
              <a:t>嘉獎</a:t>
            </a:r>
            <a:r>
              <a:rPr lang="en-US" altLang="zh-TW" sz="3200" smtClean="0">
                <a:solidFill>
                  <a:schemeClr val="tx1"/>
                </a:solidFill>
                <a:latin typeface="華康魏碑體" panose="03000709000000000000" pitchFamily="65" charset="-120"/>
                <a:ea typeface="華康魏碑體" panose="03000709000000000000" pitchFamily="65" charset="-120"/>
              </a:rPr>
              <a:t>0.25</a:t>
            </a:r>
            <a:r>
              <a:rPr lang="zh-TW" altLang="en-US" sz="3200" smtClean="0">
                <a:solidFill>
                  <a:schemeClr val="tx1"/>
                </a:solidFill>
                <a:latin typeface="華康魏碑體" panose="03000709000000000000" pitchFamily="65" charset="-120"/>
                <a:ea typeface="華康魏碑體" panose="03000709000000000000" pitchFamily="65" charset="-120"/>
              </a:rPr>
              <a:t>分、小功</a:t>
            </a:r>
            <a:r>
              <a:rPr lang="en-US" altLang="zh-TW" sz="3200" smtClean="0">
                <a:solidFill>
                  <a:schemeClr val="tx1"/>
                </a:solidFill>
                <a:latin typeface="華康魏碑體" panose="03000709000000000000" pitchFamily="65" charset="-120"/>
                <a:ea typeface="華康魏碑體" panose="03000709000000000000" pitchFamily="65" charset="-120"/>
              </a:rPr>
              <a:t>0.75</a:t>
            </a:r>
            <a:r>
              <a:rPr lang="zh-TW" altLang="en-US" sz="3200" smtClean="0">
                <a:solidFill>
                  <a:schemeClr val="tx1"/>
                </a:solidFill>
                <a:latin typeface="華康魏碑體" panose="03000709000000000000" pitchFamily="65" charset="-120"/>
                <a:ea typeface="華康魏碑體" panose="03000709000000000000" pitchFamily="65" charset="-120"/>
              </a:rPr>
              <a:t>分、大功</a:t>
            </a:r>
            <a:r>
              <a:rPr lang="en-US" altLang="zh-TW" sz="3200" smtClean="0">
                <a:solidFill>
                  <a:schemeClr val="tx1"/>
                </a:solidFill>
                <a:latin typeface="華康魏碑體" panose="03000709000000000000" pitchFamily="65" charset="-120"/>
                <a:ea typeface="華康魏碑體" panose="03000709000000000000" pitchFamily="65" charset="-120"/>
              </a:rPr>
              <a:t>2.25</a:t>
            </a:r>
            <a:r>
              <a:rPr lang="zh-TW" altLang="en-US" sz="3200" smtClean="0">
                <a:solidFill>
                  <a:schemeClr val="tx1"/>
                </a:solidFill>
                <a:latin typeface="華康魏碑體" panose="03000709000000000000" pitchFamily="65" charset="-120"/>
                <a:ea typeface="華康魏碑體" panose="03000709000000000000" pitchFamily="65" charset="-120"/>
              </a:rPr>
              <a:t>分。</a:t>
            </a:r>
            <a:endParaRPr lang="en-US" altLang="zh-TW" sz="3200" smtClean="0">
              <a:solidFill>
                <a:schemeClr val="tx1"/>
              </a:solidFill>
              <a:latin typeface="華康魏碑體" panose="03000709000000000000" pitchFamily="65" charset="-120"/>
              <a:ea typeface="華康魏碑體" panose="03000709000000000000" pitchFamily="65" charset="-120"/>
            </a:endParaRPr>
          </a:p>
          <a:p>
            <a:pPr eaLnBrk="1" hangingPunct="1"/>
            <a:r>
              <a:rPr lang="zh-TW" altLang="en-US" sz="3200" smtClean="0">
                <a:solidFill>
                  <a:schemeClr val="tx1"/>
                </a:solidFill>
                <a:latin typeface="華康魏碑體" panose="03000709000000000000" pitchFamily="65" charset="-120"/>
                <a:ea typeface="華康魏碑體" panose="03000709000000000000" pitchFamily="65" charset="-120"/>
              </a:rPr>
              <a:t>警告</a:t>
            </a:r>
            <a:r>
              <a:rPr lang="en-US" altLang="zh-TW" sz="3200" smtClean="0">
                <a:solidFill>
                  <a:schemeClr val="tx1"/>
                </a:solidFill>
                <a:latin typeface="華康魏碑體" panose="03000709000000000000" pitchFamily="65" charset="-120"/>
                <a:ea typeface="華康魏碑體" panose="03000709000000000000" pitchFamily="65" charset="-120"/>
              </a:rPr>
              <a:t>-0.25</a:t>
            </a:r>
            <a:r>
              <a:rPr lang="zh-TW" altLang="en-US" sz="3200" smtClean="0">
                <a:solidFill>
                  <a:schemeClr val="tx1"/>
                </a:solidFill>
                <a:latin typeface="華康魏碑體" panose="03000709000000000000" pitchFamily="65" charset="-120"/>
                <a:ea typeface="華康魏碑體" panose="03000709000000000000" pitchFamily="65" charset="-120"/>
              </a:rPr>
              <a:t>分、小過</a:t>
            </a:r>
            <a:r>
              <a:rPr lang="en-US" altLang="zh-TW" sz="3200" smtClean="0">
                <a:solidFill>
                  <a:schemeClr val="tx1"/>
                </a:solidFill>
                <a:latin typeface="華康魏碑體" panose="03000709000000000000" pitchFamily="65" charset="-120"/>
                <a:ea typeface="華康魏碑體" panose="03000709000000000000" pitchFamily="65" charset="-120"/>
              </a:rPr>
              <a:t>-0.75</a:t>
            </a:r>
            <a:r>
              <a:rPr lang="zh-TW" altLang="en-US" sz="3200" smtClean="0">
                <a:solidFill>
                  <a:schemeClr val="tx1"/>
                </a:solidFill>
                <a:latin typeface="華康魏碑體" panose="03000709000000000000" pitchFamily="65" charset="-120"/>
                <a:ea typeface="華康魏碑體" panose="03000709000000000000" pitchFamily="65" charset="-120"/>
              </a:rPr>
              <a:t>分、大過</a:t>
            </a:r>
            <a:r>
              <a:rPr lang="en-US" altLang="zh-TW" sz="3200" smtClean="0">
                <a:solidFill>
                  <a:schemeClr val="tx1"/>
                </a:solidFill>
                <a:latin typeface="華康魏碑體" panose="03000709000000000000" pitchFamily="65" charset="-120"/>
                <a:ea typeface="華康魏碑體" panose="03000709000000000000" pitchFamily="65" charset="-120"/>
              </a:rPr>
              <a:t>-2.25</a:t>
            </a:r>
            <a:r>
              <a:rPr lang="zh-TW" altLang="en-US" sz="3200" smtClean="0">
                <a:solidFill>
                  <a:schemeClr val="tx1"/>
                </a:solidFill>
                <a:latin typeface="華康魏碑體" panose="03000709000000000000" pitchFamily="65" charset="-120"/>
                <a:ea typeface="華康魏碑體" panose="03000709000000000000" pitchFamily="65" charset="-120"/>
              </a:rPr>
              <a:t>分。</a:t>
            </a:r>
            <a:endParaRPr lang="en-US" altLang="zh-TW" sz="3200" smtClean="0">
              <a:solidFill>
                <a:schemeClr val="tx1"/>
              </a:solidFill>
              <a:latin typeface="華康魏碑體" panose="03000709000000000000" pitchFamily="65" charset="-120"/>
              <a:ea typeface="華康魏碑體" panose="03000709000000000000" pitchFamily="65" charset="-120"/>
            </a:endParaRPr>
          </a:p>
          <a:p>
            <a:pPr eaLnBrk="1" hangingPunct="1"/>
            <a:endParaRPr lang="zh-TW" altLang="en-US" sz="3200" smtClean="0">
              <a:latin typeface="華康魏碑體" panose="03000709000000000000" pitchFamily="65" charset="-120"/>
              <a:ea typeface="華康魏碑體" panose="03000709000000000000" pitchFamily="65" charset="-120"/>
            </a:endParaRPr>
          </a:p>
        </p:txBody>
      </p:sp>
      <p:sp>
        <p:nvSpPr>
          <p:cNvPr id="5" name="矩形 4"/>
          <p:cNvSpPr/>
          <p:nvPr/>
        </p:nvSpPr>
        <p:spPr bwMode="auto">
          <a:xfrm>
            <a:off x="3868738" y="4122738"/>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華康魏碑體" panose="03000709000000000000" pitchFamily="65" charset="-120"/>
                <a:ea typeface="華康魏碑體" panose="03000709000000000000" pitchFamily="65" charset="-120"/>
              </a:rPr>
              <a:t>3</a:t>
            </a:r>
            <a:r>
              <a:rPr kumimoji="0" lang="zh-TW" altLang="en-US" sz="3200" dirty="0">
                <a:solidFill>
                  <a:prstClr val="black"/>
                </a:solidFill>
                <a:latin typeface="華康魏碑體" panose="03000709000000000000" pitchFamily="65" charset="-120"/>
                <a:ea typeface="華康魏碑體" panose="03000709000000000000" pitchFamily="65" charset="-120"/>
              </a:rPr>
              <a:t>分</a:t>
            </a:r>
          </a:p>
        </p:txBody>
      </p:sp>
      <p:sp>
        <p:nvSpPr>
          <p:cNvPr id="6" name="矩形 5"/>
          <p:cNvSpPr/>
          <p:nvPr/>
        </p:nvSpPr>
        <p:spPr bwMode="auto">
          <a:xfrm>
            <a:off x="5164138" y="4122738"/>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華康魏碑體" panose="03000709000000000000" pitchFamily="65" charset="-120"/>
                <a:ea typeface="華康魏碑體" panose="03000709000000000000" pitchFamily="65" charset="-120"/>
              </a:rPr>
              <a:t>7</a:t>
            </a:r>
            <a:r>
              <a:rPr kumimoji="0" lang="zh-TW" altLang="en-US" sz="3600" dirty="0">
                <a:solidFill>
                  <a:prstClr val="black"/>
                </a:solidFill>
                <a:latin typeface="華康魏碑體" panose="03000709000000000000" pitchFamily="65" charset="-120"/>
                <a:ea typeface="華康魏碑體" panose="03000709000000000000" pitchFamily="65" charset="-120"/>
              </a:rPr>
              <a:t>分</a:t>
            </a:r>
          </a:p>
        </p:txBody>
      </p:sp>
      <p:sp>
        <p:nvSpPr>
          <p:cNvPr id="152582" name="文字方塊 8"/>
          <p:cNvSpPr txBox="1">
            <a:spLocks noChangeArrowheads="1"/>
          </p:cNvSpPr>
          <p:nvPr/>
        </p:nvSpPr>
        <p:spPr bwMode="auto">
          <a:xfrm>
            <a:off x="3868738" y="4760913"/>
            <a:ext cx="145891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zh-TW" sz="2100">
                <a:solidFill>
                  <a:srgbClr val="FF0066"/>
                </a:solidFill>
                <a:latin typeface="華康魏碑體" panose="03000709000000000000" pitchFamily="65" charset="-120"/>
                <a:ea typeface="華康魏碑體" panose="03000709000000000000" pitchFamily="65" charset="-120"/>
              </a:rPr>
              <a:t>功過相抵後，無懲處紀錄者</a:t>
            </a:r>
            <a:endParaRPr kumimoji="0" lang="zh-TW" altLang="en-US" sz="2100">
              <a:solidFill>
                <a:srgbClr val="FF0066"/>
              </a:solidFill>
              <a:latin typeface="華康魏碑體" panose="03000709000000000000" pitchFamily="65" charset="-120"/>
              <a:ea typeface="華康魏碑體" panose="03000709000000000000" pitchFamily="65" charset="-120"/>
            </a:endParaRPr>
          </a:p>
        </p:txBody>
      </p:sp>
      <p:sp>
        <p:nvSpPr>
          <p:cNvPr id="152583" name="文字方塊 9"/>
          <p:cNvSpPr txBox="1">
            <a:spLocks noChangeArrowheads="1"/>
          </p:cNvSpPr>
          <p:nvPr/>
        </p:nvSpPr>
        <p:spPr bwMode="auto">
          <a:xfrm>
            <a:off x="5681663" y="4816475"/>
            <a:ext cx="2324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sz="2400">
                <a:solidFill>
                  <a:srgbClr val="000000"/>
                </a:solidFill>
                <a:latin typeface="華康魏碑體" panose="03000709000000000000" pitchFamily="65" charset="-120"/>
                <a:ea typeface="華康魏碑體" panose="03000709000000000000" pitchFamily="65" charset="-120"/>
              </a:rPr>
              <a:t>至少</a:t>
            </a:r>
            <a:r>
              <a:rPr kumimoji="0" lang="en-US" altLang="zh-TW" sz="2400">
                <a:solidFill>
                  <a:srgbClr val="000000"/>
                </a:solidFill>
                <a:latin typeface="華康魏碑體" panose="03000709000000000000" pitchFamily="65" charset="-120"/>
                <a:ea typeface="華康魏碑體" panose="03000709000000000000" pitchFamily="65" charset="-120"/>
              </a:rPr>
              <a:t>28</a:t>
            </a:r>
            <a:r>
              <a:rPr kumimoji="0" lang="zh-TW" altLang="en-US" sz="2400">
                <a:solidFill>
                  <a:srgbClr val="000000"/>
                </a:solidFill>
                <a:latin typeface="華康魏碑體" panose="03000709000000000000" pitchFamily="65" charset="-120"/>
                <a:ea typeface="華康魏碑體" panose="03000709000000000000" pitchFamily="65" charset="-120"/>
              </a:rPr>
              <a:t>次嘉獎</a:t>
            </a:r>
          </a:p>
        </p:txBody>
      </p:sp>
      <p:sp>
        <p:nvSpPr>
          <p:cNvPr id="4" name="投影片編號版面配置區 3"/>
          <p:cNvSpPr>
            <a:spLocks noGrp="1"/>
          </p:cNvSpPr>
          <p:nvPr>
            <p:ph type="sldNum" sz="quarter" idx="12"/>
          </p:nvPr>
        </p:nvSpPr>
        <p:spPr/>
        <p:txBody>
          <a:bodyPr/>
          <a:lstStyle/>
          <a:p>
            <a:pPr>
              <a:spcBef>
                <a:spcPct val="0"/>
              </a:spcBef>
              <a:defRPr/>
            </a:pPr>
            <a:r>
              <a:rPr lang="en-US" altLang="zh-TW" sz="2000" dirty="0" smtClean="0"/>
              <a:t>64</a:t>
            </a:r>
            <a:endParaRPr lang="zh-TW" altLang="en-US" sz="20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標題 1"/>
          <p:cNvSpPr>
            <a:spLocks noGrp="1"/>
          </p:cNvSpPr>
          <p:nvPr>
            <p:ph type="title"/>
          </p:nvPr>
        </p:nvSpPr>
        <p:spPr>
          <a:xfrm>
            <a:off x="3432175" y="488950"/>
            <a:ext cx="6684963" cy="962025"/>
          </a:xfrm>
        </p:spPr>
        <p:txBody>
          <a:bodyPr/>
          <a:lstStyle/>
          <a:p>
            <a:r>
              <a:rPr lang="en-US" altLang="zh-TW" sz="4000" smtClean="0">
                <a:solidFill>
                  <a:srgbClr val="C00000"/>
                </a:solidFill>
                <a:latin typeface="華康華綜體W5" panose="020B0509000000000000" pitchFamily="49" charset="-120"/>
                <a:ea typeface="華康華綜體W5" panose="020B0509000000000000" pitchFamily="49" charset="-120"/>
              </a:rPr>
              <a:t>105</a:t>
            </a:r>
            <a:r>
              <a:rPr lang="zh-TW" altLang="en-US" sz="4000" smtClean="0">
                <a:solidFill>
                  <a:srgbClr val="C00000"/>
                </a:solidFill>
                <a:latin typeface="華康華綜體W5" panose="020B0509000000000000" pitchFamily="49" charset="-120"/>
                <a:ea typeface="華康華綜體W5" panose="020B0509000000000000" pitchFamily="49" charset="-120"/>
              </a:rPr>
              <a:t>年社團參與</a:t>
            </a:r>
            <a:r>
              <a:rPr lang="en-US" altLang="zh-TW" sz="4000" smtClean="0">
                <a:solidFill>
                  <a:srgbClr val="C00000"/>
                </a:solidFill>
                <a:latin typeface="華康華綜體W5" panose="020B0509000000000000" pitchFamily="49" charset="-120"/>
                <a:ea typeface="華康華綜體W5" panose="020B0509000000000000" pitchFamily="49" charset="-120"/>
              </a:rPr>
              <a:t>(10</a:t>
            </a:r>
            <a:r>
              <a:rPr lang="zh-TW" altLang="en-US" sz="4000" smtClean="0">
                <a:solidFill>
                  <a:srgbClr val="C00000"/>
                </a:solidFill>
                <a:latin typeface="華康華綜體W5" panose="020B0509000000000000" pitchFamily="49" charset="-120"/>
                <a:ea typeface="華康華綜體W5" panose="020B0509000000000000" pitchFamily="49" charset="-120"/>
              </a:rPr>
              <a:t>分</a:t>
            </a:r>
            <a:r>
              <a:rPr lang="en-US" altLang="zh-TW" sz="4000" smtClean="0">
                <a:solidFill>
                  <a:srgbClr val="C00000"/>
                </a:solidFill>
                <a:latin typeface="華康華綜體W5" panose="020B0509000000000000" pitchFamily="49" charset="-120"/>
                <a:ea typeface="華康華綜體W5" panose="020B0509000000000000" pitchFamily="49" charset="-120"/>
              </a:rPr>
              <a:t>)</a:t>
            </a:r>
            <a:endParaRPr lang="zh-TW" altLang="en-US" sz="4000" smtClean="0">
              <a:solidFill>
                <a:srgbClr val="C00000"/>
              </a:solidFill>
              <a:latin typeface="華康華綜體W5" panose="020B0509000000000000" pitchFamily="49" charset="-120"/>
              <a:ea typeface="華康華綜體W5" panose="020B0509000000000000" pitchFamily="49" charset="-120"/>
            </a:endParaRPr>
          </a:p>
        </p:txBody>
      </p:sp>
      <p:sp>
        <p:nvSpPr>
          <p:cNvPr id="153603" name="內容版面配置區 2"/>
          <p:cNvSpPr>
            <a:spLocks noGrp="1"/>
          </p:cNvSpPr>
          <p:nvPr>
            <p:ph idx="1"/>
          </p:nvPr>
        </p:nvSpPr>
        <p:spPr>
          <a:xfrm>
            <a:off x="2711450" y="1773238"/>
            <a:ext cx="7705725" cy="2833687"/>
          </a:xfrm>
        </p:spPr>
        <p:txBody>
          <a:bodyPr/>
          <a:lstStyle/>
          <a:p>
            <a:pPr eaLnBrk="1" hangingPunct="1"/>
            <a:r>
              <a:rPr lang="zh-TW" altLang="en-US" sz="3200" smtClean="0">
                <a:solidFill>
                  <a:schemeClr val="tx1"/>
                </a:solidFill>
                <a:latin typeface="華康魏碑體" panose="03000709000000000000" pitchFamily="65" charset="-120"/>
                <a:ea typeface="華康魏碑體" panose="03000709000000000000" pitchFamily="65" charset="-120"/>
              </a:rPr>
              <a:t>每學期滿</a:t>
            </a:r>
            <a:r>
              <a:rPr lang="en-US" altLang="zh-TW" sz="3200" smtClean="0">
                <a:solidFill>
                  <a:schemeClr val="tx1"/>
                </a:solidFill>
                <a:latin typeface="華康魏碑體" panose="03000709000000000000" pitchFamily="65" charset="-120"/>
                <a:ea typeface="華康魏碑體" panose="03000709000000000000" pitchFamily="65" charset="-120"/>
              </a:rPr>
              <a:t>16</a:t>
            </a:r>
            <a:r>
              <a:rPr lang="zh-TW" altLang="en-US" sz="3200" smtClean="0">
                <a:solidFill>
                  <a:schemeClr val="tx1"/>
                </a:solidFill>
                <a:latin typeface="華康魏碑體" panose="03000709000000000000" pitchFamily="65" charset="-120"/>
                <a:ea typeface="華康魏碑體" panose="03000709000000000000" pitchFamily="65" charset="-120"/>
              </a:rPr>
              <a:t>小時</a:t>
            </a:r>
            <a:r>
              <a:rPr lang="en-US" altLang="zh-TW" sz="3200" smtClean="0">
                <a:solidFill>
                  <a:schemeClr val="tx1"/>
                </a:solidFill>
                <a:latin typeface="華康魏碑體" panose="03000709000000000000" pitchFamily="65" charset="-120"/>
                <a:ea typeface="華康魏碑體" panose="03000709000000000000" pitchFamily="65" charset="-120"/>
              </a:rPr>
              <a:t>(</a:t>
            </a:r>
            <a:r>
              <a:rPr lang="zh-TW" altLang="en-US" sz="3200" smtClean="0">
                <a:solidFill>
                  <a:schemeClr val="tx1"/>
                </a:solidFill>
                <a:latin typeface="華康魏碑體" panose="03000709000000000000" pitchFamily="65" charset="-120"/>
                <a:ea typeface="華康魏碑體" panose="03000709000000000000" pitchFamily="65" charset="-120"/>
              </a:rPr>
              <a:t>節</a:t>
            </a:r>
            <a:r>
              <a:rPr lang="en-US" altLang="zh-TW" sz="3200" smtClean="0">
                <a:solidFill>
                  <a:schemeClr val="tx1"/>
                </a:solidFill>
                <a:latin typeface="華康魏碑體" panose="03000709000000000000" pitchFamily="65" charset="-120"/>
                <a:ea typeface="華康魏碑體" panose="03000709000000000000" pitchFamily="65" charset="-120"/>
              </a:rPr>
              <a:t>)</a:t>
            </a:r>
            <a:r>
              <a:rPr lang="zh-TW" altLang="en-US" sz="3200" smtClean="0">
                <a:solidFill>
                  <a:schemeClr val="tx1"/>
                </a:solidFill>
                <a:latin typeface="華康魏碑體" panose="03000709000000000000" pitchFamily="65" charset="-120"/>
                <a:ea typeface="華康魏碑體" panose="03000709000000000000" pitchFamily="65" charset="-120"/>
              </a:rPr>
              <a:t>以上，並經教師</a:t>
            </a:r>
            <a:r>
              <a:rPr lang="zh-TW" altLang="en-US" sz="3200" smtClean="0">
                <a:solidFill>
                  <a:srgbClr val="FF0000"/>
                </a:solidFill>
                <a:latin typeface="華康魏碑體" panose="03000709000000000000" pitchFamily="65" charset="-120"/>
                <a:ea typeface="華康魏碑體" panose="03000709000000000000" pitchFamily="65" charset="-120"/>
              </a:rPr>
              <a:t>評核通過者</a:t>
            </a:r>
            <a:r>
              <a:rPr lang="zh-TW" altLang="en-US" sz="3200" smtClean="0">
                <a:solidFill>
                  <a:schemeClr val="tx1"/>
                </a:solidFill>
                <a:latin typeface="華康魏碑體" panose="03000709000000000000" pitchFamily="65" charset="-120"/>
                <a:ea typeface="華康魏碑體" panose="03000709000000000000" pitchFamily="65" charset="-120"/>
              </a:rPr>
              <a:t>給</a:t>
            </a:r>
            <a:r>
              <a:rPr lang="en-US" altLang="zh-TW" sz="3200" smtClean="0">
                <a:solidFill>
                  <a:schemeClr val="tx1"/>
                </a:solidFill>
                <a:latin typeface="華康魏碑體" panose="03000709000000000000" pitchFamily="65" charset="-120"/>
                <a:ea typeface="華康魏碑體" panose="03000709000000000000" pitchFamily="65" charset="-120"/>
              </a:rPr>
              <a:t>2</a:t>
            </a:r>
            <a:r>
              <a:rPr lang="zh-TW" altLang="en-US" sz="3200" smtClean="0">
                <a:solidFill>
                  <a:schemeClr val="tx1"/>
                </a:solidFill>
                <a:latin typeface="華康魏碑體" panose="03000709000000000000" pitchFamily="65" charset="-120"/>
                <a:ea typeface="華康魏碑體" panose="03000709000000000000" pitchFamily="65" charset="-120"/>
              </a:rPr>
              <a:t>分。</a:t>
            </a:r>
            <a:endParaRPr lang="en-US" altLang="zh-TW" sz="3200" smtClean="0">
              <a:solidFill>
                <a:schemeClr val="tx1"/>
              </a:solidFill>
              <a:latin typeface="華康魏碑體" panose="03000709000000000000" pitchFamily="65" charset="-120"/>
              <a:ea typeface="華康魏碑體" panose="03000709000000000000" pitchFamily="65" charset="-120"/>
            </a:endParaRPr>
          </a:p>
          <a:p>
            <a:pPr eaLnBrk="1" hangingPunct="1"/>
            <a:r>
              <a:rPr lang="zh-TW" altLang="en-US" sz="3200" smtClean="0">
                <a:solidFill>
                  <a:schemeClr val="tx1"/>
                </a:solidFill>
                <a:latin typeface="華康魏碑體" panose="03000709000000000000" pitchFamily="65" charset="-120"/>
                <a:ea typeface="華康魏碑體" panose="03000709000000000000" pitchFamily="65" charset="-120"/>
              </a:rPr>
              <a:t>技藝課程亦列為社團採計。</a:t>
            </a:r>
          </a:p>
        </p:txBody>
      </p:sp>
      <p:sp>
        <p:nvSpPr>
          <p:cNvPr id="4" name="投影片編號版面配置區 3"/>
          <p:cNvSpPr>
            <a:spLocks noGrp="1"/>
          </p:cNvSpPr>
          <p:nvPr>
            <p:ph type="sldNum" sz="quarter" idx="12"/>
          </p:nvPr>
        </p:nvSpPr>
        <p:spPr/>
        <p:txBody>
          <a:bodyPr/>
          <a:lstStyle/>
          <a:p>
            <a:pPr>
              <a:spcBef>
                <a:spcPct val="0"/>
              </a:spcBef>
              <a:defRPr/>
            </a:pPr>
            <a:r>
              <a:rPr lang="en-US" altLang="zh-TW" sz="2000" dirty="0" smtClean="0"/>
              <a:t>65</a:t>
            </a:r>
            <a:endParaRPr lang="zh-TW" altLang="en-US" sz="20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p:cNvSpPr>
          <p:nvPr>
            <p:ph type="title"/>
          </p:nvPr>
        </p:nvSpPr>
        <p:spPr>
          <a:xfrm>
            <a:off x="3243263" y="306388"/>
            <a:ext cx="6683375" cy="962025"/>
          </a:xfrm>
        </p:spPr>
        <p:txBody>
          <a:bodyPr/>
          <a:lstStyle/>
          <a:p>
            <a:r>
              <a:rPr lang="en-US" altLang="zh-TW" sz="4000" smtClean="0">
                <a:solidFill>
                  <a:srgbClr val="C00000"/>
                </a:solidFill>
                <a:latin typeface="華康魏碑體" panose="03000709000000000000" pitchFamily="65" charset="-120"/>
                <a:ea typeface="華康魏碑體" panose="03000709000000000000" pitchFamily="65" charset="-120"/>
              </a:rPr>
              <a:t>105</a:t>
            </a:r>
            <a:r>
              <a:rPr lang="zh-TW" altLang="en-US" sz="4000" smtClean="0">
                <a:solidFill>
                  <a:srgbClr val="C00000"/>
                </a:solidFill>
                <a:latin typeface="華康魏碑體" panose="03000709000000000000" pitchFamily="65" charset="-120"/>
                <a:ea typeface="華康魏碑體" panose="03000709000000000000" pitchFamily="65" charset="-120"/>
              </a:rPr>
              <a:t>年幹部任期</a:t>
            </a:r>
            <a:r>
              <a:rPr lang="en-US" altLang="zh-TW" sz="4000" smtClean="0">
                <a:solidFill>
                  <a:srgbClr val="C00000"/>
                </a:solidFill>
                <a:latin typeface="華康魏碑體" panose="03000709000000000000" pitchFamily="65" charset="-120"/>
                <a:ea typeface="華康魏碑體" panose="03000709000000000000" pitchFamily="65" charset="-120"/>
              </a:rPr>
              <a:t>(10</a:t>
            </a:r>
            <a:r>
              <a:rPr lang="zh-TW" altLang="en-US" sz="4000" smtClean="0">
                <a:solidFill>
                  <a:srgbClr val="C00000"/>
                </a:solidFill>
                <a:latin typeface="華康魏碑體" panose="03000709000000000000" pitchFamily="65" charset="-120"/>
                <a:ea typeface="華康魏碑體" panose="03000709000000000000" pitchFamily="65" charset="-120"/>
              </a:rPr>
              <a:t>分</a:t>
            </a:r>
            <a:r>
              <a:rPr lang="en-US" altLang="zh-TW" sz="4000" smtClean="0">
                <a:solidFill>
                  <a:srgbClr val="C00000"/>
                </a:solidFill>
                <a:latin typeface="華康魏碑體" panose="03000709000000000000" pitchFamily="65" charset="-120"/>
                <a:ea typeface="華康魏碑體" panose="03000709000000000000" pitchFamily="65" charset="-120"/>
              </a:rPr>
              <a:t>)</a:t>
            </a:r>
            <a:endParaRPr lang="zh-TW" altLang="en-US" sz="4000" smtClean="0">
              <a:solidFill>
                <a:srgbClr val="C00000"/>
              </a:solidFill>
              <a:latin typeface="華康魏碑體" panose="03000709000000000000" pitchFamily="65" charset="-120"/>
              <a:ea typeface="華康魏碑體" panose="03000709000000000000" pitchFamily="65" charset="-120"/>
            </a:endParaRPr>
          </a:p>
        </p:txBody>
      </p:sp>
      <p:sp>
        <p:nvSpPr>
          <p:cNvPr id="154627" name="內容版面配置區 2"/>
          <p:cNvSpPr>
            <a:spLocks noGrp="1"/>
          </p:cNvSpPr>
          <p:nvPr>
            <p:ph idx="1"/>
          </p:nvPr>
        </p:nvSpPr>
        <p:spPr>
          <a:xfrm>
            <a:off x="2733675" y="1152525"/>
            <a:ext cx="9058275" cy="2833688"/>
          </a:xfrm>
        </p:spPr>
        <p:txBody>
          <a:bodyPr/>
          <a:lstStyle/>
          <a:p>
            <a:pPr eaLnBrk="1" hangingPunct="1"/>
            <a:r>
              <a:rPr lang="zh-TW" altLang="en-US" sz="3200" smtClean="0">
                <a:solidFill>
                  <a:schemeClr val="tx1"/>
                </a:solidFill>
                <a:latin typeface="華康魏碑體" panose="03000709000000000000" pitchFamily="65" charset="-120"/>
                <a:ea typeface="華康魏碑體" panose="03000709000000000000" pitchFamily="65" charset="-120"/>
              </a:rPr>
              <a:t>應以公平、公正、公開及民主程序產生。不得輪流擔任或由教師指派。</a:t>
            </a:r>
            <a:endParaRPr lang="en-US" altLang="zh-TW" sz="3200" smtClean="0">
              <a:solidFill>
                <a:schemeClr val="tx1"/>
              </a:solidFill>
              <a:latin typeface="華康魏碑體" panose="03000709000000000000" pitchFamily="65" charset="-120"/>
              <a:ea typeface="華康魏碑體" panose="03000709000000000000" pitchFamily="65" charset="-120"/>
            </a:endParaRPr>
          </a:p>
          <a:p>
            <a:pPr eaLnBrk="1" hangingPunct="1"/>
            <a:r>
              <a:rPr lang="en-US" altLang="zh-TW" sz="3200" smtClean="0">
                <a:solidFill>
                  <a:schemeClr val="tx1"/>
                </a:solidFill>
                <a:latin typeface="華康魏碑體" panose="03000709000000000000" pitchFamily="65" charset="-120"/>
                <a:ea typeface="華康魏碑體" panose="03000709000000000000" pitchFamily="65" charset="-120"/>
              </a:rPr>
              <a:t>1</a:t>
            </a:r>
            <a:r>
              <a:rPr lang="zh-TW" altLang="en-US" sz="3200" smtClean="0">
                <a:solidFill>
                  <a:schemeClr val="tx1"/>
                </a:solidFill>
                <a:latin typeface="華康魏碑體" panose="03000709000000000000" pitchFamily="65" charset="-120"/>
                <a:ea typeface="華康魏碑體" panose="03000709000000000000" pitchFamily="65" charset="-120"/>
              </a:rPr>
              <a:t>人服務</a:t>
            </a:r>
            <a:r>
              <a:rPr lang="en-US" altLang="zh-TW" sz="3200" smtClean="0">
                <a:solidFill>
                  <a:schemeClr val="tx1"/>
                </a:solidFill>
                <a:latin typeface="華康魏碑體" panose="03000709000000000000" pitchFamily="65" charset="-120"/>
                <a:ea typeface="華康魏碑體" panose="03000709000000000000" pitchFamily="65" charset="-120"/>
              </a:rPr>
              <a:t>3</a:t>
            </a:r>
            <a:r>
              <a:rPr lang="zh-TW" altLang="en-US" sz="3200" smtClean="0">
                <a:solidFill>
                  <a:schemeClr val="tx1"/>
                </a:solidFill>
                <a:latin typeface="華康魏碑體" panose="03000709000000000000" pitchFamily="65" charset="-120"/>
                <a:ea typeface="華康魏碑體" panose="03000709000000000000" pitchFamily="65" charset="-120"/>
              </a:rPr>
              <a:t>人為原則，每班至多</a:t>
            </a:r>
            <a:r>
              <a:rPr lang="en-US" altLang="zh-TW" sz="3200" smtClean="0">
                <a:solidFill>
                  <a:schemeClr val="tx1"/>
                </a:solidFill>
                <a:latin typeface="華康魏碑體" panose="03000709000000000000" pitchFamily="65" charset="-120"/>
                <a:ea typeface="華康魏碑體" panose="03000709000000000000" pitchFamily="65" charset="-120"/>
              </a:rPr>
              <a:t>10</a:t>
            </a:r>
            <a:r>
              <a:rPr lang="zh-TW" altLang="en-US" sz="3200" smtClean="0">
                <a:solidFill>
                  <a:schemeClr val="tx1"/>
                </a:solidFill>
                <a:latin typeface="華康魏碑體" panose="03000709000000000000" pitchFamily="65" charset="-120"/>
                <a:ea typeface="華康魏碑體" panose="03000709000000000000" pitchFamily="65" charset="-120"/>
              </a:rPr>
              <a:t>名幹部。私立學校班級人數較多者，至多</a:t>
            </a:r>
            <a:r>
              <a:rPr lang="en-US" altLang="zh-TW" sz="3200" smtClean="0">
                <a:solidFill>
                  <a:schemeClr val="tx1"/>
                </a:solidFill>
                <a:latin typeface="華康魏碑體" panose="03000709000000000000" pitchFamily="65" charset="-120"/>
                <a:ea typeface="華康魏碑體" panose="03000709000000000000" pitchFamily="65" charset="-120"/>
              </a:rPr>
              <a:t>15</a:t>
            </a:r>
            <a:r>
              <a:rPr lang="zh-TW" altLang="en-US" sz="3200" smtClean="0">
                <a:solidFill>
                  <a:schemeClr val="tx1"/>
                </a:solidFill>
                <a:latin typeface="華康魏碑體" panose="03000709000000000000" pitchFamily="65" charset="-120"/>
                <a:ea typeface="華康魏碑體" panose="03000709000000000000" pitchFamily="65" charset="-120"/>
              </a:rPr>
              <a:t>人。</a:t>
            </a:r>
            <a:endParaRPr lang="en-US" altLang="zh-TW" sz="3200" smtClean="0">
              <a:solidFill>
                <a:schemeClr val="tx1"/>
              </a:solidFill>
              <a:latin typeface="華康魏碑體" panose="03000709000000000000" pitchFamily="65" charset="-120"/>
              <a:ea typeface="華康魏碑體" panose="03000709000000000000" pitchFamily="65" charset="-120"/>
            </a:endParaRPr>
          </a:p>
          <a:p>
            <a:pPr eaLnBrk="1" hangingPunct="1"/>
            <a:r>
              <a:rPr lang="zh-TW" altLang="en-US" sz="3200" smtClean="0">
                <a:solidFill>
                  <a:schemeClr val="tx1"/>
                </a:solidFill>
                <a:latin typeface="華康魏碑體" panose="03000709000000000000" pitchFamily="65" charset="-120"/>
                <a:ea typeface="華康魏碑體" panose="03000709000000000000" pitchFamily="65" charset="-120"/>
              </a:rPr>
              <a:t>全校性幹部包括學生</a:t>
            </a:r>
            <a:r>
              <a:rPr lang="en-US" altLang="zh-TW" sz="3200" smtClean="0">
                <a:solidFill>
                  <a:schemeClr val="tx1"/>
                </a:solidFill>
                <a:latin typeface="華康魏碑體" panose="03000709000000000000" pitchFamily="65" charset="-120"/>
                <a:ea typeface="華康魏碑體" panose="03000709000000000000" pitchFamily="65" charset="-120"/>
              </a:rPr>
              <a:t>(</a:t>
            </a:r>
            <a:r>
              <a:rPr lang="zh-TW" altLang="en-US" sz="3200" smtClean="0">
                <a:solidFill>
                  <a:schemeClr val="tx1"/>
                </a:solidFill>
                <a:latin typeface="華康魏碑體" panose="03000709000000000000" pitchFamily="65" charset="-120"/>
                <a:ea typeface="華康魏碑體" panose="03000709000000000000" pitchFamily="65" charset="-120"/>
              </a:rPr>
              <a:t>自治</a:t>
            </a:r>
            <a:r>
              <a:rPr lang="en-US" altLang="zh-TW" sz="3200" smtClean="0">
                <a:solidFill>
                  <a:schemeClr val="tx1"/>
                </a:solidFill>
                <a:latin typeface="華康魏碑體" panose="03000709000000000000" pitchFamily="65" charset="-120"/>
                <a:ea typeface="華康魏碑體" panose="03000709000000000000" pitchFamily="65" charset="-120"/>
              </a:rPr>
              <a:t>)</a:t>
            </a:r>
            <a:r>
              <a:rPr lang="zh-TW" altLang="en-US" sz="3200" smtClean="0">
                <a:solidFill>
                  <a:schemeClr val="tx1"/>
                </a:solidFill>
                <a:latin typeface="華康魏碑體" panose="03000709000000000000" pitchFamily="65" charset="-120"/>
                <a:ea typeface="華康魏碑體" panose="03000709000000000000" pitchFamily="65" charset="-120"/>
              </a:rPr>
              <a:t>會會長</a:t>
            </a:r>
            <a:r>
              <a:rPr lang="en-US" altLang="zh-TW" sz="3200" smtClean="0">
                <a:solidFill>
                  <a:schemeClr val="tx1"/>
                </a:solidFill>
                <a:latin typeface="華康魏碑體" panose="03000709000000000000" pitchFamily="65" charset="-120"/>
                <a:ea typeface="華康魏碑體" panose="03000709000000000000" pitchFamily="65" charset="-120"/>
              </a:rPr>
              <a:t>(</a:t>
            </a:r>
            <a:r>
              <a:rPr lang="zh-TW" altLang="en-US" sz="3200" smtClean="0">
                <a:solidFill>
                  <a:schemeClr val="tx1"/>
                </a:solidFill>
                <a:latin typeface="華康魏碑體" panose="03000709000000000000" pitchFamily="65" charset="-120"/>
                <a:ea typeface="華康魏碑體" panose="03000709000000000000" pitchFamily="65" charset="-120"/>
              </a:rPr>
              <a:t>市長、主席</a:t>
            </a:r>
            <a:r>
              <a:rPr lang="en-US" altLang="zh-TW" sz="3200" smtClean="0">
                <a:solidFill>
                  <a:schemeClr val="tx1"/>
                </a:solidFill>
                <a:latin typeface="華康魏碑體" panose="03000709000000000000" pitchFamily="65" charset="-120"/>
                <a:ea typeface="華康魏碑體" panose="03000709000000000000" pitchFamily="65" charset="-120"/>
              </a:rPr>
              <a:t>)</a:t>
            </a:r>
          </a:p>
          <a:p>
            <a:pPr eaLnBrk="1" hangingPunct="1"/>
            <a:r>
              <a:rPr lang="zh-TW" altLang="en-US" sz="3200" smtClean="0">
                <a:solidFill>
                  <a:schemeClr val="tx1"/>
                </a:solidFill>
                <a:latin typeface="華康魏碑體" panose="03000709000000000000" pitchFamily="65" charset="-120"/>
                <a:ea typeface="華康魏碑體" panose="03000709000000000000" pitchFamily="65" charset="-120"/>
              </a:rPr>
              <a:t>每個幹部</a:t>
            </a:r>
            <a:r>
              <a:rPr lang="en-US" altLang="zh-TW" sz="3200" smtClean="0">
                <a:solidFill>
                  <a:schemeClr val="tx1"/>
                </a:solidFill>
                <a:latin typeface="華康魏碑體" panose="03000709000000000000" pitchFamily="65" charset="-120"/>
                <a:ea typeface="華康魏碑體" panose="03000709000000000000" pitchFamily="65" charset="-120"/>
              </a:rPr>
              <a:t>(</a:t>
            </a:r>
            <a:r>
              <a:rPr lang="zh-TW" altLang="en-US" sz="3200" smtClean="0">
                <a:solidFill>
                  <a:schemeClr val="tx1"/>
                </a:solidFill>
                <a:latin typeface="華康魏碑體" panose="03000709000000000000" pitchFamily="65" charset="-120"/>
                <a:ea typeface="華康魏碑體" panose="03000709000000000000" pitchFamily="65" charset="-120"/>
              </a:rPr>
              <a:t>含全校性幹部</a:t>
            </a:r>
            <a:r>
              <a:rPr lang="en-US" altLang="zh-TW" sz="3200" smtClean="0">
                <a:solidFill>
                  <a:schemeClr val="tx1"/>
                </a:solidFill>
                <a:latin typeface="華康魏碑體" panose="03000709000000000000" pitchFamily="65" charset="-120"/>
                <a:ea typeface="華康魏碑體" panose="03000709000000000000" pitchFamily="65" charset="-120"/>
              </a:rPr>
              <a:t>)</a:t>
            </a:r>
            <a:r>
              <a:rPr lang="zh-TW" altLang="en-US" sz="3200" smtClean="0">
                <a:solidFill>
                  <a:schemeClr val="tx1"/>
                </a:solidFill>
                <a:latin typeface="華康魏碑體" panose="03000709000000000000" pitchFamily="65" charset="-120"/>
                <a:ea typeface="華康魏碑體" panose="03000709000000000000" pitchFamily="65" charset="-120"/>
              </a:rPr>
              <a:t>均為</a:t>
            </a:r>
            <a:r>
              <a:rPr lang="en-US" altLang="zh-TW" sz="3200" smtClean="0">
                <a:solidFill>
                  <a:schemeClr val="tx1"/>
                </a:solidFill>
                <a:latin typeface="華康魏碑體" panose="03000709000000000000" pitchFamily="65" charset="-120"/>
                <a:ea typeface="華康魏碑體" panose="03000709000000000000" pitchFamily="65" charset="-120"/>
              </a:rPr>
              <a:t>3</a:t>
            </a:r>
            <a:r>
              <a:rPr lang="zh-TW" altLang="en-US" sz="3200" smtClean="0">
                <a:solidFill>
                  <a:schemeClr val="tx1"/>
                </a:solidFill>
                <a:latin typeface="華康魏碑體" panose="03000709000000000000" pitchFamily="65" charset="-120"/>
                <a:ea typeface="華康魏碑體" panose="03000709000000000000" pitchFamily="65" charset="-120"/>
              </a:rPr>
              <a:t>分。</a:t>
            </a:r>
            <a:r>
              <a:rPr lang="en-US" altLang="zh-TW" sz="3200" smtClean="0">
                <a:solidFill>
                  <a:schemeClr val="tx1"/>
                </a:solidFill>
                <a:latin typeface="華康魏碑體" panose="03000709000000000000" pitchFamily="65" charset="-120"/>
                <a:ea typeface="華康魏碑體" panose="03000709000000000000" pitchFamily="65" charset="-120"/>
              </a:rPr>
              <a:t>(</a:t>
            </a:r>
            <a:r>
              <a:rPr lang="zh-TW" altLang="en-US" sz="3200" smtClean="0">
                <a:solidFill>
                  <a:schemeClr val="tx1"/>
                </a:solidFill>
                <a:latin typeface="華康魏碑體" panose="03000709000000000000" pitchFamily="65" charset="-120"/>
                <a:ea typeface="華康魏碑體" panose="03000709000000000000" pitchFamily="65" charset="-120"/>
              </a:rPr>
              <a:t>滿一學期</a:t>
            </a:r>
            <a:r>
              <a:rPr lang="en-US" altLang="zh-TW" sz="3200" smtClean="0">
                <a:solidFill>
                  <a:schemeClr val="tx1"/>
                </a:solidFill>
                <a:latin typeface="華康魏碑體" panose="03000709000000000000" pitchFamily="65" charset="-120"/>
                <a:ea typeface="華康魏碑體" panose="03000709000000000000" pitchFamily="65" charset="-120"/>
              </a:rPr>
              <a:t>)</a:t>
            </a:r>
          </a:p>
          <a:p>
            <a:pPr eaLnBrk="1" hangingPunct="1"/>
            <a:r>
              <a:rPr lang="zh-TW" altLang="en-US" sz="3200" smtClean="0">
                <a:solidFill>
                  <a:schemeClr val="tx1"/>
                </a:solidFill>
                <a:latin typeface="華康魏碑體" panose="03000709000000000000" pitchFamily="65" charset="-120"/>
                <a:ea typeface="華康魏碑體" panose="03000709000000000000" pitchFamily="65" charset="-120"/>
              </a:rPr>
              <a:t>單一學期均有擔任全校性幹部或班級幹部者，擇一採計。</a:t>
            </a:r>
          </a:p>
        </p:txBody>
      </p:sp>
      <p:sp>
        <p:nvSpPr>
          <p:cNvPr id="4" name="投影片編號版面配置區 3"/>
          <p:cNvSpPr>
            <a:spLocks noGrp="1"/>
          </p:cNvSpPr>
          <p:nvPr>
            <p:ph type="sldNum" sz="quarter" idx="12"/>
          </p:nvPr>
        </p:nvSpPr>
        <p:spPr/>
        <p:txBody>
          <a:bodyPr/>
          <a:lstStyle/>
          <a:p>
            <a:pPr>
              <a:spcBef>
                <a:spcPct val="0"/>
              </a:spcBef>
              <a:defRPr/>
            </a:pPr>
            <a:r>
              <a:rPr lang="en-US" altLang="zh-TW" sz="2000" dirty="0" smtClean="0"/>
              <a:t>66</a:t>
            </a:r>
            <a:endParaRPr lang="zh-TW" altLang="en-US" sz="20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標題 1"/>
          <p:cNvSpPr>
            <a:spLocks noGrp="1"/>
          </p:cNvSpPr>
          <p:nvPr>
            <p:ph type="title"/>
          </p:nvPr>
        </p:nvSpPr>
        <p:spPr>
          <a:xfrm>
            <a:off x="3206750" y="671513"/>
            <a:ext cx="6684963" cy="962025"/>
          </a:xfrm>
        </p:spPr>
        <p:txBody>
          <a:bodyPr/>
          <a:lstStyle/>
          <a:p>
            <a:r>
              <a:rPr lang="en-US" altLang="zh-TW" sz="4000" smtClean="0">
                <a:solidFill>
                  <a:srgbClr val="C00000"/>
                </a:solidFill>
                <a:latin typeface="華康華綜體W5" panose="020B0509000000000000" pitchFamily="49" charset="-120"/>
                <a:ea typeface="華康華綜體W5" panose="020B0509000000000000" pitchFamily="49" charset="-120"/>
              </a:rPr>
              <a:t>105</a:t>
            </a:r>
            <a:r>
              <a:rPr lang="zh-TW" altLang="en-US" sz="4000" smtClean="0">
                <a:solidFill>
                  <a:srgbClr val="C00000"/>
                </a:solidFill>
                <a:latin typeface="華康華綜體W5" panose="020B0509000000000000" pitchFamily="49" charset="-120"/>
                <a:ea typeface="華康華綜體W5" panose="020B0509000000000000" pitchFamily="49" charset="-120"/>
              </a:rPr>
              <a:t>年服務學習</a:t>
            </a:r>
            <a:r>
              <a:rPr lang="en-US" altLang="zh-TW" sz="4000" smtClean="0">
                <a:solidFill>
                  <a:srgbClr val="C00000"/>
                </a:solidFill>
                <a:latin typeface="華康華綜體W5" panose="020B0509000000000000" pitchFamily="49" charset="-120"/>
                <a:ea typeface="華康華綜體W5" panose="020B0509000000000000" pitchFamily="49" charset="-120"/>
              </a:rPr>
              <a:t>(15</a:t>
            </a:r>
            <a:r>
              <a:rPr lang="zh-TW" altLang="en-US" sz="4000" smtClean="0">
                <a:solidFill>
                  <a:srgbClr val="C00000"/>
                </a:solidFill>
                <a:latin typeface="華康華綜體W5" panose="020B0509000000000000" pitchFamily="49" charset="-120"/>
                <a:ea typeface="華康華綜體W5" panose="020B0509000000000000" pitchFamily="49" charset="-120"/>
              </a:rPr>
              <a:t>分</a:t>
            </a:r>
            <a:r>
              <a:rPr lang="en-US" altLang="zh-TW" sz="4000" smtClean="0">
                <a:solidFill>
                  <a:srgbClr val="C00000"/>
                </a:solidFill>
                <a:latin typeface="華康華綜體W5" panose="020B0509000000000000" pitchFamily="49" charset="-120"/>
                <a:ea typeface="華康華綜體W5" panose="020B0509000000000000" pitchFamily="49" charset="-120"/>
              </a:rPr>
              <a:t>)</a:t>
            </a:r>
            <a:endParaRPr lang="zh-TW" altLang="en-US" sz="4000" smtClean="0">
              <a:solidFill>
                <a:srgbClr val="C00000"/>
              </a:solidFill>
              <a:latin typeface="華康華綜體W5" panose="020B0509000000000000" pitchFamily="49" charset="-120"/>
              <a:ea typeface="華康華綜體W5" panose="020B0509000000000000" pitchFamily="49" charset="-120"/>
            </a:endParaRPr>
          </a:p>
        </p:txBody>
      </p:sp>
      <p:sp>
        <p:nvSpPr>
          <p:cNvPr id="155651" name="內容版面配置區 2"/>
          <p:cNvSpPr>
            <a:spLocks noGrp="1"/>
          </p:cNvSpPr>
          <p:nvPr>
            <p:ph idx="1"/>
          </p:nvPr>
        </p:nvSpPr>
        <p:spPr>
          <a:xfrm>
            <a:off x="2697163" y="1773238"/>
            <a:ext cx="8027987" cy="2833687"/>
          </a:xfrm>
        </p:spPr>
        <p:txBody>
          <a:bodyPr/>
          <a:lstStyle/>
          <a:p>
            <a:pPr eaLnBrk="1" hangingPunct="1"/>
            <a:r>
              <a:rPr lang="zh-TW" altLang="en-US" sz="3200" smtClean="0">
                <a:solidFill>
                  <a:schemeClr val="tx1"/>
                </a:solidFill>
                <a:latin typeface="華康魏碑體" panose="03000709000000000000" pitchFamily="65" charset="-120"/>
                <a:ea typeface="華康魏碑體" panose="03000709000000000000" pitchFamily="65" charset="-120"/>
              </a:rPr>
              <a:t>總時數以</a:t>
            </a:r>
            <a:r>
              <a:rPr lang="en-US" altLang="zh-TW" sz="3200" smtClean="0">
                <a:solidFill>
                  <a:schemeClr val="tx1"/>
                </a:solidFill>
                <a:latin typeface="華康魏碑體" panose="03000709000000000000" pitchFamily="65" charset="-120"/>
                <a:ea typeface="華康魏碑體" panose="03000709000000000000" pitchFamily="65" charset="-120"/>
              </a:rPr>
              <a:t>60</a:t>
            </a:r>
            <a:r>
              <a:rPr lang="zh-TW" altLang="en-US" sz="3200" smtClean="0">
                <a:solidFill>
                  <a:schemeClr val="tx1"/>
                </a:solidFill>
                <a:latin typeface="華康魏碑體" panose="03000709000000000000" pitchFamily="65" charset="-120"/>
                <a:ea typeface="華康魏碑體" panose="03000709000000000000" pitchFamily="65" charset="-120"/>
              </a:rPr>
              <a:t>小時計，每小時</a:t>
            </a:r>
            <a:r>
              <a:rPr lang="en-US" altLang="zh-TW" sz="3200" smtClean="0">
                <a:solidFill>
                  <a:schemeClr val="tx1"/>
                </a:solidFill>
                <a:latin typeface="華康魏碑體" panose="03000709000000000000" pitchFamily="65" charset="-120"/>
                <a:ea typeface="華康魏碑體" panose="03000709000000000000" pitchFamily="65" charset="-120"/>
              </a:rPr>
              <a:t>0.25</a:t>
            </a:r>
            <a:r>
              <a:rPr lang="zh-TW" altLang="en-US" sz="3200" smtClean="0">
                <a:solidFill>
                  <a:schemeClr val="tx1"/>
                </a:solidFill>
                <a:latin typeface="華康魏碑體" panose="03000709000000000000" pitchFamily="65" charset="-120"/>
                <a:ea typeface="華康魏碑體" panose="03000709000000000000" pitchFamily="65" charset="-120"/>
              </a:rPr>
              <a:t>分。</a:t>
            </a:r>
            <a:endParaRPr lang="en-US" altLang="zh-TW" sz="3200" smtClean="0">
              <a:solidFill>
                <a:schemeClr val="tx1"/>
              </a:solidFill>
              <a:latin typeface="華康魏碑體" panose="03000709000000000000" pitchFamily="65" charset="-120"/>
              <a:ea typeface="華康魏碑體" panose="03000709000000000000" pitchFamily="65" charset="-120"/>
            </a:endParaRPr>
          </a:p>
          <a:p>
            <a:pPr eaLnBrk="1" hangingPunct="1"/>
            <a:r>
              <a:rPr lang="zh-TW" altLang="en-US" sz="3200" smtClean="0">
                <a:solidFill>
                  <a:schemeClr val="tx1"/>
                </a:solidFill>
                <a:latin typeface="華康魏碑體" panose="03000709000000000000" pitchFamily="65" charset="-120"/>
                <a:ea typeface="華康魏碑體" panose="03000709000000000000" pitchFamily="65" charset="-120"/>
              </a:rPr>
              <a:t>分成三類：校內服務、學校與校外機構合作、校外服務</a:t>
            </a:r>
            <a:r>
              <a:rPr lang="en-US" altLang="zh-TW" sz="3200" smtClean="0">
                <a:solidFill>
                  <a:schemeClr val="tx1"/>
                </a:solidFill>
                <a:latin typeface="華康魏碑體" panose="03000709000000000000" pitchFamily="65" charset="-120"/>
                <a:ea typeface="華康魏碑體" panose="03000709000000000000" pitchFamily="65" charset="-120"/>
              </a:rPr>
              <a:t>(</a:t>
            </a:r>
            <a:r>
              <a:rPr lang="zh-TW" altLang="en-US" sz="3200" smtClean="0">
                <a:solidFill>
                  <a:schemeClr val="tx1"/>
                </a:solidFill>
                <a:latin typeface="華康魏碑體" panose="03000709000000000000" pitchFamily="65" charset="-120"/>
                <a:ea typeface="華康魏碑體" panose="03000709000000000000" pitchFamily="65" charset="-120"/>
              </a:rPr>
              <a:t>教育局之服務學習機構一覽表：</a:t>
            </a:r>
            <a:r>
              <a:rPr lang="en-US" altLang="zh-TW" sz="2400" smtClean="0">
                <a:hlinkClick r:id="rId2"/>
              </a:rPr>
              <a:t>http://163.26.134.3/12service/12service.aspx</a:t>
            </a:r>
            <a:endParaRPr lang="en-US" altLang="zh-TW" sz="3200" smtClean="0">
              <a:solidFill>
                <a:schemeClr val="tx1"/>
              </a:solidFill>
              <a:latin typeface="華康魏碑體" panose="03000709000000000000" pitchFamily="65" charset="-120"/>
              <a:ea typeface="華康魏碑體" panose="03000709000000000000" pitchFamily="65" charset="-120"/>
            </a:endParaRPr>
          </a:p>
          <a:p>
            <a:pPr eaLnBrk="1" hangingPunct="1"/>
            <a:r>
              <a:rPr lang="zh-TW" altLang="en-US" sz="3200" smtClean="0">
                <a:latin typeface="華康魏碑體" panose="03000709000000000000" pitchFamily="65" charset="-120"/>
                <a:ea typeface="華康魏碑體" panose="03000709000000000000" pitchFamily="65" charset="-120"/>
              </a:rPr>
              <a:t>校外服務學習</a:t>
            </a:r>
            <a:r>
              <a:rPr lang="zh-TW" altLang="en-US" sz="3200" smtClean="0">
                <a:solidFill>
                  <a:srgbClr val="FF0000"/>
                </a:solidFill>
                <a:latin typeface="華康魏碑體" panose="03000709000000000000" pitchFamily="65" charset="-120"/>
                <a:ea typeface="華康魏碑體" panose="03000709000000000000" pitchFamily="65" charset="-120"/>
              </a:rPr>
              <a:t>需事先經家長同意後，向學校申請登記參加</a:t>
            </a:r>
            <a:r>
              <a:rPr lang="zh-TW" altLang="en-US" sz="3200" smtClean="0">
                <a:latin typeface="華康魏碑體" panose="03000709000000000000" pitchFamily="65" charset="-120"/>
                <a:ea typeface="華康魏碑體" panose="03000709000000000000" pitchFamily="65" charset="-120"/>
              </a:rPr>
              <a:t>後，始得採計。</a:t>
            </a:r>
            <a:endParaRPr lang="en-US" altLang="zh-TW" sz="3200" smtClean="0">
              <a:latin typeface="華康魏碑體" panose="03000709000000000000" pitchFamily="65" charset="-120"/>
              <a:ea typeface="華康魏碑體" panose="03000709000000000000" pitchFamily="65" charset="-120"/>
            </a:endParaRPr>
          </a:p>
          <a:p>
            <a:pPr eaLnBrk="1" hangingPunct="1"/>
            <a:r>
              <a:rPr lang="zh-TW" altLang="en-US" sz="3200" smtClean="0">
                <a:latin typeface="華康魏碑體" panose="03000709000000000000" pitchFamily="65" charset="-120"/>
                <a:ea typeface="華康魏碑體" panose="03000709000000000000" pitchFamily="65" charset="-120"/>
              </a:rPr>
              <a:t>重考生的部分</a:t>
            </a:r>
            <a:r>
              <a:rPr lang="en-US" altLang="zh-TW" sz="3200" smtClean="0">
                <a:latin typeface="華康魏碑體" panose="03000709000000000000" pitchFamily="65" charset="-120"/>
                <a:ea typeface="華康魏碑體" panose="03000709000000000000" pitchFamily="65" charset="-120"/>
              </a:rPr>
              <a:t>(</a:t>
            </a:r>
            <a:r>
              <a:rPr lang="zh-TW" altLang="en-US" sz="3200" smtClean="0">
                <a:latin typeface="華康魏碑體" panose="03000709000000000000" pitchFamily="65" charset="-120"/>
                <a:ea typeface="華康魏碑體" panose="03000709000000000000" pitchFamily="65" charset="-120"/>
              </a:rPr>
              <a:t>依推動小組決議</a:t>
            </a:r>
            <a:r>
              <a:rPr lang="en-US" altLang="zh-TW" sz="3200" smtClean="0">
                <a:latin typeface="華康魏碑體" panose="03000709000000000000" pitchFamily="65" charset="-120"/>
                <a:ea typeface="華康魏碑體" panose="03000709000000000000" pitchFamily="65" charset="-120"/>
              </a:rPr>
              <a:t>)</a:t>
            </a:r>
            <a:endParaRPr lang="zh-TW" altLang="en-US" sz="3200" smtClean="0">
              <a:latin typeface="華康魏碑體" panose="03000709000000000000" pitchFamily="65" charset="-120"/>
              <a:ea typeface="華康魏碑體" panose="03000709000000000000" pitchFamily="65" charset="-120"/>
            </a:endParaRPr>
          </a:p>
        </p:txBody>
      </p:sp>
      <p:sp>
        <p:nvSpPr>
          <p:cNvPr id="4" name="投影片編號版面配置區 3"/>
          <p:cNvSpPr>
            <a:spLocks noGrp="1"/>
          </p:cNvSpPr>
          <p:nvPr>
            <p:ph type="sldNum" sz="quarter" idx="12"/>
          </p:nvPr>
        </p:nvSpPr>
        <p:spPr/>
        <p:txBody>
          <a:bodyPr/>
          <a:lstStyle/>
          <a:p>
            <a:pPr>
              <a:spcBef>
                <a:spcPct val="0"/>
              </a:spcBef>
              <a:defRPr/>
            </a:pPr>
            <a:r>
              <a:rPr lang="en-US" altLang="zh-TW" sz="2000" dirty="0" smtClean="0"/>
              <a:t>67</a:t>
            </a:r>
            <a:endParaRPr lang="zh-TW" altLang="en-US"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圖表 2"/>
          <p:cNvGraphicFramePr>
            <a:graphicFrameLocks/>
          </p:cNvGraphicFramePr>
          <p:nvPr/>
        </p:nvGraphicFramePr>
        <p:xfrm>
          <a:off x="2830513" y="1362075"/>
          <a:ext cx="5837237" cy="5027613"/>
        </p:xfrm>
        <a:graphic>
          <a:graphicData uri="http://schemas.openxmlformats.org/presentationml/2006/ole">
            <mc:AlternateContent xmlns:mc="http://schemas.openxmlformats.org/markup-compatibility/2006">
              <mc:Choice xmlns:v="urn:schemas-microsoft-com:vml" Requires="v">
                <p:oleObj spid="_x0000_s90323" r:id="rId3" imgW="5840474" imgH="5029636" progId="Excel.Chart.8">
                  <p:embed/>
                </p:oleObj>
              </mc:Choice>
              <mc:Fallback>
                <p:oleObj r:id="rId3" imgW="5840474" imgH="5029636" progId="Excel.Chart.8">
                  <p:embed/>
                  <p:pic>
                    <p:nvPicPr>
                      <p:cNvPr id="0" name="圖表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0513" y="1362075"/>
                        <a:ext cx="5837237"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圓角矩形圖說文字 4"/>
          <p:cNvSpPr/>
          <p:nvPr/>
        </p:nvSpPr>
        <p:spPr>
          <a:xfrm>
            <a:off x="1919537" y="1412777"/>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00" b="1" dirty="0">
                <a:solidFill>
                  <a:srgbClr val="0000FF"/>
                </a:solidFill>
                <a:latin typeface="微軟正黑體" panose="020B0604030504040204" pitchFamily="34" charset="-120"/>
              </a:rPr>
              <a:t>珍視</a:t>
            </a:r>
            <a:r>
              <a:rPr lang="zh-TW" altLang="zh-TW" sz="2600" b="1" dirty="0">
                <a:solidFill>
                  <a:srgbClr val="0000FF"/>
                </a:solidFill>
                <a:latin typeface="微軟正黑體" panose="020B0604030504040204" pitchFamily="34" charset="-120"/>
              </a:rPr>
              <a:t>菁英教育</a:t>
            </a:r>
            <a:endParaRPr lang="zh-TW" altLang="en-US" sz="2600" b="1" dirty="0">
              <a:solidFill>
                <a:srgbClr val="0000FF"/>
              </a:solidFill>
              <a:latin typeface="微軟正黑體" panose="020B0604030504040204" pitchFamily="34" charset="-120"/>
            </a:endParaRPr>
          </a:p>
        </p:txBody>
      </p:sp>
      <p:sp>
        <p:nvSpPr>
          <p:cNvPr id="6" name="上-下雙向箭號 5"/>
          <p:cNvSpPr/>
          <p:nvPr/>
        </p:nvSpPr>
        <p:spPr>
          <a:xfrm>
            <a:off x="2024417" y="2236247"/>
            <a:ext cx="1146228" cy="2176590"/>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p:cNvSpPr/>
          <p:nvPr/>
        </p:nvSpPr>
        <p:spPr>
          <a:xfrm flipH="1">
            <a:off x="6061261" y="1585596"/>
            <a:ext cx="1656184" cy="526350"/>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p:cNvSpPr txBox="1"/>
          <p:nvPr/>
        </p:nvSpPr>
        <p:spPr>
          <a:xfrm>
            <a:off x="7913366" y="1733908"/>
            <a:ext cx="1233482" cy="830997"/>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400" b="1" dirty="0">
                <a:solidFill>
                  <a:srgbClr val="FF0000"/>
                </a:solidFill>
                <a:latin typeface="微軟正黑體" panose="020B0604030504040204" pitchFamily="34" charset="-120"/>
              </a:rPr>
              <a:t>特色招生入學</a:t>
            </a:r>
          </a:p>
        </p:txBody>
      </p:sp>
      <p:sp>
        <p:nvSpPr>
          <p:cNvPr id="9" name="右大括弧 8"/>
          <p:cNvSpPr/>
          <p:nvPr/>
        </p:nvSpPr>
        <p:spPr>
          <a:xfrm>
            <a:off x="7500938" y="2438400"/>
            <a:ext cx="433387"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p:cNvSpPr txBox="1"/>
          <p:nvPr/>
        </p:nvSpPr>
        <p:spPr>
          <a:xfrm>
            <a:off x="8180777" y="2939969"/>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1" name="右大括弧 10"/>
          <p:cNvSpPr/>
          <p:nvPr/>
        </p:nvSpPr>
        <p:spPr>
          <a:xfrm>
            <a:off x="9353550" y="2149475"/>
            <a:ext cx="271463" cy="2071688"/>
          </a:xfrm>
          <a:prstGeom prst="rightBrace">
            <a:avLst>
              <a:gd name="adj1" fmla="val 38095"/>
              <a:gd name="adj2" fmla="val 50245"/>
            </a:avLst>
          </a:prstGeom>
          <a:ln w="38100">
            <a:solidFill>
              <a:srgbClr val="FF0000"/>
            </a:solidFill>
          </a:ln>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2" name="文字方塊 11"/>
          <p:cNvSpPr txBox="1"/>
          <p:nvPr/>
        </p:nvSpPr>
        <p:spPr>
          <a:xfrm>
            <a:off x="9768408" y="2043270"/>
            <a:ext cx="576064" cy="2308324"/>
          </a:xfrm>
          <a:prstGeom prst="rect">
            <a:avLst/>
          </a:prstGeom>
          <a:solidFill>
            <a:srgbClr val="00B0F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400" b="1" dirty="0">
                <a:effectLst>
                  <a:outerShdw blurRad="38100" dist="38100" dir="2700000" algn="tl">
                    <a:srgbClr val="000000">
                      <a:alpha val="43137"/>
                    </a:srgbClr>
                  </a:outerShdw>
                </a:effectLst>
                <a:latin typeface="微軟正黑體" panose="020B0604030504040204" pitchFamily="34" charset="-120"/>
              </a:rPr>
              <a:t>一</a:t>
            </a:r>
            <a:endParaRPr lang="en-US" altLang="zh-TW" sz="24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2400" b="1" dirty="0">
                <a:effectLst>
                  <a:outerShdw blurRad="38100" dist="38100" dir="2700000" algn="tl">
                    <a:srgbClr val="000000">
                      <a:alpha val="43137"/>
                    </a:srgbClr>
                  </a:outerShdw>
                </a:effectLst>
                <a:latin typeface="微軟正黑體" panose="020B0604030504040204" pitchFamily="34" charset="-120"/>
              </a:rPr>
              <a:t>次</a:t>
            </a:r>
            <a:endParaRPr lang="en-US" altLang="zh-TW" sz="24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2400" b="1" dirty="0">
                <a:effectLst>
                  <a:outerShdw blurRad="38100" dist="38100" dir="2700000" algn="tl">
                    <a:srgbClr val="000000">
                      <a:alpha val="43137"/>
                    </a:srgbClr>
                  </a:outerShdw>
                </a:effectLst>
                <a:latin typeface="微軟正黑體" panose="020B0604030504040204" pitchFamily="34" charset="-120"/>
              </a:rPr>
              <a:t>分</a:t>
            </a:r>
            <a:endParaRPr lang="en-US" altLang="zh-TW" sz="24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2400" b="1" dirty="0">
                <a:effectLst>
                  <a:outerShdw blurRad="38100" dist="38100" dir="2700000" algn="tl">
                    <a:srgbClr val="000000">
                      <a:alpha val="43137"/>
                    </a:srgbClr>
                  </a:outerShdw>
                </a:effectLst>
                <a:latin typeface="微軟正黑體" panose="020B0604030504040204" pitchFamily="34" charset="-120"/>
              </a:rPr>
              <a:t>發</a:t>
            </a:r>
            <a:endParaRPr lang="en-US" altLang="zh-TW" sz="24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2400" b="1" dirty="0">
                <a:effectLst>
                  <a:outerShdw blurRad="38100" dist="38100" dir="2700000" algn="tl">
                    <a:srgbClr val="000000">
                      <a:alpha val="43137"/>
                    </a:srgbClr>
                  </a:outerShdw>
                </a:effectLst>
                <a:latin typeface="微軟正黑體" panose="020B0604030504040204" pitchFamily="34" charset="-120"/>
              </a:rPr>
              <a:t>到</a:t>
            </a:r>
            <a:endParaRPr lang="en-US" altLang="zh-TW" sz="24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2400" b="1" dirty="0">
                <a:effectLst>
                  <a:outerShdw blurRad="38100" dist="38100" dir="2700000" algn="tl">
                    <a:srgbClr val="000000">
                      <a:alpha val="43137"/>
                    </a:srgbClr>
                  </a:outerShdw>
                </a:effectLst>
                <a:latin typeface="微軟正黑體" panose="020B0604030504040204" pitchFamily="34" charset="-120"/>
              </a:rPr>
              <a:t>位</a:t>
            </a:r>
          </a:p>
        </p:txBody>
      </p:sp>
      <p:sp>
        <p:nvSpPr>
          <p:cNvPr id="13" name="文字方塊 12"/>
          <p:cNvSpPr txBox="1"/>
          <p:nvPr/>
        </p:nvSpPr>
        <p:spPr>
          <a:xfrm>
            <a:off x="8521700" y="941388"/>
            <a:ext cx="110331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p:cNvSpPr txBox="1"/>
          <p:nvPr/>
        </p:nvSpPr>
        <p:spPr>
          <a:xfrm>
            <a:off x="8507413" y="1365250"/>
            <a:ext cx="1117600" cy="36830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p:cNvCxnSpPr/>
          <p:nvPr/>
        </p:nvCxnSpPr>
        <p:spPr>
          <a:xfrm>
            <a:off x="8399463" y="1157288"/>
            <a:ext cx="0" cy="576262"/>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直線接點 20"/>
          <p:cNvCxnSpPr/>
          <p:nvPr/>
        </p:nvCxnSpPr>
        <p:spPr>
          <a:xfrm>
            <a:off x="8401050" y="1157288"/>
            <a:ext cx="106363"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2" name="直線接點 21"/>
          <p:cNvCxnSpPr/>
          <p:nvPr/>
        </p:nvCxnSpPr>
        <p:spPr>
          <a:xfrm>
            <a:off x="8423275" y="1585913"/>
            <a:ext cx="106363"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文字方塊 22"/>
          <p:cNvSpPr txBox="1"/>
          <p:nvPr/>
        </p:nvSpPr>
        <p:spPr>
          <a:xfrm>
            <a:off x="8562975" y="4795838"/>
            <a:ext cx="163671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sp>
        <p:nvSpPr>
          <p:cNvPr id="25" name="橢圓 24"/>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p:cNvCxnSpPr/>
          <p:nvPr/>
        </p:nvCxnSpPr>
        <p:spPr>
          <a:xfrm>
            <a:off x="8453438" y="4756150"/>
            <a:ext cx="0" cy="709613"/>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直線接點 27"/>
          <p:cNvCxnSpPr/>
          <p:nvPr/>
        </p:nvCxnSpPr>
        <p:spPr>
          <a:xfrm>
            <a:off x="8453438" y="5037138"/>
            <a:ext cx="10636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9" name="直線接點 28"/>
          <p:cNvCxnSpPr/>
          <p:nvPr/>
        </p:nvCxnSpPr>
        <p:spPr>
          <a:xfrm>
            <a:off x="8477250" y="5465763"/>
            <a:ext cx="106363"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圓角矩形圖說文字 3"/>
          <p:cNvSpPr/>
          <p:nvPr/>
        </p:nvSpPr>
        <p:spPr>
          <a:xfrm>
            <a:off x="1959856" y="4653136"/>
            <a:ext cx="1841502"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p:cNvSpPr txBox="1"/>
          <p:nvPr/>
        </p:nvSpPr>
        <p:spPr>
          <a:xfrm>
            <a:off x="8547100" y="5259388"/>
            <a:ext cx="1652588"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p:cNvSpPr/>
          <p:nvPr/>
        </p:nvSpPr>
        <p:spPr>
          <a:xfrm>
            <a:off x="1524000" y="0"/>
            <a:ext cx="9144000"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sp>
        <p:nvSpPr>
          <p:cNvPr id="15" name="投影片編號版面配置區 14"/>
          <p:cNvSpPr>
            <a:spLocks noGrp="1"/>
          </p:cNvSpPr>
          <p:nvPr>
            <p:ph type="sldNum" sz="quarter" idx="12"/>
          </p:nvPr>
        </p:nvSpPr>
        <p:spPr/>
        <p:txBody>
          <a:bodyPr/>
          <a:lstStyle/>
          <a:p>
            <a:pPr>
              <a:defRPr/>
            </a:pPr>
            <a:fld id="{1A2944CA-BFB3-460D-95C7-743AFF2BA14B}" type="slidenum">
              <a:rPr lang="zh-TW" altLang="en-US" smtClean="0"/>
              <a:pPr>
                <a:defRPr/>
              </a:pPr>
              <a:t>7</a:t>
            </a:fld>
            <a:endParaRPr lang="zh-TW" altLang="en-US"/>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3195638" y="473075"/>
            <a:ext cx="6684962" cy="960438"/>
          </a:xfrm>
        </p:spPr>
        <p:txBody>
          <a:bodyPr/>
          <a:lstStyle/>
          <a:p>
            <a:r>
              <a:rPr lang="zh-TW" altLang="en-US" sz="4000" smtClean="0">
                <a:solidFill>
                  <a:srgbClr val="C00000"/>
                </a:solidFill>
                <a:latin typeface="華康華綜體W5" panose="020B0509000000000000" pitchFamily="49" charset="-120"/>
                <a:ea typeface="華康華綜體W5" panose="020B0509000000000000" pitchFamily="49" charset="-120"/>
              </a:rPr>
              <a:t>服務學習</a:t>
            </a:r>
            <a:r>
              <a:rPr lang="en-US" altLang="zh-TW" sz="4000" smtClean="0">
                <a:solidFill>
                  <a:srgbClr val="C00000"/>
                </a:solidFill>
                <a:latin typeface="華康華綜體W5" panose="020B0509000000000000" pitchFamily="49" charset="-120"/>
                <a:ea typeface="華康華綜體W5" panose="020B0509000000000000" pitchFamily="49" charset="-120"/>
              </a:rPr>
              <a:t>(15</a:t>
            </a:r>
            <a:r>
              <a:rPr lang="zh-TW" altLang="en-US" sz="4000" smtClean="0">
                <a:solidFill>
                  <a:srgbClr val="C00000"/>
                </a:solidFill>
                <a:latin typeface="華康華綜體W5" panose="020B0509000000000000" pitchFamily="49" charset="-120"/>
                <a:ea typeface="華康華綜體W5" panose="020B0509000000000000" pitchFamily="49" charset="-120"/>
              </a:rPr>
              <a:t>分</a:t>
            </a:r>
            <a:r>
              <a:rPr lang="en-US" altLang="zh-TW" sz="4000" smtClean="0">
                <a:solidFill>
                  <a:srgbClr val="C00000"/>
                </a:solidFill>
                <a:latin typeface="華康華綜體W5" panose="020B0509000000000000" pitchFamily="49" charset="-120"/>
                <a:ea typeface="華康華綜體W5" panose="020B0509000000000000" pitchFamily="49" charset="-120"/>
              </a:rPr>
              <a:t>)</a:t>
            </a:r>
            <a:endParaRPr lang="zh-TW" altLang="en-US" sz="4000" smtClean="0">
              <a:solidFill>
                <a:srgbClr val="C00000"/>
              </a:solidFill>
              <a:latin typeface="華康華綜體W5" panose="020B0509000000000000" pitchFamily="49" charset="-120"/>
              <a:ea typeface="華康華綜體W5" panose="020B0509000000000000" pitchFamily="49" charset="-120"/>
            </a:endParaRPr>
          </a:p>
        </p:txBody>
      </p:sp>
      <p:sp>
        <p:nvSpPr>
          <p:cNvPr id="156675" name="內容版面配置區 2"/>
          <p:cNvSpPr>
            <a:spLocks noGrp="1"/>
          </p:cNvSpPr>
          <p:nvPr>
            <p:ph idx="1"/>
          </p:nvPr>
        </p:nvSpPr>
        <p:spPr>
          <a:xfrm>
            <a:off x="3236913" y="1339850"/>
            <a:ext cx="6686550" cy="471488"/>
          </a:xfrm>
        </p:spPr>
        <p:txBody>
          <a:bodyPr/>
          <a:lstStyle/>
          <a:p>
            <a:pPr eaLnBrk="1" hangingPunct="1"/>
            <a:r>
              <a:rPr lang="zh-TW" altLang="en-US" sz="2800" smtClean="0"/>
              <a:t>學生申請服務學習示意圖</a:t>
            </a:r>
          </a:p>
        </p:txBody>
      </p:sp>
      <p:sp>
        <p:nvSpPr>
          <p:cNvPr id="3" name="Rectangle 2"/>
          <p:cNvSpPr>
            <a:spLocks noChangeArrowheads="1"/>
          </p:cNvSpPr>
          <p:nvPr/>
        </p:nvSpPr>
        <p:spPr bwMode="auto">
          <a:xfrm>
            <a:off x="3179763" y="2468563"/>
            <a:ext cx="185737" cy="301625"/>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50">
              <a:solidFill>
                <a:prstClr val="black"/>
              </a:solidFill>
              <a:latin typeface="Century Gothic"/>
            </a:endParaRPr>
          </a:p>
        </p:txBody>
      </p:sp>
      <p:sp>
        <p:nvSpPr>
          <p:cNvPr id="7" name="Rectangle 3"/>
          <p:cNvSpPr>
            <a:spLocks noChangeArrowheads="1"/>
          </p:cNvSpPr>
          <p:nvPr/>
        </p:nvSpPr>
        <p:spPr bwMode="auto">
          <a:xfrm>
            <a:off x="3179763" y="4816475"/>
            <a:ext cx="185737" cy="301625"/>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50">
              <a:solidFill>
                <a:prstClr val="black"/>
              </a:solidFill>
              <a:latin typeface="Century Gothic"/>
            </a:endParaRPr>
          </a:p>
        </p:txBody>
      </p:sp>
      <p:sp>
        <p:nvSpPr>
          <p:cNvPr id="182277" name="Text Box 2"/>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華康魏碑體" panose="03000709000000000000" pitchFamily="65" charset="-120"/>
                <a:ea typeface="華康魏碑體" panose="03000709000000000000" pitchFamily="65" charset="-120"/>
                <a:cs typeface="Mangal" pitchFamily="2"/>
              </a:rPr>
              <a:t>非上述服務學習機構之單位，請向教育局或學校申請列入市級或學校校外服務學務機構一覽表。</a:t>
            </a:r>
            <a:endParaRPr lang="zh-TW" altLang="en-US" sz="1350" dirty="0">
              <a:solidFill>
                <a:prstClr val="black"/>
              </a:solidFill>
              <a:latin typeface="華康魏碑體" panose="03000709000000000000" pitchFamily="65" charset="-120"/>
              <a:ea typeface="華康魏碑體" panose="03000709000000000000" pitchFamily="65" charset="-120"/>
              <a:cs typeface="Mangal" pitchFamily="2"/>
            </a:endParaRPr>
          </a:p>
        </p:txBody>
      </p:sp>
      <p:pic>
        <p:nvPicPr>
          <p:cNvPr id="156679"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6113"/>
            <a:ext cx="7813675"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投影片編號版面配置區 4"/>
          <p:cNvSpPr>
            <a:spLocks noGrp="1"/>
          </p:cNvSpPr>
          <p:nvPr>
            <p:ph type="sldNum" sz="quarter" idx="12"/>
          </p:nvPr>
        </p:nvSpPr>
        <p:spPr/>
        <p:txBody>
          <a:bodyPr/>
          <a:lstStyle/>
          <a:p>
            <a:pPr>
              <a:spcBef>
                <a:spcPct val="0"/>
              </a:spcBef>
              <a:defRPr/>
            </a:pPr>
            <a:r>
              <a:rPr lang="en-US" altLang="zh-TW" sz="2000" dirty="0" smtClean="0"/>
              <a:t>68</a:t>
            </a:r>
            <a:endParaRPr lang="zh-TW" altLang="en-US" sz="20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內容版面配置區 2"/>
          <p:cNvSpPr>
            <a:spLocks noGrp="1"/>
          </p:cNvSpPr>
          <p:nvPr>
            <p:ph idx="1"/>
          </p:nvPr>
        </p:nvSpPr>
        <p:spPr>
          <a:xfrm>
            <a:off x="2063750" y="1648778"/>
            <a:ext cx="8953117" cy="3776662"/>
          </a:xfrm>
        </p:spPr>
        <p:txBody>
          <a:bodyPr/>
          <a:lstStyle/>
          <a:p>
            <a:pPr marL="0" indent="0">
              <a:buFont typeface="Wingdings 3" panose="05040102010807070707" pitchFamily="18" charset="2"/>
              <a:buNone/>
            </a:pPr>
            <a:r>
              <a:rPr lang="zh-TW" altLang="en-US" sz="4000" dirty="0" smtClean="0">
                <a:solidFill>
                  <a:srgbClr val="C00000"/>
                </a:solidFill>
                <a:latin typeface="華康華綜體W5" panose="020B0509000000000000" pitchFamily="49" charset="-120"/>
                <a:ea typeface="華康華綜體W5" panose="020B0509000000000000" pitchFamily="49" charset="-120"/>
              </a:rPr>
              <a:t>服務學習</a:t>
            </a:r>
            <a:r>
              <a:rPr lang="en-US" altLang="zh-TW" sz="4000" dirty="0" smtClean="0">
                <a:solidFill>
                  <a:srgbClr val="C00000"/>
                </a:solidFill>
                <a:latin typeface="華康華綜體W5" panose="020B0509000000000000" pitchFamily="49" charset="-120"/>
                <a:ea typeface="華康華綜體W5" panose="020B0509000000000000" pitchFamily="49" charset="-120"/>
              </a:rPr>
              <a:t>(15</a:t>
            </a:r>
            <a:r>
              <a:rPr lang="zh-TW" altLang="en-US" sz="4000" dirty="0" smtClean="0">
                <a:solidFill>
                  <a:srgbClr val="C00000"/>
                </a:solidFill>
                <a:latin typeface="華康華綜體W5" panose="020B0509000000000000" pitchFamily="49" charset="-120"/>
                <a:ea typeface="華康華綜體W5" panose="020B0509000000000000" pitchFamily="49" charset="-120"/>
              </a:rPr>
              <a:t>分</a:t>
            </a:r>
            <a:r>
              <a:rPr lang="en-US" altLang="zh-TW" sz="4000" dirty="0" smtClean="0">
                <a:solidFill>
                  <a:srgbClr val="C00000"/>
                </a:solidFill>
                <a:latin typeface="華康華綜體W5" panose="020B0509000000000000" pitchFamily="49" charset="-120"/>
                <a:ea typeface="華康華綜體W5" panose="020B0509000000000000" pitchFamily="49" charset="-120"/>
              </a:rPr>
              <a:t>)</a:t>
            </a:r>
            <a:r>
              <a:rPr lang="zh-TW" altLang="en-US" sz="4000" dirty="0" smtClean="0">
                <a:solidFill>
                  <a:srgbClr val="C00000"/>
                </a:solidFill>
                <a:latin typeface="華康華綜體W5" panose="020B0509000000000000" pitchFamily="49" charset="-120"/>
                <a:ea typeface="華康華綜體W5" panose="020B0509000000000000" pitchFamily="49" charset="-120"/>
              </a:rPr>
              <a:t>＋幹部任期</a:t>
            </a:r>
            <a:r>
              <a:rPr lang="en-US" altLang="zh-TW" sz="4000" dirty="0" smtClean="0">
                <a:solidFill>
                  <a:srgbClr val="C00000"/>
                </a:solidFill>
                <a:latin typeface="華康華綜體W5" panose="020B0509000000000000" pitchFamily="49" charset="-120"/>
                <a:ea typeface="華康華綜體W5" panose="020B0509000000000000" pitchFamily="49" charset="-120"/>
              </a:rPr>
              <a:t>(10</a:t>
            </a:r>
            <a:r>
              <a:rPr lang="zh-TW" altLang="en-US" sz="4000" dirty="0" smtClean="0">
                <a:solidFill>
                  <a:srgbClr val="C00000"/>
                </a:solidFill>
                <a:latin typeface="華康華綜體W5" panose="020B0509000000000000" pitchFamily="49" charset="-120"/>
                <a:ea typeface="華康華綜體W5" panose="020B0509000000000000" pitchFamily="49" charset="-120"/>
              </a:rPr>
              <a:t>分</a:t>
            </a:r>
            <a:r>
              <a:rPr lang="en-US" altLang="zh-TW" sz="4000" dirty="0" smtClean="0">
                <a:solidFill>
                  <a:srgbClr val="C00000"/>
                </a:solidFill>
                <a:latin typeface="華康華綜體W5" panose="020B0509000000000000" pitchFamily="49" charset="-120"/>
                <a:ea typeface="華康華綜體W5" panose="020B0509000000000000" pitchFamily="49" charset="-120"/>
              </a:rPr>
              <a:t>)</a:t>
            </a:r>
          </a:p>
          <a:p>
            <a:pPr marL="0" indent="0">
              <a:buFont typeface="Wingdings 3" panose="05040102010807070707" pitchFamily="18" charset="2"/>
              <a:buNone/>
            </a:pPr>
            <a:r>
              <a:rPr lang="zh-TW" altLang="en-US" sz="4000" dirty="0" smtClean="0">
                <a:solidFill>
                  <a:srgbClr val="C00000"/>
                </a:solidFill>
                <a:latin typeface="華康華綜體W5" panose="020B0509000000000000" pitchFamily="49" charset="-120"/>
                <a:ea typeface="華康華綜體W5" panose="020B0509000000000000" pitchFamily="49" charset="-120"/>
              </a:rPr>
              <a:t>           </a:t>
            </a:r>
            <a:r>
              <a:rPr lang="zh-TW" altLang="en-US" sz="4000" dirty="0" smtClean="0">
                <a:solidFill>
                  <a:srgbClr val="7030A0"/>
                </a:solidFill>
                <a:latin typeface="華康華綜體W5" panose="020B0509000000000000" pitchFamily="49" charset="-120"/>
                <a:ea typeface="華康華綜體W5" panose="020B0509000000000000" pitchFamily="49" charset="-120"/>
              </a:rPr>
              <a:t>合併計算</a:t>
            </a:r>
            <a:endParaRPr lang="en-US" altLang="zh-TW" sz="4000" dirty="0" smtClean="0">
              <a:solidFill>
                <a:srgbClr val="7030A0"/>
              </a:solidFill>
              <a:latin typeface="華康華綜體W5" panose="020B0509000000000000" pitchFamily="49" charset="-120"/>
              <a:ea typeface="華康華綜體W5" panose="020B0509000000000000" pitchFamily="49" charset="-120"/>
            </a:endParaRPr>
          </a:p>
          <a:p>
            <a:pPr marL="0" indent="0" algn="ctr">
              <a:buFont typeface="Wingdings 3" panose="05040102010807070707" pitchFamily="18" charset="2"/>
              <a:buNone/>
            </a:pPr>
            <a:r>
              <a:rPr lang="zh-TW" altLang="en-US" sz="4000" dirty="0" smtClean="0">
                <a:solidFill>
                  <a:srgbClr val="FF0000"/>
                </a:solidFill>
                <a:latin typeface="華康華綜體W5" panose="020B0509000000000000" pitchFamily="49" charset="-120"/>
                <a:ea typeface="華康華綜體W5" panose="020B0509000000000000" pitchFamily="49" charset="-120"/>
              </a:rPr>
              <a:t>最高採計</a:t>
            </a:r>
            <a:r>
              <a:rPr lang="en-US" altLang="zh-TW" sz="4000" dirty="0" smtClean="0">
                <a:solidFill>
                  <a:srgbClr val="FF0000"/>
                </a:solidFill>
                <a:latin typeface="華康華綜體W5" panose="020B0509000000000000" pitchFamily="49" charset="-120"/>
                <a:ea typeface="華康華綜體W5" panose="020B0509000000000000" pitchFamily="49" charset="-120"/>
              </a:rPr>
              <a:t>20</a:t>
            </a:r>
            <a:r>
              <a:rPr lang="zh-TW" altLang="en-US" sz="4000" dirty="0" smtClean="0">
                <a:solidFill>
                  <a:srgbClr val="FF0000"/>
                </a:solidFill>
                <a:latin typeface="華康華綜體W5" panose="020B0509000000000000" pitchFamily="49" charset="-120"/>
                <a:ea typeface="華康華綜體W5" panose="020B0509000000000000" pitchFamily="49" charset="-120"/>
              </a:rPr>
              <a:t>分</a:t>
            </a:r>
            <a:endParaRPr lang="en-US" altLang="zh-TW" sz="4000" dirty="0" smtClean="0">
              <a:solidFill>
                <a:srgbClr val="FF0000"/>
              </a:solidFill>
              <a:latin typeface="華康華綜體W5" panose="020B0509000000000000" pitchFamily="49" charset="-120"/>
              <a:ea typeface="華康華綜體W5" panose="020B0509000000000000" pitchFamily="49" charset="-120"/>
            </a:endParaRPr>
          </a:p>
          <a:p>
            <a:pPr marL="0" indent="0" algn="ctr">
              <a:buFont typeface="Wingdings 3" panose="05040102010807070707" pitchFamily="18" charset="2"/>
              <a:buNone/>
            </a:pPr>
            <a:endParaRPr lang="zh-TW" altLang="en-US" sz="4000" dirty="0" smtClean="0">
              <a:solidFill>
                <a:srgbClr val="FF0000"/>
              </a:solidFill>
              <a:latin typeface="華康華綜體W5" panose="020B0509000000000000" pitchFamily="49" charset="-120"/>
              <a:ea typeface="華康華綜體W5" panose="020B0509000000000000" pitchFamily="49" charset="-120"/>
            </a:endParaRPr>
          </a:p>
        </p:txBody>
      </p:sp>
      <p:sp>
        <p:nvSpPr>
          <p:cNvPr id="4" name="投影片編號版面配置區 3"/>
          <p:cNvSpPr>
            <a:spLocks noGrp="1"/>
          </p:cNvSpPr>
          <p:nvPr>
            <p:ph type="sldNum" sz="quarter" idx="12"/>
          </p:nvPr>
        </p:nvSpPr>
        <p:spPr/>
        <p:txBody>
          <a:bodyPr/>
          <a:lstStyle/>
          <a:p>
            <a:pPr>
              <a:spcBef>
                <a:spcPct val="0"/>
              </a:spcBef>
              <a:defRPr/>
            </a:pPr>
            <a:r>
              <a:rPr lang="en-US" altLang="zh-TW" sz="2000" dirty="0" smtClean="0"/>
              <a:t>69</a:t>
            </a:r>
            <a:endParaRPr lang="zh-TW" altLang="en-US" sz="20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標題 1"/>
          <p:cNvSpPr>
            <a:spLocks noGrp="1"/>
          </p:cNvSpPr>
          <p:nvPr>
            <p:ph type="title"/>
          </p:nvPr>
        </p:nvSpPr>
        <p:spPr>
          <a:xfrm>
            <a:off x="3186113" y="488950"/>
            <a:ext cx="6684962" cy="962025"/>
          </a:xfrm>
        </p:spPr>
        <p:txBody>
          <a:bodyPr/>
          <a:lstStyle/>
          <a:p>
            <a:r>
              <a:rPr lang="en-US" altLang="zh-TW" sz="4400" smtClean="0">
                <a:solidFill>
                  <a:srgbClr val="C00000"/>
                </a:solidFill>
                <a:latin typeface="華康華綜體W5" panose="020B0509000000000000" pitchFamily="49" charset="-120"/>
                <a:ea typeface="華康華綜體W5" panose="020B0509000000000000" pitchFamily="49" charset="-120"/>
              </a:rPr>
              <a:t>105</a:t>
            </a:r>
            <a:r>
              <a:rPr lang="zh-TW" altLang="en-US" sz="4400" smtClean="0">
                <a:solidFill>
                  <a:srgbClr val="C00000"/>
                </a:solidFill>
                <a:latin typeface="華康華綜體W5" panose="020B0509000000000000" pitchFamily="49" charset="-120"/>
                <a:ea typeface="華康華綜體W5" panose="020B0509000000000000" pitchFamily="49" charset="-120"/>
              </a:rPr>
              <a:t>年體適能</a:t>
            </a:r>
            <a:r>
              <a:rPr lang="en-US" altLang="zh-TW" sz="4400" smtClean="0">
                <a:solidFill>
                  <a:srgbClr val="C00000"/>
                </a:solidFill>
                <a:latin typeface="華康華綜體W5" panose="020B0509000000000000" pitchFamily="49" charset="-120"/>
                <a:ea typeface="華康華綜體W5" panose="020B0509000000000000" pitchFamily="49" charset="-120"/>
              </a:rPr>
              <a:t>(10</a:t>
            </a:r>
            <a:r>
              <a:rPr lang="zh-TW" altLang="en-US" sz="4400" smtClean="0">
                <a:solidFill>
                  <a:srgbClr val="C00000"/>
                </a:solidFill>
                <a:latin typeface="華康華綜體W5" panose="020B0509000000000000" pitchFamily="49" charset="-120"/>
                <a:ea typeface="華康華綜體W5" panose="020B0509000000000000" pitchFamily="49" charset="-120"/>
              </a:rPr>
              <a:t>分</a:t>
            </a:r>
            <a:r>
              <a:rPr lang="en-US" altLang="zh-TW" sz="4400" smtClean="0">
                <a:solidFill>
                  <a:srgbClr val="C00000"/>
                </a:solidFill>
                <a:latin typeface="華康華綜體W5" panose="020B0509000000000000" pitchFamily="49" charset="-120"/>
                <a:ea typeface="華康華綜體W5" panose="020B0509000000000000" pitchFamily="49" charset="-120"/>
              </a:rPr>
              <a:t>)</a:t>
            </a:r>
            <a:endParaRPr lang="zh-TW" altLang="en-US" sz="4400" smtClean="0">
              <a:solidFill>
                <a:srgbClr val="C00000"/>
              </a:solidFill>
              <a:latin typeface="華康華綜體W5" panose="020B0509000000000000" pitchFamily="49" charset="-120"/>
              <a:ea typeface="華康華綜體W5" panose="020B0509000000000000" pitchFamily="49" charset="-120"/>
            </a:endParaRPr>
          </a:p>
        </p:txBody>
      </p:sp>
      <p:sp>
        <p:nvSpPr>
          <p:cNvPr id="158723" name="內容版面配置區 2"/>
          <p:cNvSpPr>
            <a:spLocks noGrp="1"/>
          </p:cNvSpPr>
          <p:nvPr>
            <p:ph idx="1"/>
          </p:nvPr>
        </p:nvSpPr>
        <p:spPr>
          <a:xfrm>
            <a:off x="2890838" y="3865563"/>
            <a:ext cx="7526337" cy="2300287"/>
          </a:xfrm>
        </p:spPr>
        <p:txBody>
          <a:bodyPr/>
          <a:lstStyle/>
          <a:p>
            <a:pPr marL="0" indent="0" eaLnBrk="1" hangingPunct="1"/>
            <a:r>
              <a:rPr lang="zh-TW" altLang="en-US" sz="3200" dirty="0" smtClean="0">
                <a:solidFill>
                  <a:schemeClr val="tx1"/>
                </a:solidFill>
                <a:latin typeface="華康魏碑體" panose="03000709000000000000" pitchFamily="65" charset="-120"/>
                <a:ea typeface="華康魏碑體" panose="03000709000000000000" pitchFamily="65" charset="-120"/>
              </a:rPr>
              <a:t>以個人完成四項檢測為原則，經醫院、學校或檢測站認定無法完成檢測者，得擇項檢測，按照計分標準予以計分。</a:t>
            </a:r>
            <a:endParaRPr lang="en-US" altLang="zh-TW" sz="3200" dirty="0" smtClean="0">
              <a:solidFill>
                <a:schemeClr val="tx1"/>
              </a:solidFill>
              <a:latin typeface="華康魏碑體" panose="03000709000000000000" pitchFamily="65" charset="-120"/>
              <a:ea typeface="華康魏碑體" panose="03000709000000000000" pitchFamily="65" charset="-120"/>
            </a:endParaRPr>
          </a:p>
          <a:p>
            <a:pPr marL="0" indent="0" eaLnBrk="1" hangingPunct="1"/>
            <a:r>
              <a:rPr lang="zh-TW" altLang="en-US" sz="3200" dirty="0" smtClean="0">
                <a:solidFill>
                  <a:schemeClr val="tx1"/>
                </a:solidFill>
                <a:latin typeface="華康魏碑體" panose="03000709000000000000" pitchFamily="65" charset="-120"/>
                <a:ea typeface="華康魏碑體" panose="03000709000000000000" pitchFamily="65" charset="-120"/>
              </a:rPr>
              <a:t>身心障礙、重大傷病、體弱學生、學校專責小組認定不宜檢測之學生，以</a:t>
            </a:r>
            <a:r>
              <a:rPr lang="en-US" altLang="zh-TW" sz="3200" dirty="0" smtClean="0">
                <a:solidFill>
                  <a:srgbClr val="FF0000"/>
                </a:solidFill>
                <a:latin typeface="華康魏碑體" panose="03000709000000000000" pitchFamily="65" charset="-120"/>
                <a:ea typeface="華康魏碑體" panose="03000709000000000000" pitchFamily="65" charset="-120"/>
              </a:rPr>
              <a:t>4</a:t>
            </a:r>
            <a:r>
              <a:rPr lang="zh-TW" altLang="en-US" sz="3200" dirty="0" smtClean="0">
                <a:solidFill>
                  <a:srgbClr val="FF0000"/>
                </a:solidFill>
                <a:latin typeface="華康魏碑體" panose="03000709000000000000" pitchFamily="65" charset="-120"/>
                <a:ea typeface="華康魏碑體" panose="03000709000000000000" pitchFamily="65" charset="-120"/>
              </a:rPr>
              <a:t>分</a:t>
            </a:r>
            <a:r>
              <a:rPr lang="zh-TW" altLang="en-US" sz="3200" dirty="0" smtClean="0">
                <a:solidFill>
                  <a:schemeClr val="tx1"/>
                </a:solidFill>
                <a:latin typeface="華康魏碑體" panose="03000709000000000000" pitchFamily="65" charset="-120"/>
                <a:ea typeface="華康魏碑體" panose="03000709000000000000" pitchFamily="65" charset="-120"/>
              </a:rPr>
              <a:t>計。</a:t>
            </a:r>
          </a:p>
        </p:txBody>
      </p:sp>
      <p:graphicFrame>
        <p:nvGraphicFramePr>
          <p:cNvPr id="5" name="表格 4"/>
          <p:cNvGraphicFramePr>
            <a:graphicFrameLocks noGrp="1"/>
          </p:cNvGraphicFramePr>
          <p:nvPr>
            <p:extLst>
              <p:ext uri="{D42A27DB-BD31-4B8C-83A1-F6EECF244321}">
                <p14:modId xmlns:p14="http://schemas.microsoft.com/office/powerpoint/2010/main" val="3986820256"/>
              </p:ext>
            </p:extLst>
          </p:nvPr>
        </p:nvGraphicFramePr>
        <p:xfrm>
          <a:off x="2782888" y="1909763"/>
          <a:ext cx="7267576" cy="1487488"/>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xmlns="" val="20000"/>
                    </a:ext>
                  </a:extLst>
                </a:gridCol>
                <a:gridCol w="1458472">
                  <a:extLst>
                    <a:ext uri="{9D8B030D-6E8A-4147-A177-3AD203B41FA5}">
                      <a16:colId xmlns:a16="http://schemas.microsoft.com/office/drawing/2014/main" xmlns="" val="20001"/>
                    </a:ext>
                  </a:extLst>
                </a:gridCol>
                <a:gridCol w="1458472">
                  <a:extLst>
                    <a:ext uri="{9D8B030D-6E8A-4147-A177-3AD203B41FA5}">
                      <a16:colId xmlns:a16="http://schemas.microsoft.com/office/drawing/2014/main" xmlns="" val="20002"/>
                    </a:ext>
                  </a:extLst>
                </a:gridCol>
                <a:gridCol w="1458472">
                  <a:extLst>
                    <a:ext uri="{9D8B030D-6E8A-4147-A177-3AD203B41FA5}">
                      <a16:colId xmlns:a16="http://schemas.microsoft.com/office/drawing/2014/main" xmlns="" val="20003"/>
                    </a:ext>
                  </a:extLst>
                </a:gridCol>
                <a:gridCol w="1458472">
                  <a:extLst>
                    <a:ext uri="{9D8B030D-6E8A-4147-A177-3AD203B41FA5}">
                      <a16:colId xmlns:a16="http://schemas.microsoft.com/office/drawing/2014/main" xmlns="" val="20004"/>
                    </a:ext>
                  </a:extLst>
                </a:gridCol>
              </a:tblGrid>
              <a:tr h="858198">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四項</a:t>
                      </a:r>
                      <a:r>
                        <a:rPr lang="zh-TW" altLang="en-US" sz="2800" u="none" strike="noStrike" dirty="0" smtClean="0">
                          <a:effectLst/>
                          <a:latin typeface="華康魏碑體" panose="03000709000000000000" pitchFamily="65" charset="-120"/>
                          <a:ea typeface="華康魏碑體" panose="03000709000000000000" pitchFamily="65" charset="-120"/>
                        </a:rPr>
                        <a:t>均</a:t>
                      </a:r>
                      <a:endParaRPr lang="en-US" altLang="zh-TW" sz="28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800" u="none" strike="noStrike" dirty="0" smtClean="0">
                          <a:effectLst/>
                          <a:latin typeface="華康魏碑體" panose="03000709000000000000" pitchFamily="65" charset="-120"/>
                          <a:ea typeface="華康魏碑體" panose="03000709000000000000" pitchFamily="65" charset="-120"/>
                        </a:rPr>
                        <a:t>未達</a:t>
                      </a:r>
                      <a:r>
                        <a:rPr lang="zh-TW" altLang="en-US" sz="2800" u="none" strike="noStrike" dirty="0">
                          <a:effectLst/>
                          <a:latin typeface="華康魏碑體" panose="03000709000000000000" pitchFamily="65" charset="-120"/>
                          <a:ea typeface="華康魏碑體" panose="03000709000000000000" pitchFamily="65" charset="-120"/>
                        </a:rPr>
                        <a:t>門檻</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59" marB="0" anchor="ctr">
                    <a:solidFill>
                      <a:schemeClr val="accent6">
                        <a:lumMod val="20000"/>
                        <a:lumOff val="80000"/>
                      </a:schemeClr>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任兩</a:t>
                      </a:r>
                      <a:r>
                        <a:rPr lang="zh-TW" altLang="en-US" sz="2800" u="none" strike="noStrike" dirty="0" smtClean="0">
                          <a:effectLst/>
                          <a:latin typeface="華康魏碑體" panose="03000709000000000000" pitchFamily="65" charset="-120"/>
                          <a:ea typeface="華康魏碑體" panose="03000709000000000000" pitchFamily="65" charset="-120"/>
                        </a:rPr>
                        <a:t>項</a:t>
                      </a:r>
                      <a:endParaRPr lang="en-US" altLang="zh-TW" sz="28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800" u="none" strike="noStrike" dirty="0" smtClean="0">
                          <a:effectLst/>
                          <a:latin typeface="華康魏碑體" panose="03000709000000000000" pitchFamily="65" charset="-120"/>
                          <a:ea typeface="華康魏碑體" panose="03000709000000000000" pitchFamily="65" charset="-120"/>
                        </a:rPr>
                        <a:t>達</a:t>
                      </a:r>
                      <a:r>
                        <a:rPr lang="zh-TW" altLang="en-US" sz="2800" u="none" strike="noStrike" dirty="0">
                          <a:effectLst/>
                          <a:latin typeface="華康魏碑體" panose="03000709000000000000" pitchFamily="65" charset="-120"/>
                          <a:ea typeface="華康魏碑體" panose="03000709000000000000" pitchFamily="65" charset="-120"/>
                        </a:rPr>
                        <a:t>門檻</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59" marB="0" anchor="ctr">
                    <a:solidFill>
                      <a:schemeClr val="accent6">
                        <a:lumMod val="20000"/>
                        <a:lumOff val="80000"/>
                      </a:schemeClr>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兩項達</a:t>
                      </a:r>
                      <a:r>
                        <a:rPr lang="en-US" altLang="zh-TW" sz="2800" u="none" strike="noStrike" dirty="0">
                          <a:effectLst/>
                          <a:latin typeface="華康魏碑體" panose="03000709000000000000" pitchFamily="65" charset="-120"/>
                          <a:ea typeface="華康魏碑體" panose="03000709000000000000" pitchFamily="65" charset="-120"/>
                        </a:rPr>
                        <a:t>50</a:t>
                      </a:r>
                      <a:endParaRPr lang="en-US" altLang="zh-TW"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59" marB="0" anchor="ctr">
                    <a:solidFill>
                      <a:schemeClr val="accent6">
                        <a:lumMod val="20000"/>
                        <a:lumOff val="80000"/>
                      </a:schemeClr>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兩項達</a:t>
                      </a:r>
                      <a:r>
                        <a:rPr lang="en-US" altLang="zh-TW" sz="2800" u="none" strike="noStrike" dirty="0">
                          <a:effectLst/>
                          <a:latin typeface="華康魏碑體" panose="03000709000000000000" pitchFamily="65" charset="-120"/>
                          <a:ea typeface="華康魏碑體" panose="03000709000000000000" pitchFamily="65" charset="-120"/>
                        </a:rPr>
                        <a:t>75</a:t>
                      </a:r>
                      <a:endParaRPr lang="en-US" altLang="zh-TW"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59" marB="0" anchor="ctr">
                    <a:solidFill>
                      <a:schemeClr val="accent6">
                        <a:lumMod val="20000"/>
                        <a:lumOff val="80000"/>
                      </a:schemeClr>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兩項達</a:t>
                      </a:r>
                      <a:r>
                        <a:rPr lang="en-US" altLang="zh-TW" sz="2800" u="none" strike="noStrike" dirty="0">
                          <a:effectLst/>
                          <a:latin typeface="華康魏碑體" panose="03000709000000000000" pitchFamily="65" charset="-120"/>
                          <a:ea typeface="華康魏碑體" panose="03000709000000000000" pitchFamily="65" charset="-120"/>
                        </a:rPr>
                        <a:t>85</a:t>
                      </a:r>
                      <a:endParaRPr lang="en-US" altLang="zh-TW"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59" marB="0" anchor="ctr">
                    <a:solidFill>
                      <a:schemeClr val="accent6">
                        <a:lumMod val="20000"/>
                        <a:lumOff val="80000"/>
                      </a:schemeClr>
                    </a:solidFill>
                  </a:tcPr>
                </a:tc>
                <a:extLst>
                  <a:ext uri="{0D108BD9-81ED-4DB2-BD59-A6C34878D82A}">
                    <a16:rowId xmlns:a16="http://schemas.microsoft.com/office/drawing/2014/main" xmlns="" val="10000"/>
                  </a:ext>
                </a:extLst>
              </a:tr>
              <a:tr h="629289">
                <a:tc>
                  <a:txBody>
                    <a:bodyPr/>
                    <a:lstStyle/>
                    <a:p>
                      <a:pPr algn="ctr" fontAlgn="ctr"/>
                      <a:r>
                        <a:rPr lang="en-US" altLang="zh-TW" sz="3600" u="none" strike="noStrike" dirty="0">
                          <a:effectLst/>
                          <a:latin typeface="華康魏碑體" panose="03000709000000000000" pitchFamily="65" charset="-120"/>
                          <a:ea typeface="華康華綜體W5" panose="020B0509000000000000"/>
                        </a:rPr>
                        <a:t>4</a:t>
                      </a:r>
                      <a:endParaRPr lang="en-US" altLang="zh-TW" sz="3600" b="0" i="0" u="none" strike="noStrike" dirty="0">
                        <a:solidFill>
                          <a:srgbClr val="000000"/>
                        </a:solidFill>
                        <a:effectLst/>
                        <a:latin typeface="華康魏碑體" panose="03000709000000000000" pitchFamily="65" charset="-120"/>
                        <a:ea typeface="華康華綜體W5" panose="020B0509000000000000"/>
                      </a:endParaRPr>
                    </a:p>
                  </a:txBody>
                  <a:tcPr marL="4764" marR="4764" marT="4759" marB="0" anchor="ctr"/>
                </a:tc>
                <a:tc>
                  <a:txBody>
                    <a:bodyPr/>
                    <a:lstStyle/>
                    <a:p>
                      <a:pPr algn="ctr" fontAlgn="ctr"/>
                      <a:r>
                        <a:rPr lang="en-US" altLang="zh-TW" sz="3600" u="none" strike="noStrike" dirty="0">
                          <a:effectLst/>
                          <a:latin typeface="華康魏碑體" panose="03000709000000000000" pitchFamily="65" charset="-120"/>
                          <a:ea typeface="華康魏碑體" panose="03000709000000000000" pitchFamily="65" charset="-120"/>
                        </a:rPr>
                        <a:t>6</a:t>
                      </a:r>
                      <a:endParaRPr lang="en-US" altLang="zh-TW" sz="3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59" marB="0" anchor="ctr"/>
                </a:tc>
                <a:tc>
                  <a:txBody>
                    <a:bodyPr/>
                    <a:lstStyle/>
                    <a:p>
                      <a:pPr algn="ctr" fontAlgn="ctr"/>
                      <a:r>
                        <a:rPr lang="en-US" altLang="zh-TW" sz="3600" u="none" strike="noStrike" dirty="0">
                          <a:effectLst/>
                          <a:latin typeface="華康魏碑體" panose="03000709000000000000" pitchFamily="65" charset="-120"/>
                          <a:ea typeface="華康魏碑體" panose="03000709000000000000" pitchFamily="65" charset="-120"/>
                        </a:rPr>
                        <a:t>8</a:t>
                      </a:r>
                      <a:endParaRPr lang="en-US" altLang="zh-TW" sz="3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59" marB="0" anchor="ctr"/>
                </a:tc>
                <a:tc>
                  <a:txBody>
                    <a:bodyPr/>
                    <a:lstStyle/>
                    <a:p>
                      <a:pPr algn="ctr" fontAlgn="ctr"/>
                      <a:r>
                        <a:rPr lang="en-US" altLang="zh-TW" sz="3600" u="none" strike="noStrike" dirty="0">
                          <a:effectLst/>
                          <a:latin typeface="華康魏碑體" panose="03000709000000000000" pitchFamily="65" charset="-120"/>
                          <a:ea typeface="華康魏碑體" panose="03000709000000000000" pitchFamily="65" charset="-120"/>
                        </a:rPr>
                        <a:t>9</a:t>
                      </a:r>
                      <a:endParaRPr lang="en-US" altLang="zh-TW" sz="3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59" marB="0" anchor="ctr"/>
                </a:tc>
                <a:tc>
                  <a:txBody>
                    <a:bodyPr/>
                    <a:lstStyle/>
                    <a:p>
                      <a:pPr algn="ctr" fontAlgn="ctr"/>
                      <a:r>
                        <a:rPr lang="en-US" altLang="zh-TW" sz="3600" u="none" strike="noStrike" dirty="0">
                          <a:effectLst/>
                          <a:latin typeface="華康魏碑體" panose="03000709000000000000" pitchFamily="65" charset="-120"/>
                          <a:ea typeface="華康魏碑體" panose="03000709000000000000" pitchFamily="65" charset="-120"/>
                        </a:rPr>
                        <a:t>10</a:t>
                      </a:r>
                      <a:endParaRPr lang="en-US" altLang="zh-TW" sz="3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764" marR="4764" marT="4759" marB="0" anchor="ctr"/>
                </a:tc>
                <a:extLst>
                  <a:ext uri="{0D108BD9-81ED-4DB2-BD59-A6C34878D82A}">
                    <a16:rowId xmlns:a16="http://schemas.microsoft.com/office/drawing/2014/main" xmlns="" val="10001"/>
                  </a:ext>
                </a:extLst>
              </a:tr>
            </a:tbl>
          </a:graphicData>
        </a:graphic>
      </p:graphicFrame>
      <p:sp>
        <p:nvSpPr>
          <p:cNvPr id="4" name="投影片編號版面配置區 3"/>
          <p:cNvSpPr>
            <a:spLocks noGrp="1"/>
          </p:cNvSpPr>
          <p:nvPr>
            <p:ph type="sldNum" sz="quarter" idx="12"/>
          </p:nvPr>
        </p:nvSpPr>
        <p:spPr/>
        <p:txBody>
          <a:bodyPr/>
          <a:lstStyle/>
          <a:p>
            <a:pPr>
              <a:spcBef>
                <a:spcPct val="0"/>
              </a:spcBef>
              <a:defRPr/>
            </a:pPr>
            <a:r>
              <a:rPr lang="en-US" altLang="zh-TW" sz="2000" dirty="0" smtClean="0"/>
              <a:t>70</a:t>
            </a:r>
            <a:endParaRPr lang="zh-TW" altLang="en-US" sz="20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標題 1"/>
          <p:cNvSpPr>
            <a:spLocks noGrp="1"/>
          </p:cNvSpPr>
          <p:nvPr>
            <p:ph type="title"/>
          </p:nvPr>
        </p:nvSpPr>
        <p:spPr>
          <a:xfrm>
            <a:off x="2873375" y="541338"/>
            <a:ext cx="6172200" cy="857250"/>
          </a:xfrm>
        </p:spPr>
        <p:txBody>
          <a:bodyPr/>
          <a:lstStyle/>
          <a:p>
            <a:r>
              <a:rPr lang="en-US" altLang="zh-TW" sz="4000" smtClean="0">
                <a:solidFill>
                  <a:srgbClr val="C00000"/>
                </a:solidFill>
                <a:latin typeface="華康華綜體W5" panose="020B0509000000000000" pitchFamily="49" charset="-120"/>
                <a:ea typeface="華康華綜體W5" panose="020B0509000000000000" pitchFamily="49" charset="-120"/>
              </a:rPr>
              <a:t>105</a:t>
            </a:r>
            <a:r>
              <a:rPr lang="zh-TW" altLang="en-US" sz="4000" smtClean="0">
                <a:solidFill>
                  <a:srgbClr val="C00000"/>
                </a:solidFill>
                <a:latin typeface="華康華綜體W5" panose="020B0509000000000000" pitchFamily="49" charset="-120"/>
                <a:ea typeface="華康華綜體W5" panose="020B0509000000000000" pitchFamily="49" charset="-120"/>
              </a:rPr>
              <a:t>年就近入學</a:t>
            </a:r>
            <a:r>
              <a:rPr lang="en-US" altLang="zh-TW" sz="4000" smtClean="0">
                <a:solidFill>
                  <a:srgbClr val="C00000"/>
                </a:solidFill>
                <a:latin typeface="華康華綜體W5" panose="020B0509000000000000" pitchFamily="49" charset="-120"/>
                <a:ea typeface="華康華綜體W5" panose="020B0509000000000000" pitchFamily="49" charset="-120"/>
              </a:rPr>
              <a:t>(10</a:t>
            </a:r>
            <a:r>
              <a:rPr lang="zh-TW" altLang="en-US" sz="4000" smtClean="0">
                <a:solidFill>
                  <a:srgbClr val="C00000"/>
                </a:solidFill>
                <a:latin typeface="華康華綜體W5" panose="020B0509000000000000" pitchFamily="49" charset="-120"/>
                <a:ea typeface="華康華綜體W5" panose="020B0509000000000000" pitchFamily="49" charset="-120"/>
              </a:rPr>
              <a:t>分</a:t>
            </a:r>
            <a:r>
              <a:rPr lang="en-US" altLang="zh-TW" sz="4000" smtClean="0">
                <a:solidFill>
                  <a:srgbClr val="C00000"/>
                </a:solidFill>
                <a:latin typeface="華康華綜體W5" panose="020B0509000000000000" pitchFamily="49" charset="-120"/>
                <a:ea typeface="華康華綜體W5" panose="020B0509000000000000" pitchFamily="49" charset="-120"/>
              </a:rPr>
              <a:t>)</a:t>
            </a:r>
            <a:endParaRPr lang="zh-TW" altLang="en-US" sz="4000" smtClean="0">
              <a:solidFill>
                <a:srgbClr val="C00000"/>
              </a:solidFill>
              <a:latin typeface="華康華綜體W5" panose="020B0509000000000000" pitchFamily="49" charset="-120"/>
              <a:ea typeface="華康華綜體W5" panose="020B0509000000000000" pitchFamily="49" charset="-120"/>
            </a:endParaRPr>
          </a:p>
        </p:txBody>
      </p:sp>
      <p:sp>
        <p:nvSpPr>
          <p:cNvPr id="159747" name="內容版面配置區 2"/>
          <p:cNvSpPr>
            <a:spLocks noGrp="1"/>
          </p:cNvSpPr>
          <p:nvPr>
            <p:ph idx="1"/>
          </p:nvPr>
        </p:nvSpPr>
        <p:spPr>
          <a:xfrm>
            <a:off x="2063750" y="1404938"/>
            <a:ext cx="8332788" cy="3394075"/>
          </a:xfrm>
        </p:spPr>
        <p:txBody>
          <a:bodyPr/>
          <a:lstStyle/>
          <a:p>
            <a:pPr eaLnBrk="1" hangingPunct="1"/>
            <a:r>
              <a:rPr lang="zh-TW" altLang="en-US" sz="2800" smtClean="0">
                <a:latin typeface="華康魏碑體" panose="03000709000000000000" pitchFamily="65" charset="-120"/>
                <a:ea typeface="華康魏碑體" panose="03000709000000000000" pitchFamily="65" charset="-120"/>
              </a:rPr>
              <a:t>考量</a:t>
            </a:r>
            <a:r>
              <a:rPr lang="zh-TW" altLang="en-US" sz="2800" smtClean="0">
                <a:solidFill>
                  <a:srgbClr val="FF0000"/>
                </a:solidFill>
                <a:latin typeface="華康魏碑體" panose="03000709000000000000" pitchFamily="65" charset="-120"/>
                <a:ea typeface="華康魏碑體" panose="03000709000000000000" pitchFamily="65" charset="-120"/>
              </a:rPr>
              <a:t>學校指標性、類科專門性</a:t>
            </a:r>
            <a:r>
              <a:rPr lang="zh-TW" altLang="en-US" sz="2800" smtClean="0">
                <a:latin typeface="華康魏碑體" panose="03000709000000000000" pitchFamily="65" charset="-120"/>
                <a:ea typeface="華康魏碑體" panose="03000709000000000000" pitchFamily="65" charset="-120"/>
              </a:rPr>
              <a:t>，台南一中、台南女中、台南二中、家齊女中、南科實中、台南高工、台南高商、台南海事為</a:t>
            </a:r>
            <a:r>
              <a:rPr lang="zh-TW" altLang="en-US" sz="2800" smtClean="0">
                <a:solidFill>
                  <a:srgbClr val="FF0000"/>
                </a:solidFill>
                <a:latin typeface="華康魏碑體" panose="03000709000000000000" pitchFamily="65" charset="-120"/>
                <a:ea typeface="華康魏碑體" panose="03000709000000000000" pitchFamily="65" charset="-120"/>
              </a:rPr>
              <a:t>全區型學校</a:t>
            </a:r>
            <a:r>
              <a:rPr lang="zh-TW" altLang="en-US" sz="2800" smtClean="0">
                <a:latin typeface="華康魏碑體" panose="03000709000000000000" pitchFamily="65" charset="-120"/>
                <a:ea typeface="華康魏碑體" panose="03000709000000000000" pitchFamily="65" charset="-120"/>
              </a:rPr>
              <a:t>。</a:t>
            </a:r>
          </a:p>
          <a:p>
            <a:pPr eaLnBrk="1" hangingPunct="1"/>
            <a:r>
              <a:rPr lang="zh-TW" altLang="en-US" sz="2800" smtClean="0">
                <a:latin typeface="華康魏碑體" panose="03000709000000000000" pitchFamily="65" charset="-120"/>
                <a:ea typeface="華康魏碑體" panose="03000709000000000000" pitchFamily="65" charset="-120"/>
              </a:rPr>
              <a:t>考量國中、高中地域一貫性，</a:t>
            </a:r>
            <a:r>
              <a:rPr lang="zh-TW" altLang="en-US" sz="2800" smtClean="0">
                <a:solidFill>
                  <a:srgbClr val="FF0000"/>
                </a:solidFill>
                <a:latin typeface="華康魏碑體" panose="03000709000000000000" pitchFamily="65" charset="-120"/>
                <a:ea typeface="華康魏碑體" panose="03000709000000000000" pitchFamily="65" charset="-120"/>
              </a:rPr>
              <a:t>私立高中職</a:t>
            </a:r>
            <a:r>
              <a:rPr lang="zh-TW" altLang="en-US" sz="2800" smtClean="0">
                <a:latin typeface="華康魏碑體" panose="03000709000000000000" pitchFamily="65" charset="-120"/>
                <a:ea typeface="華康魏碑體" panose="03000709000000000000" pitchFamily="65" charset="-120"/>
              </a:rPr>
              <a:t>原則上為</a:t>
            </a:r>
            <a:r>
              <a:rPr lang="zh-TW" altLang="en-US" sz="2800" smtClean="0">
                <a:solidFill>
                  <a:srgbClr val="FF0000"/>
                </a:solidFill>
                <a:latin typeface="華康魏碑體" panose="03000709000000000000" pitchFamily="65" charset="-120"/>
                <a:ea typeface="華康魏碑體" panose="03000709000000000000" pitchFamily="65" charset="-120"/>
              </a:rPr>
              <a:t>全區型學校</a:t>
            </a:r>
            <a:r>
              <a:rPr lang="zh-TW" altLang="en-US" sz="2800" smtClean="0">
                <a:latin typeface="華康魏碑體" panose="03000709000000000000" pitchFamily="65" charset="-120"/>
                <a:ea typeface="華康魏碑體" panose="03000709000000000000" pitchFamily="65" charset="-120"/>
              </a:rPr>
              <a:t>，如欲劃分就近入學區域則尊重其意願。</a:t>
            </a:r>
          </a:p>
          <a:p>
            <a:pPr eaLnBrk="1" hangingPunct="1"/>
            <a:r>
              <a:rPr lang="zh-TW" altLang="en-US" sz="2800" smtClean="0">
                <a:latin typeface="華康魏碑體" panose="03000709000000000000" pitchFamily="65" charset="-120"/>
                <a:ea typeface="華康魏碑體" panose="03000709000000000000" pitchFamily="65" charset="-120"/>
              </a:rPr>
              <a:t>考量學校原設立之宗旨，原</a:t>
            </a:r>
            <a:r>
              <a:rPr lang="en-US" altLang="zh-TW" sz="2800" smtClean="0">
                <a:latin typeface="華康魏碑體" panose="03000709000000000000" pitchFamily="65" charset="-120"/>
                <a:ea typeface="華康魏碑體" panose="03000709000000000000" pitchFamily="65" charset="-120"/>
              </a:rPr>
              <a:t>4</a:t>
            </a:r>
            <a:r>
              <a:rPr lang="zh-TW" altLang="en-US" sz="2800" smtClean="0">
                <a:latin typeface="華康魏碑體" panose="03000709000000000000" pitchFamily="65" charset="-120"/>
                <a:ea typeface="華康魏碑體" panose="03000709000000000000" pitchFamily="65" charset="-120"/>
              </a:rPr>
              <a:t>所</a:t>
            </a:r>
            <a:r>
              <a:rPr lang="zh-TW" altLang="en-US" sz="2800" smtClean="0">
                <a:solidFill>
                  <a:srgbClr val="FF0000"/>
                </a:solidFill>
                <a:latin typeface="華康魏碑體" panose="03000709000000000000" pitchFamily="65" charset="-120"/>
                <a:ea typeface="華康魏碑體" panose="03000709000000000000" pitchFamily="65" charset="-120"/>
              </a:rPr>
              <a:t>市立完全中學</a:t>
            </a:r>
            <a:r>
              <a:rPr lang="zh-TW" altLang="en-US" sz="2800" smtClean="0">
                <a:latin typeface="華康魏碑體" panose="03000709000000000000" pitchFamily="65" charset="-120"/>
                <a:ea typeface="華康魏碑體" panose="03000709000000000000" pitchFamily="65" charset="-120"/>
              </a:rPr>
              <a:t>均需劃分</a:t>
            </a:r>
            <a:r>
              <a:rPr lang="zh-TW" altLang="en-US" sz="2800" smtClean="0">
                <a:solidFill>
                  <a:srgbClr val="FF0000"/>
                </a:solidFill>
                <a:latin typeface="華康魏碑體" panose="03000709000000000000" pitchFamily="65" charset="-120"/>
                <a:ea typeface="華康魏碑體" panose="03000709000000000000" pitchFamily="65" charset="-120"/>
              </a:rPr>
              <a:t>就近入學</a:t>
            </a:r>
            <a:r>
              <a:rPr lang="zh-TW" altLang="en-US" sz="2800" smtClean="0">
                <a:latin typeface="華康魏碑體" panose="03000709000000000000" pitchFamily="65" charset="-120"/>
                <a:ea typeface="華康魏碑體" panose="03000709000000000000" pitchFamily="65" charset="-120"/>
              </a:rPr>
              <a:t>區，以更符合社區民眾之期待</a:t>
            </a:r>
          </a:p>
          <a:p>
            <a:pPr eaLnBrk="1" hangingPunct="1"/>
            <a:r>
              <a:rPr lang="zh-TW" altLang="en-US" sz="2800" smtClean="0">
                <a:solidFill>
                  <a:srgbClr val="FF0000"/>
                </a:solidFill>
                <a:latin typeface="華康魏碑體" panose="03000709000000000000" pitchFamily="65" charset="-120"/>
                <a:ea typeface="華康魏碑體" panose="03000709000000000000" pitchFamily="65" charset="-120"/>
              </a:rPr>
              <a:t>其餘學校</a:t>
            </a:r>
            <a:r>
              <a:rPr lang="zh-TW" altLang="en-US" sz="2800" smtClean="0">
                <a:latin typeface="華康魏碑體" panose="03000709000000000000" pitchFamily="65" charset="-120"/>
                <a:ea typeface="華康魏碑體" panose="03000709000000000000" pitchFamily="65" charset="-120"/>
              </a:rPr>
              <a:t>則依該校近</a:t>
            </a:r>
            <a:r>
              <a:rPr lang="en-US" altLang="zh-TW" sz="2800" smtClean="0">
                <a:latin typeface="華康魏碑體" panose="03000709000000000000" pitchFamily="65" charset="-120"/>
                <a:ea typeface="華康魏碑體" panose="03000709000000000000" pitchFamily="65" charset="-120"/>
              </a:rPr>
              <a:t>3</a:t>
            </a:r>
            <a:r>
              <a:rPr lang="zh-TW" altLang="en-US" sz="2800" smtClean="0">
                <a:latin typeface="華康魏碑體" panose="03000709000000000000" pitchFamily="65" charset="-120"/>
                <a:ea typeface="華康魏碑體" panose="03000709000000000000" pitchFamily="65" charset="-120"/>
              </a:rPr>
              <a:t>年</a:t>
            </a:r>
            <a:r>
              <a:rPr lang="zh-TW" altLang="en-US" sz="2800" smtClean="0">
                <a:solidFill>
                  <a:srgbClr val="FF0000"/>
                </a:solidFill>
                <a:latin typeface="華康魏碑體" panose="03000709000000000000" pitchFamily="65" charset="-120"/>
                <a:ea typeface="華康魏碑體" panose="03000709000000000000" pitchFamily="65" charset="-120"/>
              </a:rPr>
              <a:t>學生來源及公車路線</a:t>
            </a:r>
            <a:r>
              <a:rPr lang="zh-TW" altLang="en-US" sz="2800" smtClean="0">
                <a:latin typeface="華康魏碑體" panose="03000709000000000000" pitchFamily="65" charset="-120"/>
                <a:ea typeface="華康魏碑體" panose="03000709000000000000" pitchFamily="65" charset="-120"/>
              </a:rPr>
              <a:t>作為規劃就近入學區之考量，並以朝向社區化學校為目標。 </a:t>
            </a:r>
          </a:p>
        </p:txBody>
      </p:sp>
      <p:sp>
        <p:nvSpPr>
          <p:cNvPr id="3" name="投影片編號版面配置區 2"/>
          <p:cNvSpPr>
            <a:spLocks noGrp="1"/>
          </p:cNvSpPr>
          <p:nvPr>
            <p:ph type="sldNum" sz="quarter" idx="12"/>
          </p:nvPr>
        </p:nvSpPr>
        <p:spPr/>
        <p:txBody>
          <a:bodyPr/>
          <a:lstStyle/>
          <a:p>
            <a:pPr>
              <a:spcBef>
                <a:spcPct val="0"/>
              </a:spcBef>
              <a:defRPr/>
            </a:pPr>
            <a:r>
              <a:rPr lang="en-US" altLang="zh-TW" sz="2000" dirty="0" smtClean="0"/>
              <a:t>71</a:t>
            </a:r>
            <a:endParaRPr lang="zh-TW" altLang="en-US" sz="20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2013050" y="271499"/>
            <a:ext cx="9253047" cy="1002506"/>
          </a:xfrm>
        </p:spPr>
        <p:txBody>
          <a:bodyPr/>
          <a:lstStyle/>
          <a:p>
            <a:r>
              <a:rPr lang="en-US" altLang="zh-TW" sz="4000" dirty="0">
                <a:solidFill>
                  <a:srgbClr val="C00000"/>
                </a:solidFill>
                <a:latin typeface="華康華綜體W5" panose="020B0509000000000000" pitchFamily="49" charset="-120"/>
                <a:ea typeface="華康華綜體W5" panose="020B0509000000000000" pitchFamily="49" charset="-120"/>
              </a:rPr>
              <a:t>105</a:t>
            </a:r>
            <a:r>
              <a:rPr lang="zh-TW" altLang="en-US" sz="4000" dirty="0">
                <a:solidFill>
                  <a:srgbClr val="C00000"/>
                </a:solidFill>
                <a:latin typeface="華康華綜體W5" panose="020B0509000000000000" pitchFamily="49" charset="-120"/>
                <a:ea typeface="華康華綜體W5" panose="020B0509000000000000" pitchFamily="49" charset="-120"/>
              </a:rPr>
              <a:t>年就近入學</a:t>
            </a:r>
            <a:r>
              <a:rPr lang="en-US" altLang="zh-TW" sz="4000" dirty="0">
                <a:solidFill>
                  <a:srgbClr val="C00000"/>
                </a:solidFill>
                <a:latin typeface="華康華綜體W5" panose="020B0509000000000000" pitchFamily="49" charset="-120"/>
                <a:ea typeface="華康華綜體W5" panose="020B0509000000000000" pitchFamily="49" charset="-120"/>
              </a:rPr>
              <a:t>(10</a:t>
            </a:r>
            <a:r>
              <a:rPr lang="zh-TW" altLang="en-US" sz="4000" dirty="0">
                <a:solidFill>
                  <a:srgbClr val="C00000"/>
                </a:solidFill>
                <a:latin typeface="華康華綜體W5" panose="020B0509000000000000" pitchFamily="49" charset="-120"/>
                <a:ea typeface="華康華綜體W5" panose="020B0509000000000000" pitchFamily="49" charset="-120"/>
              </a:rPr>
              <a:t>分</a:t>
            </a:r>
            <a:r>
              <a:rPr lang="en-US" altLang="zh-TW" sz="4000" dirty="0">
                <a:solidFill>
                  <a:srgbClr val="C00000"/>
                </a:solidFill>
                <a:latin typeface="華康華綜體W5" panose="020B0509000000000000" pitchFamily="49" charset="-120"/>
                <a:ea typeface="華康華綜體W5" panose="020B0509000000000000" pitchFamily="49" charset="-120"/>
              </a:rPr>
              <a:t>)</a:t>
            </a:r>
            <a:r>
              <a:rPr lang="zh-TW" altLang="en-US" sz="4000" dirty="0" smtClean="0"/>
              <a:t>（</a:t>
            </a:r>
            <a:r>
              <a:rPr lang="en-US" altLang="zh-TW" sz="4000" dirty="0" smtClean="0"/>
              <a:t>XX</a:t>
            </a:r>
            <a:r>
              <a:rPr lang="zh-TW" altLang="en-US" sz="4000" dirty="0" smtClean="0"/>
              <a:t>國中範例</a:t>
            </a:r>
            <a:r>
              <a:rPr lang="zh-TW" altLang="en-US" sz="4000" dirty="0"/>
              <a:t>）</a:t>
            </a:r>
          </a:p>
        </p:txBody>
      </p:sp>
      <p:sp>
        <p:nvSpPr>
          <p:cNvPr id="4813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endParaRPr lang="zh-TW" altLang="en-US" sz="2000" dirty="0">
              <a:solidFill>
                <a:schemeClr val="bg1"/>
              </a:solidFill>
              <a:latin typeface="微軟正黑體" panose="020B0604030504040204" pitchFamily="34" charset="-120"/>
              <a:ea typeface="微軟正黑體" panose="020B0604030504040204" pitchFamily="34"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2776248946"/>
              </p:ext>
            </p:extLst>
          </p:nvPr>
        </p:nvGraphicFramePr>
        <p:xfrm>
          <a:off x="2306366" y="1732229"/>
          <a:ext cx="8110114" cy="4516171"/>
        </p:xfrm>
        <a:graphic>
          <a:graphicData uri="http://schemas.openxmlformats.org/drawingml/2006/table">
            <a:tbl>
              <a:tblPr firstRow="1" firstCol="1" bandRow="1">
                <a:tableStyleId>{5C22544A-7EE6-4342-B048-85BDC9FD1C3A}</a:tableStyleId>
              </a:tblPr>
              <a:tblGrid>
                <a:gridCol w="1819556">
                  <a:extLst>
                    <a:ext uri="{9D8B030D-6E8A-4147-A177-3AD203B41FA5}">
                      <a16:colId xmlns:a16="http://schemas.microsoft.com/office/drawing/2014/main" xmlns="" val="3743276731"/>
                    </a:ext>
                  </a:extLst>
                </a:gridCol>
                <a:gridCol w="6290558">
                  <a:extLst>
                    <a:ext uri="{9D8B030D-6E8A-4147-A177-3AD203B41FA5}">
                      <a16:colId xmlns:a16="http://schemas.microsoft.com/office/drawing/2014/main" xmlns="" val="2470749348"/>
                    </a:ext>
                  </a:extLst>
                </a:gridCol>
              </a:tblGrid>
              <a:tr h="821122">
                <a:tc rowSpan="3">
                  <a:txBody>
                    <a:bodyPr/>
                    <a:lstStyle/>
                    <a:p>
                      <a:pPr algn="ctr">
                        <a:spcAft>
                          <a:spcPts val="0"/>
                        </a:spcAft>
                      </a:pPr>
                      <a:r>
                        <a:rPr lang="zh-TW" sz="2400" kern="100" dirty="0">
                          <a:effectLst/>
                        </a:rPr>
                        <a:t>就近入學</a:t>
                      </a:r>
                      <a:r>
                        <a:rPr lang="zh-TW" sz="2400" kern="100" dirty="0" smtClean="0">
                          <a:effectLst/>
                        </a:rPr>
                        <a:t>區</a:t>
                      </a:r>
                      <a:r>
                        <a:rPr lang="en-US" altLang="zh-TW" sz="2400" kern="100" dirty="0" smtClean="0">
                          <a:effectLst/>
                        </a:rPr>
                        <a:t/>
                      </a:r>
                      <a:br>
                        <a:rPr lang="en-US" altLang="zh-TW" sz="2400" kern="100" dirty="0" smtClean="0">
                          <a:effectLst/>
                        </a:rPr>
                      </a:br>
                      <a:r>
                        <a:rPr lang="zh-TW" sz="2400" kern="100" dirty="0" smtClean="0">
                          <a:effectLst/>
                        </a:rPr>
                        <a:t>得</a:t>
                      </a:r>
                      <a:r>
                        <a:rPr lang="en-US" sz="2400" kern="100" dirty="0">
                          <a:effectLst/>
                        </a:rPr>
                        <a:t>10</a:t>
                      </a:r>
                      <a:r>
                        <a:rPr lang="zh-TW" sz="2400" kern="100" dirty="0">
                          <a:effectLst/>
                        </a:rPr>
                        <a:t>分</a:t>
                      </a:r>
                      <a:endParaRPr lang="zh-TW" sz="4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spcAft>
                          <a:spcPts val="0"/>
                        </a:spcAft>
                      </a:pPr>
                      <a:r>
                        <a:rPr lang="zh-TW" sz="2400" b="0" kern="100" dirty="0">
                          <a:solidFill>
                            <a:schemeClr val="tx1"/>
                          </a:solidFill>
                          <a:effectLst/>
                        </a:rPr>
                        <a:t>國立後壁高中、國立白河商工、國立新營</a:t>
                      </a:r>
                      <a:r>
                        <a:rPr lang="zh-TW" sz="2400" b="0" kern="100" dirty="0" smtClean="0">
                          <a:solidFill>
                            <a:schemeClr val="tx1"/>
                          </a:solidFill>
                          <a:effectLst/>
                        </a:rPr>
                        <a:t>高中</a:t>
                      </a:r>
                      <a:r>
                        <a:rPr lang="en-US" altLang="zh-TW" sz="2400" b="0" kern="100" smtClean="0">
                          <a:solidFill>
                            <a:schemeClr val="tx1"/>
                          </a:solidFill>
                          <a:effectLst/>
                        </a:rPr>
                        <a:t/>
                      </a:r>
                      <a:br>
                        <a:rPr lang="en-US" altLang="zh-TW" sz="2400" b="0" kern="100" smtClean="0">
                          <a:solidFill>
                            <a:schemeClr val="tx1"/>
                          </a:solidFill>
                          <a:effectLst/>
                        </a:rPr>
                      </a:br>
                      <a:r>
                        <a:rPr lang="zh-TW" sz="2400" b="0" kern="100" smtClean="0">
                          <a:solidFill>
                            <a:schemeClr val="tx1"/>
                          </a:solidFill>
                          <a:effectLst/>
                        </a:rPr>
                        <a:t>、</a:t>
                      </a:r>
                      <a:r>
                        <a:rPr lang="zh-TW" sz="2400" b="0" kern="100" dirty="0">
                          <a:solidFill>
                            <a:schemeClr val="tx1"/>
                          </a:solidFill>
                          <a:effectLst/>
                        </a:rPr>
                        <a:t>國立新營高工、國立善化高中</a:t>
                      </a:r>
                      <a:endParaRPr lang="zh-TW" sz="4000" b="0" kern="100" dirty="0">
                        <a:solidFill>
                          <a:schemeClr val="tx1"/>
                        </a:solidFill>
                        <a:effectLst/>
                        <a:latin typeface="Times New Roman" panose="02020603050405020304" pitchFamily="18" charset="0"/>
                        <a:ea typeface="新細明體" panose="02020500000000000000" pitchFamily="18" charset="-120"/>
                      </a:endParaRPr>
                    </a:p>
                  </a:txBody>
                  <a:tcPr marL="68580" marR="68580" marT="0" marB="0" anchor="ctr">
                    <a:solidFill>
                      <a:srgbClr val="F6F6E7"/>
                    </a:solidFill>
                  </a:tcPr>
                </a:tc>
                <a:extLst>
                  <a:ext uri="{0D108BD9-81ED-4DB2-BD59-A6C34878D82A}">
                    <a16:rowId xmlns:a16="http://schemas.microsoft.com/office/drawing/2014/main" xmlns="" val="1940188544"/>
                  </a:ext>
                </a:extLst>
              </a:tr>
              <a:tr h="1231683">
                <a:tc vMerge="1">
                  <a:txBody>
                    <a:bodyPr/>
                    <a:lstStyle/>
                    <a:p>
                      <a:endParaRPr lang="zh-TW" altLang="en-US"/>
                    </a:p>
                  </a:txBody>
                  <a:tcPr/>
                </a:tc>
                <a:tc>
                  <a:txBody>
                    <a:bodyPr/>
                    <a:lstStyle/>
                    <a:p>
                      <a:pPr>
                        <a:spcAft>
                          <a:spcPts val="0"/>
                        </a:spcAft>
                      </a:pPr>
                      <a:r>
                        <a:rPr lang="zh-TW" sz="2400" kern="100" dirty="0">
                          <a:effectLst/>
                        </a:rPr>
                        <a:t>全區型學校：</a:t>
                      </a:r>
                      <a:r>
                        <a:rPr lang="zh-TW" sz="2400" kern="100" dirty="0">
                          <a:solidFill>
                            <a:srgbClr val="FF0000"/>
                          </a:solidFill>
                          <a:effectLst/>
                        </a:rPr>
                        <a:t>臺南一中、臺南女中、臺南二中、家齊女中、南科實中、臺南高工、臺南高商、臺南海事</a:t>
                      </a:r>
                      <a:endParaRPr lang="zh-TW" sz="4000" kern="100" dirty="0">
                        <a:solidFill>
                          <a:srgbClr val="FF0000"/>
                        </a:solidFill>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xmlns="" val="1149708017"/>
                  </a:ext>
                </a:extLst>
              </a:tr>
              <a:tr h="410561">
                <a:tc vMerge="1">
                  <a:txBody>
                    <a:bodyPr/>
                    <a:lstStyle/>
                    <a:p>
                      <a:endParaRPr lang="zh-TW" altLang="en-US"/>
                    </a:p>
                  </a:txBody>
                  <a:tcPr/>
                </a:tc>
                <a:tc>
                  <a:txBody>
                    <a:bodyPr/>
                    <a:lstStyle/>
                    <a:p>
                      <a:pPr>
                        <a:spcAft>
                          <a:spcPts val="0"/>
                        </a:spcAft>
                      </a:pPr>
                      <a:r>
                        <a:rPr lang="zh-TW" sz="2400" kern="100" dirty="0">
                          <a:effectLst/>
                        </a:rPr>
                        <a:t>私立高中職：所有私立高中、所有私立高職</a:t>
                      </a:r>
                      <a:endParaRPr lang="zh-TW" sz="40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xmlns="" val="2507452275"/>
                  </a:ext>
                </a:extLst>
              </a:tr>
              <a:tr h="2052805">
                <a:tc>
                  <a:txBody>
                    <a:bodyPr/>
                    <a:lstStyle/>
                    <a:p>
                      <a:pPr algn="ctr">
                        <a:spcAft>
                          <a:spcPts val="0"/>
                        </a:spcAft>
                      </a:pPr>
                      <a:r>
                        <a:rPr lang="zh-TW" sz="2400" kern="100" dirty="0">
                          <a:solidFill>
                            <a:srgbClr val="FF0000"/>
                          </a:solidFill>
                          <a:effectLst/>
                        </a:rPr>
                        <a:t>非就近</a:t>
                      </a:r>
                      <a:r>
                        <a:rPr lang="zh-TW" sz="2400" kern="100" dirty="0" smtClean="0">
                          <a:solidFill>
                            <a:srgbClr val="FF0000"/>
                          </a:solidFill>
                          <a:effectLst/>
                        </a:rPr>
                        <a:t>入學</a:t>
                      </a:r>
                      <a:r>
                        <a:rPr lang="en-US" altLang="zh-TW" sz="2400" kern="100" dirty="0" smtClean="0">
                          <a:solidFill>
                            <a:srgbClr val="FF0000"/>
                          </a:solidFill>
                          <a:effectLst/>
                        </a:rPr>
                        <a:t/>
                      </a:r>
                      <a:br>
                        <a:rPr lang="en-US" altLang="zh-TW" sz="2400" kern="100" dirty="0" smtClean="0">
                          <a:solidFill>
                            <a:srgbClr val="FF0000"/>
                          </a:solidFill>
                          <a:effectLst/>
                        </a:rPr>
                      </a:br>
                      <a:r>
                        <a:rPr lang="zh-TW" sz="2400" kern="100" dirty="0" smtClean="0">
                          <a:solidFill>
                            <a:srgbClr val="FF0000"/>
                          </a:solidFill>
                          <a:effectLst/>
                        </a:rPr>
                        <a:t>得</a:t>
                      </a:r>
                      <a:r>
                        <a:rPr lang="en-US" sz="2400" kern="100" dirty="0">
                          <a:solidFill>
                            <a:srgbClr val="FF0000"/>
                          </a:solidFill>
                          <a:effectLst/>
                        </a:rPr>
                        <a:t>0</a:t>
                      </a:r>
                      <a:r>
                        <a:rPr lang="zh-TW" sz="2400" kern="100" dirty="0">
                          <a:solidFill>
                            <a:srgbClr val="FF0000"/>
                          </a:solidFill>
                          <a:effectLst/>
                        </a:rPr>
                        <a:t>分</a:t>
                      </a:r>
                      <a:endParaRPr lang="zh-TW" sz="4000" kern="100" dirty="0">
                        <a:solidFill>
                          <a:srgbClr val="FF0000"/>
                        </a:solidFill>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spcAft>
                          <a:spcPts val="0"/>
                        </a:spcAft>
                      </a:pPr>
                      <a:r>
                        <a:rPr lang="zh-TW" sz="2400" kern="100" dirty="0">
                          <a:effectLst/>
                        </a:rPr>
                        <a:t>國立曾文家商、國立曾文農工、國立北門高中、國立北門農工、國立玉井工商、國立新化高中、國立新化高工</a:t>
                      </a:r>
                      <a:r>
                        <a:rPr lang="zh-TW" sz="2400" kern="100" dirty="0" smtClean="0">
                          <a:effectLst/>
                        </a:rPr>
                        <a:t>、市立</a:t>
                      </a:r>
                      <a:r>
                        <a:rPr lang="zh-TW" sz="2400" kern="100" dirty="0">
                          <a:effectLst/>
                        </a:rPr>
                        <a:t>大灣高中、市立永仁高中、市立土城高中、市立南寧高中、國立南大附中</a:t>
                      </a:r>
                      <a:endParaRPr lang="zh-TW" sz="40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xmlns="" val="2241414838"/>
                  </a:ext>
                </a:extLst>
              </a:tr>
            </a:tbl>
          </a:graphicData>
        </a:graphic>
      </p:graphicFrame>
    </p:spTree>
    <p:extLst>
      <p:ext uri="{BB962C8B-B14F-4D97-AF65-F5344CB8AC3E}">
        <p14:creationId xmlns:p14="http://schemas.microsoft.com/office/powerpoint/2010/main" val="68580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531813" y="818305"/>
            <a:ext cx="779462" cy="365125"/>
          </a:xfrm>
        </p:spPr>
        <p:txBody>
          <a:bodyPr/>
          <a:lstStyle/>
          <a:p>
            <a:pPr>
              <a:defRPr/>
            </a:pPr>
            <a:r>
              <a:rPr lang="en-US" altLang="zh-TW" sz="2000" dirty="0" smtClean="0">
                <a:latin typeface="微軟正黑體" panose="020B0604030504040204" pitchFamily="34" charset="-120"/>
                <a:ea typeface="微軟正黑體" panose="020B0604030504040204" pitchFamily="34" charset="-120"/>
              </a:rPr>
              <a:t>72</a:t>
            </a:r>
            <a:endParaRPr lang="zh-TW" altLang="en-US" sz="2000" dirty="0">
              <a:latin typeface="微軟正黑體" panose="020B0604030504040204" pitchFamily="34" charset="-120"/>
              <a:ea typeface="微軟正黑體" panose="020B0604030504040204" pitchFamily="34" charset="-120"/>
            </a:endParaRPr>
          </a:p>
        </p:txBody>
      </p:sp>
      <p:graphicFrame>
        <p:nvGraphicFramePr>
          <p:cNvPr id="2" name="表格 1"/>
          <p:cNvGraphicFramePr>
            <a:graphicFrameLocks noGrp="1"/>
          </p:cNvGraphicFramePr>
          <p:nvPr>
            <p:extLst/>
          </p:nvPr>
        </p:nvGraphicFramePr>
        <p:xfrm>
          <a:off x="2063552" y="1818329"/>
          <a:ext cx="8353248" cy="3817204"/>
        </p:xfrm>
        <a:graphic>
          <a:graphicData uri="http://schemas.openxmlformats.org/drawingml/2006/table">
            <a:tbl>
              <a:tblPr firstRow="1" firstCol="1" bandRow="1">
                <a:tableStyleId>{5C22544A-7EE6-4342-B048-85BDC9FD1C3A}</a:tableStyleId>
              </a:tblPr>
              <a:tblGrid>
                <a:gridCol w="2088312">
                  <a:extLst>
                    <a:ext uri="{9D8B030D-6E8A-4147-A177-3AD203B41FA5}">
                      <a16:colId xmlns:a16="http://schemas.microsoft.com/office/drawing/2014/main" xmlns="" val="20000"/>
                    </a:ext>
                  </a:extLst>
                </a:gridCol>
                <a:gridCol w="2088312">
                  <a:extLst>
                    <a:ext uri="{9D8B030D-6E8A-4147-A177-3AD203B41FA5}">
                      <a16:colId xmlns:a16="http://schemas.microsoft.com/office/drawing/2014/main" xmlns="" val="20001"/>
                    </a:ext>
                  </a:extLst>
                </a:gridCol>
                <a:gridCol w="1044156">
                  <a:extLst>
                    <a:ext uri="{9D8B030D-6E8A-4147-A177-3AD203B41FA5}">
                      <a16:colId xmlns:a16="http://schemas.microsoft.com/office/drawing/2014/main" xmlns="" val="20002"/>
                    </a:ext>
                  </a:extLst>
                </a:gridCol>
                <a:gridCol w="1044156">
                  <a:extLst>
                    <a:ext uri="{9D8B030D-6E8A-4147-A177-3AD203B41FA5}">
                      <a16:colId xmlns:a16="http://schemas.microsoft.com/office/drawing/2014/main" xmlns="" val="3523622793"/>
                    </a:ext>
                  </a:extLst>
                </a:gridCol>
                <a:gridCol w="2088312">
                  <a:extLst>
                    <a:ext uri="{9D8B030D-6E8A-4147-A177-3AD203B41FA5}">
                      <a16:colId xmlns:a16="http://schemas.microsoft.com/office/drawing/2014/main" xmlns="" val="20003"/>
                    </a:ext>
                  </a:extLst>
                </a:gridCol>
              </a:tblGrid>
              <a:tr h="876748">
                <a:tc>
                  <a:txBody>
                    <a:bodyPr/>
                    <a:lstStyle/>
                    <a:p>
                      <a:pPr algn="ctr">
                        <a:spcAft>
                          <a:spcPts val="0"/>
                        </a:spcAft>
                      </a:pPr>
                      <a:r>
                        <a:rPr lang="zh-TW" sz="2400" kern="100" dirty="0">
                          <a:effectLst/>
                        </a:rPr>
                        <a:t>項目</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zh-TW" sz="2400" kern="100" dirty="0">
                          <a:effectLst/>
                        </a:rPr>
                        <a:t>本</a:t>
                      </a:r>
                      <a:r>
                        <a:rPr lang="zh-TW" sz="2400" kern="100" dirty="0" smtClean="0">
                          <a:effectLst/>
                        </a:rPr>
                        <a:t>項目</a:t>
                      </a:r>
                      <a:endParaRPr lang="en-US" altLang="zh-TW" sz="2400" kern="100" dirty="0" smtClean="0">
                        <a:effectLst/>
                      </a:endParaRPr>
                    </a:p>
                    <a:p>
                      <a:pPr algn="ctr">
                        <a:spcAft>
                          <a:spcPts val="0"/>
                        </a:spcAft>
                      </a:pPr>
                      <a:r>
                        <a:rPr lang="zh-TW" sz="2400" kern="100" dirty="0" smtClean="0">
                          <a:effectLst/>
                        </a:rPr>
                        <a:t>最高</a:t>
                      </a:r>
                      <a:r>
                        <a:rPr lang="zh-TW" sz="2400" kern="100" dirty="0">
                          <a:effectLst/>
                        </a:rPr>
                        <a:t>上限</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gridSpan="2">
                  <a:txBody>
                    <a:bodyPr/>
                    <a:lstStyle/>
                    <a:p>
                      <a:pPr algn="ctr">
                        <a:spcAft>
                          <a:spcPts val="0"/>
                        </a:spcAft>
                      </a:pPr>
                      <a:r>
                        <a:rPr lang="zh-TW" sz="2400" kern="100">
                          <a:effectLst/>
                        </a:rPr>
                        <a:t>超額比序單項</a:t>
                      </a:r>
                    </a:p>
                    <a:p>
                      <a:pPr algn="ctr">
                        <a:spcAft>
                          <a:spcPts val="0"/>
                        </a:spcAft>
                      </a:pPr>
                      <a:r>
                        <a:rPr lang="zh-TW" sz="2400" kern="100">
                          <a:effectLst/>
                        </a:rPr>
                        <a:t>最高採計分數</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hMerge="1">
                  <a:txBody>
                    <a:bodyPr/>
                    <a:lstStyle/>
                    <a:p>
                      <a:endParaRPr lang="zh-TW" altLang="en-US"/>
                    </a:p>
                  </a:txBody>
                  <a:tcPr/>
                </a:tc>
                <a:tc>
                  <a:txBody>
                    <a:bodyPr/>
                    <a:lstStyle/>
                    <a:p>
                      <a:pPr algn="ctr">
                        <a:spcAft>
                          <a:spcPts val="0"/>
                        </a:spcAft>
                      </a:pPr>
                      <a:r>
                        <a:rPr lang="en-US" sz="2400" kern="100">
                          <a:effectLst/>
                        </a:rPr>
                        <a:t> </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490076">
                <a:tc>
                  <a:txBody>
                    <a:bodyPr/>
                    <a:lstStyle/>
                    <a:p>
                      <a:pPr algn="ctr">
                        <a:spcAft>
                          <a:spcPts val="0"/>
                        </a:spcAft>
                      </a:pPr>
                      <a:r>
                        <a:rPr lang="zh-TW" sz="2400" kern="100" dirty="0">
                          <a:effectLst/>
                        </a:rPr>
                        <a:t>競賽成績</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400" kern="100" dirty="0">
                          <a:effectLst/>
                        </a:rPr>
                        <a:t>20</a:t>
                      </a:r>
                      <a:r>
                        <a:rPr lang="zh-TW" sz="2400" kern="100" dirty="0">
                          <a:effectLst/>
                        </a:rPr>
                        <a:t>分</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gridSpan="2">
                  <a:txBody>
                    <a:bodyPr/>
                    <a:lstStyle/>
                    <a:p>
                      <a:pPr algn="ctr">
                        <a:spcAft>
                          <a:spcPts val="0"/>
                        </a:spcAft>
                      </a:pPr>
                      <a:r>
                        <a:rPr lang="en-US" sz="2400" kern="100" dirty="0">
                          <a:solidFill>
                            <a:srgbClr val="FF0000"/>
                          </a:solidFill>
                          <a:effectLst/>
                        </a:rPr>
                        <a:t>20</a:t>
                      </a:r>
                      <a:r>
                        <a:rPr lang="zh-TW" sz="2400" kern="100" dirty="0">
                          <a:solidFill>
                            <a:srgbClr val="FF0000"/>
                          </a:solidFill>
                          <a:effectLst/>
                        </a:rPr>
                        <a:t>分</a:t>
                      </a:r>
                      <a:endParaRPr lang="zh-TW" sz="24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hMerge="1">
                  <a:txBody>
                    <a:bodyPr/>
                    <a:lstStyle/>
                    <a:p>
                      <a:endParaRPr lang="zh-TW" altLang="en-US"/>
                    </a:p>
                  </a:txBody>
                  <a:tcPr/>
                </a:tc>
                <a:tc rowSpan="6">
                  <a:txBody>
                    <a:bodyPr/>
                    <a:lstStyle/>
                    <a:p>
                      <a:pPr algn="ctr">
                        <a:spcAft>
                          <a:spcPts val="0"/>
                        </a:spcAft>
                      </a:pPr>
                      <a:r>
                        <a:rPr lang="zh-TW" sz="2400" kern="100" dirty="0">
                          <a:effectLst/>
                        </a:rPr>
                        <a:t>六項最高</a:t>
                      </a:r>
                    </a:p>
                    <a:p>
                      <a:pPr algn="ctr">
                        <a:spcAft>
                          <a:spcPts val="0"/>
                        </a:spcAft>
                      </a:pPr>
                      <a:r>
                        <a:rPr lang="zh-TW" sz="2400" kern="100" dirty="0">
                          <a:effectLst/>
                        </a:rPr>
                        <a:t>採計</a:t>
                      </a:r>
                      <a:r>
                        <a:rPr lang="en-US" sz="2400" kern="100" dirty="0">
                          <a:effectLst/>
                        </a:rPr>
                        <a:t>50</a:t>
                      </a:r>
                      <a:r>
                        <a:rPr lang="zh-TW" sz="2400" kern="100" dirty="0">
                          <a:effectLst/>
                        </a:rPr>
                        <a:t>分</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4900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2400" kern="100" dirty="0" smtClean="0">
                          <a:effectLst/>
                        </a:rPr>
                        <a:t>服務學習</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kern="100" dirty="0" smtClean="0">
                          <a:effectLst/>
                        </a:rPr>
                        <a:t>60</a:t>
                      </a:r>
                      <a:r>
                        <a:rPr lang="zh-TW" altLang="zh-TW" sz="2400" kern="100" smtClean="0">
                          <a:effectLst/>
                        </a:rPr>
                        <a:t>小時</a:t>
                      </a:r>
                      <a:endParaRPr lang="zh-TW" alt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400" kern="100" dirty="0" smtClean="0">
                          <a:effectLst/>
                        </a:rPr>
                        <a:t>15</a:t>
                      </a:r>
                      <a:r>
                        <a:rPr lang="zh-TW" sz="2400" kern="100" dirty="0" smtClean="0">
                          <a:effectLst/>
                        </a:rPr>
                        <a:t>分</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R w="12700" cap="flat" cmpd="sng" algn="ctr">
                      <a:solidFill>
                        <a:schemeClr val="bg1"/>
                      </a:solidFill>
                      <a:prstDash val="solid"/>
                      <a:round/>
                      <a:headEnd type="none" w="med" len="med"/>
                      <a:tailEnd type="none" w="med" len="med"/>
                    </a:lnR>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kern="100" dirty="0" smtClean="0">
                          <a:solidFill>
                            <a:srgbClr val="FF0000"/>
                          </a:solidFill>
                          <a:effectLst/>
                          <a:latin typeface="+mn-lt"/>
                          <a:ea typeface="+mn-ea"/>
                          <a:cs typeface="+mn-cs"/>
                        </a:rPr>
                        <a:t>20</a:t>
                      </a:r>
                      <a:r>
                        <a:rPr lang="zh-TW" altLang="zh-TW" sz="2400" kern="100" dirty="0" smtClean="0">
                          <a:solidFill>
                            <a:srgbClr val="FF0000"/>
                          </a:solidFill>
                          <a:effectLst/>
                          <a:latin typeface="+mn-lt"/>
                          <a:ea typeface="+mn-ea"/>
                          <a:cs typeface="+mn-cs"/>
                        </a:rPr>
                        <a:t>分</a:t>
                      </a:r>
                    </a:p>
                  </a:txBody>
                  <a:tcPr marL="68580" marR="68580" marT="0" marB="0" anchor="ctr">
                    <a:lnL w="12700" cap="flat" cmpd="sng" algn="ctr">
                      <a:solidFill>
                        <a:schemeClr val="bg1"/>
                      </a:solidFill>
                      <a:prstDash val="solid"/>
                      <a:round/>
                      <a:headEnd type="none" w="med" len="med"/>
                      <a:tailEnd type="none" w="med" len="med"/>
                    </a:lnL>
                  </a:tcPr>
                </a:tc>
                <a:tc vMerge="1">
                  <a:txBody>
                    <a:bodyPr/>
                    <a:lstStyle/>
                    <a:p>
                      <a:endParaRPr lang="zh-TW" altLang="en-US"/>
                    </a:p>
                  </a:txBody>
                  <a:tcPr/>
                </a:tc>
                <a:extLst>
                  <a:ext uri="{0D108BD9-81ED-4DB2-BD59-A6C34878D82A}">
                    <a16:rowId xmlns:a16="http://schemas.microsoft.com/office/drawing/2014/main" xmlns="" val="10002"/>
                  </a:ext>
                </a:extLst>
              </a:tr>
              <a:tr h="490076">
                <a:tc>
                  <a:txBody>
                    <a:bodyPr/>
                    <a:lstStyle/>
                    <a:p>
                      <a:pPr algn="ctr">
                        <a:spcAft>
                          <a:spcPts val="0"/>
                        </a:spcAft>
                      </a:pPr>
                      <a:r>
                        <a:rPr lang="zh-TW" sz="2400" kern="100">
                          <a:effectLst/>
                        </a:rPr>
                        <a:t>幹部任期</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400" kern="100" dirty="0">
                          <a:effectLst/>
                        </a:rPr>
                        <a:t>5</a:t>
                      </a:r>
                      <a:r>
                        <a:rPr lang="zh-TW" sz="2400" kern="100" dirty="0">
                          <a:effectLst/>
                        </a:rPr>
                        <a:t>個學期</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400" kern="100" dirty="0">
                          <a:effectLst/>
                        </a:rPr>
                        <a:t>10</a:t>
                      </a:r>
                      <a:r>
                        <a:rPr lang="zh-TW" sz="2400" kern="100" dirty="0">
                          <a:effectLst/>
                        </a:rPr>
                        <a:t>分</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R w="12700" cap="flat" cmpd="sng" algn="ctr">
                      <a:solidFill>
                        <a:schemeClr val="bg1"/>
                      </a:solidFill>
                      <a:prstDash val="solid"/>
                      <a:round/>
                      <a:headEnd type="none" w="med" len="med"/>
                      <a:tailEnd type="none" w="med" len="med"/>
                    </a:lnR>
                  </a:tcPr>
                </a:tc>
                <a:tc vMerge="1">
                  <a:txBody>
                    <a:bodyPr/>
                    <a:lstStyle/>
                    <a:p>
                      <a:pPr algn="ctr">
                        <a:spcAft>
                          <a:spcPts val="0"/>
                        </a:spcAft>
                      </a:pP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tcPr>
                </a:tc>
                <a:tc vMerge="1">
                  <a:txBody>
                    <a:bodyPr/>
                    <a:lstStyle/>
                    <a:p>
                      <a:endParaRPr lang="zh-TW" altLang="en-US"/>
                    </a:p>
                  </a:txBody>
                  <a:tcPr/>
                </a:tc>
                <a:extLst>
                  <a:ext uri="{0D108BD9-81ED-4DB2-BD59-A6C34878D82A}">
                    <a16:rowId xmlns:a16="http://schemas.microsoft.com/office/drawing/2014/main" xmlns="" val="10003"/>
                  </a:ext>
                </a:extLst>
              </a:tr>
              <a:tr h="490076">
                <a:tc>
                  <a:txBody>
                    <a:bodyPr/>
                    <a:lstStyle/>
                    <a:p>
                      <a:pPr algn="ctr">
                        <a:spcAft>
                          <a:spcPts val="0"/>
                        </a:spcAft>
                      </a:pPr>
                      <a:r>
                        <a:rPr lang="zh-TW" sz="2400" kern="100">
                          <a:effectLst/>
                        </a:rPr>
                        <a:t>社團參與</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400" kern="100">
                          <a:effectLst/>
                        </a:rPr>
                        <a:t>5</a:t>
                      </a:r>
                      <a:r>
                        <a:rPr lang="zh-TW" sz="2400" kern="100">
                          <a:effectLst/>
                        </a:rPr>
                        <a:t>個學期</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gridSpan="2">
                  <a:txBody>
                    <a:bodyPr/>
                    <a:lstStyle/>
                    <a:p>
                      <a:pPr marL="0" algn="ctr" defTabSz="914400" rtl="0" eaLnBrk="1" latinLnBrk="0" hangingPunct="1">
                        <a:spcAft>
                          <a:spcPts val="0"/>
                        </a:spcAft>
                      </a:pPr>
                      <a:r>
                        <a:rPr lang="en-US" sz="2400" kern="100" dirty="0">
                          <a:solidFill>
                            <a:srgbClr val="FF0000"/>
                          </a:solidFill>
                          <a:effectLst/>
                          <a:latin typeface="+mn-lt"/>
                          <a:ea typeface="+mn-ea"/>
                          <a:cs typeface="+mn-cs"/>
                        </a:rPr>
                        <a:t>10</a:t>
                      </a:r>
                      <a:r>
                        <a:rPr lang="zh-TW" sz="2400" kern="100" dirty="0">
                          <a:solidFill>
                            <a:srgbClr val="FF0000"/>
                          </a:solidFill>
                          <a:effectLst/>
                          <a:latin typeface="+mn-lt"/>
                          <a:ea typeface="+mn-ea"/>
                          <a:cs typeface="+mn-cs"/>
                        </a:rPr>
                        <a:t>分</a:t>
                      </a:r>
                    </a:p>
                  </a:txBody>
                  <a:tcPr marL="68580" marR="68580" marT="0" marB="0" anchor="ct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4"/>
                  </a:ext>
                </a:extLst>
              </a:tr>
              <a:tr h="490076">
                <a:tc>
                  <a:txBody>
                    <a:bodyPr/>
                    <a:lstStyle/>
                    <a:p>
                      <a:pPr algn="ctr">
                        <a:spcAft>
                          <a:spcPts val="0"/>
                        </a:spcAft>
                      </a:pPr>
                      <a:r>
                        <a:rPr lang="zh-TW" altLang="zh-TW" sz="2400" kern="100" dirty="0" smtClean="0">
                          <a:effectLst/>
                        </a:rPr>
                        <a:t>獎勵記錄</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altLang="zh-TW" sz="2400" kern="100" dirty="0" smtClean="0">
                          <a:effectLst/>
                        </a:rPr>
                        <a:t>5</a:t>
                      </a:r>
                      <a:r>
                        <a:rPr lang="zh-TW" altLang="zh-TW" sz="2400" kern="100" dirty="0" smtClean="0">
                          <a:effectLst/>
                        </a:rPr>
                        <a:t>個學期</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gridSpan="2">
                  <a:txBody>
                    <a:bodyPr/>
                    <a:lstStyle/>
                    <a:p>
                      <a:pPr marL="0" algn="ctr" defTabSz="914400" rtl="0" eaLnBrk="1" latinLnBrk="0" hangingPunct="1">
                        <a:spcAft>
                          <a:spcPts val="0"/>
                        </a:spcAft>
                      </a:pPr>
                      <a:r>
                        <a:rPr lang="en-US" sz="2400" kern="100" dirty="0">
                          <a:solidFill>
                            <a:srgbClr val="FF0000"/>
                          </a:solidFill>
                          <a:effectLst/>
                          <a:latin typeface="+mn-lt"/>
                          <a:ea typeface="+mn-ea"/>
                          <a:cs typeface="+mn-cs"/>
                        </a:rPr>
                        <a:t>10</a:t>
                      </a:r>
                      <a:r>
                        <a:rPr lang="zh-TW" sz="2400" kern="100" dirty="0">
                          <a:solidFill>
                            <a:srgbClr val="FF0000"/>
                          </a:solidFill>
                          <a:effectLst/>
                          <a:latin typeface="+mn-lt"/>
                          <a:ea typeface="+mn-ea"/>
                          <a:cs typeface="+mn-cs"/>
                        </a:rPr>
                        <a:t>分</a:t>
                      </a:r>
                    </a:p>
                  </a:txBody>
                  <a:tcPr marL="68580" marR="68580" marT="0" marB="0" anchor="ct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5"/>
                  </a:ext>
                </a:extLst>
              </a:tr>
              <a:tr h="490076">
                <a:tc>
                  <a:txBody>
                    <a:bodyPr/>
                    <a:lstStyle/>
                    <a:p>
                      <a:pPr algn="ctr">
                        <a:spcAft>
                          <a:spcPts val="0"/>
                        </a:spcAft>
                      </a:pPr>
                      <a:r>
                        <a:rPr lang="zh-TW" sz="2400" kern="100">
                          <a:effectLst/>
                        </a:rPr>
                        <a:t>體適能</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400" kern="100">
                          <a:effectLst/>
                        </a:rPr>
                        <a:t>10</a:t>
                      </a:r>
                      <a:r>
                        <a:rPr lang="zh-TW" sz="2400" kern="100">
                          <a:effectLst/>
                        </a:rPr>
                        <a:t>分</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gridSpan="2">
                  <a:txBody>
                    <a:bodyPr/>
                    <a:lstStyle/>
                    <a:p>
                      <a:pPr marL="0" algn="ctr" defTabSz="914400" rtl="0" eaLnBrk="1" latinLnBrk="0" hangingPunct="1">
                        <a:spcAft>
                          <a:spcPts val="0"/>
                        </a:spcAft>
                      </a:pPr>
                      <a:r>
                        <a:rPr lang="en-US" sz="2400" kern="100" dirty="0">
                          <a:solidFill>
                            <a:srgbClr val="FF0000"/>
                          </a:solidFill>
                          <a:effectLst/>
                          <a:latin typeface="+mn-lt"/>
                          <a:ea typeface="+mn-ea"/>
                          <a:cs typeface="+mn-cs"/>
                        </a:rPr>
                        <a:t>10</a:t>
                      </a:r>
                      <a:r>
                        <a:rPr lang="zh-TW" sz="2400" kern="100" dirty="0">
                          <a:solidFill>
                            <a:srgbClr val="FF0000"/>
                          </a:solidFill>
                          <a:effectLst/>
                          <a:latin typeface="+mn-lt"/>
                          <a:ea typeface="+mn-ea"/>
                          <a:cs typeface="+mn-cs"/>
                        </a:rPr>
                        <a:t>分</a:t>
                      </a:r>
                    </a:p>
                  </a:txBody>
                  <a:tcPr marL="68580" marR="68580" marT="0" marB="0" anchor="ct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6"/>
                  </a:ext>
                </a:extLst>
              </a:tr>
            </a:tbl>
          </a:graphicData>
        </a:graphic>
      </p:graphicFrame>
      <p:sp>
        <p:nvSpPr>
          <p:cNvPr id="3" name="Rectangle 1"/>
          <p:cNvSpPr>
            <a:spLocks noChangeArrowheads="1"/>
          </p:cNvSpPr>
          <p:nvPr/>
        </p:nvSpPr>
        <p:spPr bwMode="auto">
          <a:xfrm>
            <a:off x="2279576" y="620689"/>
            <a:ext cx="81372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zh-TW" altLang="en-US" sz="3200" dirty="0">
                <a:latin typeface="標楷體" panose="03000509000000000000" pitchFamily="65" charset="-120"/>
                <a:ea typeface="標楷體" panose="03000509000000000000" pitchFamily="65" charset="-120"/>
                <a:cs typeface="Times New Roman" panose="02020603050405020304" pitchFamily="18" charset="0"/>
              </a:rPr>
              <a:t>臺南區超額比序表之</a:t>
            </a:r>
            <a:r>
              <a:rPr kumimoji="0" lang="zh-TW" altLang="en-US" sz="3200" b="1" dirty="0">
                <a:solidFill>
                  <a:srgbClr val="3333FF"/>
                </a:solidFill>
                <a:latin typeface="標楷體" panose="03000509000000000000" pitchFamily="65" charset="-120"/>
                <a:ea typeface="標楷體" panose="03000509000000000000" pitchFamily="65" charset="-120"/>
                <a:cs typeface="Times New Roman" panose="02020603050405020304" pitchFamily="18" charset="0"/>
              </a:rPr>
              <a:t>多</a:t>
            </a:r>
            <a:r>
              <a:rPr kumimoji="0" lang="zh-TW" altLang="en-US" sz="3200" b="1" dirty="0" smtClean="0">
                <a:solidFill>
                  <a:srgbClr val="3333FF"/>
                </a:solidFill>
                <a:latin typeface="標楷體" panose="03000509000000000000" pitchFamily="65" charset="-120"/>
                <a:ea typeface="標楷體" panose="03000509000000000000" pitchFamily="65" charset="-120"/>
                <a:cs typeface="Times New Roman" panose="02020603050405020304" pitchFamily="18" charset="0"/>
              </a:rPr>
              <a:t>元學習表現</a:t>
            </a:r>
            <a:r>
              <a:rPr kumimoji="0" lang="zh-TW" altLang="en-US" sz="3200" dirty="0">
                <a:latin typeface="標楷體" panose="03000509000000000000" pitchFamily="65" charset="-120"/>
                <a:ea typeface="標楷體" panose="03000509000000000000" pitchFamily="65" charset="-120"/>
                <a:cs typeface="Times New Roman" panose="02020603050405020304" pitchFamily="18" charset="0"/>
              </a:rPr>
              <a:t>一覽表</a:t>
            </a:r>
            <a:endParaRPr kumimoji="0" lang="zh-TW" altLang="en-US" sz="4400" dirty="0"/>
          </a:p>
        </p:txBody>
      </p:sp>
    </p:spTree>
    <p:extLst>
      <p:ext uri="{BB962C8B-B14F-4D97-AF65-F5344CB8AC3E}">
        <p14:creationId xmlns:p14="http://schemas.microsoft.com/office/powerpoint/2010/main" val="408157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標題 1"/>
          <p:cNvSpPr>
            <a:spLocks noGrp="1"/>
          </p:cNvSpPr>
          <p:nvPr>
            <p:ph type="title"/>
          </p:nvPr>
        </p:nvSpPr>
        <p:spPr>
          <a:xfrm>
            <a:off x="2632710" y="548680"/>
            <a:ext cx="4629150" cy="642938"/>
          </a:xfrm>
        </p:spPr>
        <p:txBody>
          <a:bodyPr/>
          <a:lstStyle/>
          <a:p>
            <a:pPr eaLnBrk="1" hangingPunct="1"/>
            <a:r>
              <a:rPr lang="zh-TW" altLang="en-US" sz="4000" u="sng" dirty="0">
                <a:solidFill>
                  <a:srgbClr val="3333FF"/>
                </a:solidFill>
              </a:rPr>
              <a:t>免試入學同分比序</a:t>
            </a:r>
          </a:p>
        </p:txBody>
      </p:sp>
      <p:sp>
        <p:nvSpPr>
          <p:cNvPr id="4" name="投影片編號版面配置區 3"/>
          <p:cNvSpPr>
            <a:spLocks noGrp="1"/>
          </p:cNvSpPr>
          <p:nvPr>
            <p:ph type="sldNum" sz="quarter" idx="12"/>
          </p:nvPr>
        </p:nvSpPr>
        <p:spPr/>
        <p:txBody>
          <a:bodyPr/>
          <a:lstStyle/>
          <a:p>
            <a:pPr>
              <a:spcBef>
                <a:spcPct val="0"/>
              </a:spcBef>
              <a:defRPr/>
            </a:pPr>
            <a:r>
              <a:rPr lang="en-US" altLang="zh-TW" sz="2000" dirty="0" smtClean="0"/>
              <a:t>73</a:t>
            </a:r>
            <a:endParaRPr lang="zh-TW" altLang="en-US" sz="2000" dirty="0"/>
          </a:p>
        </p:txBody>
      </p:sp>
      <p:graphicFrame>
        <p:nvGraphicFramePr>
          <p:cNvPr id="3" name="表格 2"/>
          <p:cNvGraphicFramePr>
            <a:graphicFrameLocks noGrp="1"/>
          </p:cNvGraphicFramePr>
          <p:nvPr>
            <p:extLst>
              <p:ext uri="{D42A27DB-BD31-4B8C-83A1-F6EECF244321}">
                <p14:modId xmlns:p14="http://schemas.microsoft.com/office/powerpoint/2010/main" val="1461468210"/>
              </p:ext>
            </p:extLst>
          </p:nvPr>
        </p:nvGraphicFramePr>
        <p:xfrm>
          <a:off x="3215680" y="1484784"/>
          <a:ext cx="6552728" cy="5203190"/>
        </p:xfrm>
        <a:graphic>
          <a:graphicData uri="http://schemas.openxmlformats.org/drawingml/2006/table">
            <a:tbl>
              <a:tblPr>
                <a:tableStyleId>{35758FB7-9AC5-4552-8A53-C91805E547FA}</a:tableStyleId>
              </a:tblPr>
              <a:tblGrid>
                <a:gridCol w="1655426">
                  <a:extLst>
                    <a:ext uri="{9D8B030D-6E8A-4147-A177-3AD203B41FA5}">
                      <a16:colId xmlns:a16="http://schemas.microsoft.com/office/drawing/2014/main" xmlns="" val="2628110401"/>
                    </a:ext>
                  </a:extLst>
                </a:gridCol>
                <a:gridCol w="3000460">
                  <a:extLst>
                    <a:ext uri="{9D8B030D-6E8A-4147-A177-3AD203B41FA5}">
                      <a16:colId xmlns:a16="http://schemas.microsoft.com/office/drawing/2014/main" xmlns="" val="3918418529"/>
                    </a:ext>
                  </a:extLst>
                </a:gridCol>
                <a:gridCol w="1896842">
                  <a:extLst>
                    <a:ext uri="{9D8B030D-6E8A-4147-A177-3AD203B41FA5}">
                      <a16:colId xmlns:a16="http://schemas.microsoft.com/office/drawing/2014/main" xmlns="" val="635446124"/>
                    </a:ext>
                  </a:extLst>
                </a:gridCol>
              </a:tblGrid>
              <a:tr h="312896">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extLst>
                  <a:ext uri="{0D108BD9-81ED-4DB2-BD59-A6C34878D82A}">
                    <a16:rowId xmlns:a16="http://schemas.microsoft.com/office/drawing/2014/main" xmlns="" val="2020957963"/>
                  </a:ext>
                </a:extLst>
              </a:tr>
              <a:tr h="312896">
                <a:tc>
                  <a:txBody>
                    <a:bodyPr/>
                    <a:lstStyle/>
                    <a:p>
                      <a:pPr algn="ctr" fontAlgn="ctr"/>
                      <a:r>
                        <a:rPr lang="en-US" altLang="zh-TW" sz="2400" u="none" strike="noStrike" dirty="0">
                          <a:solidFill>
                            <a:srgbClr val="FF0000"/>
                          </a:solidFill>
                          <a:effectLst/>
                        </a:rPr>
                        <a:t>1</a:t>
                      </a:r>
                      <a:endParaRPr lang="en-US" altLang="zh-TW" sz="2400" b="0" i="0" u="none" strike="noStrike" dirty="0">
                        <a:solidFill>
                          <a:srgbClr val="FF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zh-TW" altLang="en-US" sz="2400" u="none" strike="noStrike" dirty="0">
                          <a:solidFill>
                            <a:srgbClr val="FF0000"/>
                          </a:solidFill>
                          <a:effectLst/>
                        </a:rPr>
                        <a:t>總積分</a:t>
                      </a:r>
                      <a:endParaRPr lang="zh-TW" altLang="en-US" sz="2400" b="0" i="0" u="none" strike="noStrike" dirty="0">
                        <a:solidFill>
                          <a:srgbClr val="FF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en-US" altLang="zh-TW" sz="2400" u="none" strike="noStrike" dirty="0">
                          <a:solidFill>
                            <a:srgbClr val="FF0000"/>
                          </a:solidFill>
                          <a:effectLst/>
                        </a:rPr>
                        <a:t>100</a:t>
                      </a:r>
                      <a:endParaRPr lang="en-US" altLang="zh-TW" sz="2400" b="0" i="0" u="none" strike="noStrike" dirty="0">
                        <a:solidFill>
                          <a:srgbClr val="FF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extLst>
                  <a:ext uri="{0D108BD9-81ED-4DB2-BD59-A6C34878D82A}">
                    <a16:rowId xmlns:a16="http://schemas.microsoft.com/office/drawing/2014/main" xmlns="" val="1059592315"/>
                  </a:ext>
                </a:extLst>
              </a:tr>
              <a:tr h="312896">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en-US" altLang="zh-TW" sz="2400" u="none" strike="noStrike">
                          <a:effectLst/>
                        </a:rPr>
                        <a:t>10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extLst>
                  <a:ext uri="{0D108BD9-81ED-4DB2-BD59-A6C34878D82A}">
                    <a16:rowId xmlns:a16="http://schemas.microsoft.com/office/drawing/2014/main" xmlns="" val="148730901"/>
                  </a:ext>
                </a:extLst>
              </a:tr>
              <a:tr h="312896">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zh-TW" altLang="en-US" sz="2400" u="none" strike="noStrike" dirty="0">
                          <a:effectLst/>
                        </a:rPr>
                        <a:t>教育會考總分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en-US" altLang="zh-TW" sz="2400" u="none" strike="noStrike">
                          <a:effectLst/>
                        </a:rPr>
                        <a:t>30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extLst>
                  <a:ext uri="{0D108BD9-81ED-4DB2-BD59-A6C34878D82A}">
                    <a16:rowId xmlns:a16="http://schemas.microsoft.com/office/drawing/2014/main" xmlns="" val="3803216860"/>
                  </a:ext>
                </a:extLst>
              </a:tr>
              <a:tr h="312896">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zh-TW" altLang="en-US" sz="2400" u="none" strike="noStrike" dirty="0">
                          <a:effectLst/>
                        </a:rPr>
                        <a:t>多元學習</a:t>
                      </a:r>
                      <a:r>
                        <a:rPr lang="zh-TW" altLang="en-US" sz="2400" u="none" strike="noStrike" dirty="0" smtClean="0">
                          <a:effectLst/>
                        </a:rPr>
                        <a:t>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en-US" altLang="zh-TW" sz="2400" u="none" strike="noStrike">
                          <a:effectLst/>
                        </a:rPr>
                        <a:t>50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extLst>
                  <a:ext uri="{0D108BD9-81ED-4DB2-BD59-A6C34878D82A}">
                    <a16:rowId xmlns:a16="http://schemas.microsoft.com/office/drawing/2014/main" xmlns="" val="608628993"/>
                  </a:ext>
                </a:extLst>
              </a:tr>
              <a:tr h="312896">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zh-TW" altLang="en-US" sz="2400" u="none" strike="noStrike" dirty="0">
                          <a:effectLst/>
                        </a:rPr>
                        <a:t>體適能</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en-US" altLang="zh-TW" sz="2400" u="none" strike="noStrike">
                          <a:effectLst/>
                        </a:rPr>
                        <a:t>10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extLst>
                  <a:ext uri="{0D108BD9-81ED-4DB2-BD59-A6C34878D82A}">
                    <a16:rowId xmlns:a16="http://schemas.microsoft.com/office/drawing/2014/main" xmlns="" val="3973373935"/>
                  </a:ext>
                </a:extLst>
              </a:tr>
              <a:tr h="312896">
                <a:tc>
                  <a:txBody>
                    <a:bodyPr/>
                    <a:lstStyle/>
                    <a:p>
                      <a:pPr algn="ctr" fontAlgn="ctr"/>
                      <a:r>
                        <a:rPr lang="en-US" altLang="zh-TW" sz="2400" u="none" strike="noStrike" dirty="0">
                          <a:effectLst/>
                        </a:rPr>
                        <a:t>6</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zh-TW" altLang="en-US" sz="2400" u="none" strike="noStrike" dirty="0">
                          <a:effectLst/>
                        </a:rPr>
                        <a:t>社團參與</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en-US" altLang="zh-TW" sz="2400" u="none" strike="noStrike">
                          <a:effectLst/>
                        </a:rPr>
                        <a:t>10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extLst>
                  <a:ext uri="{0D108BD9-81ED-4DB2-BD59-A6C34878D82A}">
                    <a16:rowId xmlns:a16="http://schemas.microsoft.com/office/drawing/2014/main" xmlns="" val="2738152654"/>
                  </a:ext>
                </a:extLst>
              </a:tr>
              <a:tr h="312896">
                <a:tc>
                  <a:txBody>
                    <a:bodyPr/>
                    <a:lstStyle/>
                    <a:p>
                      <a:pPr algn="ctr" fontAlgn="ctr"/>
                      <a:r>
                        <a:rPr lang="en-US" altLang="zh-TW" sz="2400" u="none" strike="noStrike" dirty="0">
                          <a:effectLst/>
                        </a:rPr>
                        <a:t>7</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zh-TW" altLang="en-US" sz="2400" u="none" strike="noStrike" dirty="0">
                          <a:effectLst/>
                        </a:rPr>
                        <a:t>寫作測驗</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en-US" altLang="zh-TW" sz="2400" u="none" strike="noStrike" dirty="0" smtClean="0">
                          <a:effectLst/>
                        </a:rPr>
                        <a:t>6</a:t>
                      </a:r>
                      <a:r>
                        <a:rPr lang="zh-TW" altLang="en-US" sz="2400" u="none" strike="noStrike" dirty="0" smtClean="0">
                          <a:effectLst/>
                        </a:rPr>
                        <a:t>級分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extLst>
                  <a:ext uri="{0D108BD9-81ED-4DB2-BD59-A6C34878D82A}">
                    <a16:rowId xmlns:a16="http://schemas.microsoft.com/office/drawing/2014/main" xmlns="" val="2990563401"/>
                  </a:ext>
                </a:extLst>
              </a:tr>
              <a:tr h="312896">
                <a:tc>
                  <a:txBody>
                    <a:bodyPr/>
                    <a:lstStyle/>
                    <a:p>
                      <a:pPr algn="ctr" fontAlgn="ctr"/>
                      <a:r>
                        <a:rPr lang="en-US" altLang="zh-TW" sz="2400" u="none" strike="noStrike" dirty="0">
                          <a:effectLst/>
                        </a:rPr>
                        <a:t>8</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zh-TW" altLang="en-US" sz="2400" u="none" strike="noStrike" dirty="0">
                          <a:effectLst/>
                        </a:rPr>
                        <a:t>獎勵紀錄</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en-US" altLang="zh-TW" sz="2400" u="none" strike="noStrike" dirty="0">
                          <a:effectLst/>
                        </a:rPr>
                        <a:t>10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extLst>
                  <a:ext uri="{0D108BD9-81ED-4DB2-BD59-A6C34878D82A}">
                    <a16:rowId xmlns:a16="http://schemas.microsoft.com/office/drawing/2014/main" xmlns="" val="1186506302"/>
                  </a:ext>
                </a:extLst>
              </a:tr>
              <a:tr h="312896">
                <a:tc>
                  <a:txBody>
                    <a:bodyPr/>
                    <a:lstStyle/>
                    <a:p>
                      <a:pPr algn="ctr" fontAlgn="ctr"/>
                      <a:r>
                        <a:rPr lang="en-US" altLang="zh-TW" sz="2400" u="none" strike="noStrike" dirty="0">
                          <a:effectLst/>
                        </a:rPr>
                        <a:t>9</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zh-TW" altLang="en-US" sz="2400" u="none" strike="noStrike">
                          <a:effectLst/>
                        </a:rPr>
                        <a:t>服務學習</a:t>
                      </a:r>
                      <a:endParaRPr lang="zh-TW" altLang="en-US"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en-US" altLang="zh-TW" sz="2400" u="none" strike="noStrike" dirty="0">
                          <a:effectLst/>
                        </a:rPr>
                        <a:t>15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extLst>
                  <a:ext uri="{0D108BD9-81ED-4DB2-BD59-A6C34878D82A}">
                    <a16:rowId xmlns:a16="http://schemas.microsoft.com/office/drawing/2014/main" xmlns="" val="1079685291"/>
                  </a:ext>
                </a:extLst>
              </a:tr>
              <a:tr h="312896">
                <a:tc>
                  <a:txBody>
                    <a:bodyPr/>
                    <a:lstStyle/>
                    <a:p>
                      <a:pPr algn="ctr" fontAlgn="ctr"/>
                      <a:r>
                        <a:rPr lang="en-US" altLang="zh-TW" sz="2400" u="none" strike="noStrike" dirty="0">
                          <a:effectLst/>
                        </a:rPr>
                        <a:t>10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zh-TW" altLang="en-US" sz="2400" u="none" strike="noStrike">
                          <a:effectLst/>
                        </a:rPr>
                        <a:t>競賽成績</a:t>
                      </a:r>
                      <a:endParaRPr lang="zh-TW" altLang="en-US"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en-US" altLang="zh-TW" sz="2400" u="none" strike="noStrike" dirty="0" smtClean="0">
                          <a:effectLst/>
                        </a:rPr>
                        <a:t>20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extLst>
                  <a:ext uri="{0D108BD9-81ED-4DB2-BD59-A6C34878D82A}">
                    <a16:rowId xmlns:a16="http://schemas.microsoft.com/office/drawing/2014/main" xmlns="" val="2488772875"/>
                  </a:ext>
                </a:extLst>
              </a:tr>
              <a:tr h="312896">
                <a:tc>
                  <a:txBody>
                    <a:bodyPr/>
                    <a:lstStyle/>
                    <a:p>
                      <a:pPr algn="ctr" fontAlgn="ctr"/>
                      <a:r>
                        <a:rPr lang="en-US" altLang="zh-TW" sz="2400" u="none" strike="noStrike" dirty="0">
                          <a:effectLst/>
                        </a:rPr>
                        <a:t>11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zh-TW" altLang="en-US" sz="2400" u="none" strike="noStrike">
                          <a:effectLst/>
                        </a:rPr>
                        <a:t>幹部任期</a:t>
                      </a:r>
                      <a:endParaRPr lang="zh-TW" altLang="en-US"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en-US" altLang="zh-TW" sz="2400" u="none" strike="noStrike" dirty="0">
                          <a:effectLst/>
                        </a:rPr>
                        <a:t>10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extLst>
                  <a:ext uri="{0D108BD9-81ED-4DB2-BD59-A6C34878D82A}">
                    <a16:rowId xmlns:a16="http://schemas.microsoft.com/office/drawing/2014/main" xmlns="" val="3459937474"/>
                  </a:ext>
                </a:extLst>
              </a:tr>
              <a:tr h="312896">
                <a:tc>
                  <a:txBody>
                    <a:bodyPr/>
                    <a:lstStyle/>
                    <a:p>
                      <a:pPr algn="ctr" fontAlgn="ctr"/>
                      <a:r>
                        <a:rPr lang="en-US" altLang="zh-TW" sz="2400" u="none" strike="noStrike" dirty="0">
                          <a:effectLst/>
                        </a:rPr>
                        <a:t>12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tc>
                  <a:txBody>
                    <a:bodyPr/>
                    <a:lstStyle/>
                    <a:p>
                      <a:pPr algn="ctr" fontAlgn="ctr"/>
                      <a:r>
                        <a:rPr lang="en-US" altLang="zh-TW" sz="2400" u="none" strike="noStrike" dirty="0" smtClean="0">
                          <a:effectLst/>
                        </a:rPr>
                        <a:t>A++</a:t>
                      </a:r>
                      <a:r>
                        <a:rPr lang="zh-TW" altLang="en-US" sz="2400" u="none" strike="noStrike" dirty="0" smtClean="0">
                          <a:effectLst/>
                        </a:rPr>
                        <a:t>、</a:t>
                      </a:r>
                      <a:r>
                        <a:rPr lang="en-US" altLang="zh-TW" sz="2400" u="none" strike="noStrike" dirty="0" smtClean="0">
                          <a:effectLst/>
                        </a:rPr>
                        <a:t>A+</a:t>
                      </a:r>
                    </a:p>
                    <a:p>
                      <a:pPr algn="ctr" fontAlgn="ctr"/>
                      <a:r>
                        <a:rPr lang="en-US" altLang="zh-TW" sz="2400" u="none" strike="noStrike" dirty="0" smtClean="0">
                          <a:effectLst/>
                        </a:rPr>
                        <a:t>B++</a:t>
                      </a:r>
                      <a:r>
                        <a:rPr lang="zh-TW" altLang="en-US" sz="2400" u="none" strike="noStrike" dirty="0" smtClean="0">
                          <a:effectLst/>
                        </a:rPr>
                        <a:t>、</a:t>
                      </a:r>
                      <a:r>
                        <a:rPr lang="en-US" altLang="zh-TW" sz="2400" u="none" strike="noStrike" dirty="0" smtClean="0">
                          <a:effectLst/>
                        </a:rPr>
                        <a:t>B+</a:t>
                      </a:r>
                      <a:r>
                        <a:rPr lang="zh-TW" altLang="en-US" sz="2400" u="none" strike="noStrike" dirty="0">
                          <a:effectLst/>
                        </a:rPr>
                        <a:t>　</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0" marR="6350" marT="6350" marB="0" anchor="ctr">
                    <a:solidFill>
                      <a:srgbClr val="FFFFCC"/>
                    </a:solidFill>
                  </a:tcPr>
                </a:tc>
                <a:extLst>
                  <a:ext uri="{0D108BD9-81ED-4DB2-BD59-A6C34878D82A}">
                    <a16:rowId xmlns:a16="http://schemas.microsoft.com/office/drawing/2014/main" xmlns="" val="3265626358"/>
                  </a:ext>
                </a:extLst>
              </a:tr>
            </a:tbl>
          </a:graphicData>
        </a:graphic>
      </p:graphicFrame>
    </p:spTree>
    <p:extLst>
      <p:ext uri="{BB962C8B-B14F-4D97-AF65-F5344CB8AC3E}">
        <p14:creationId xmlns:p14="http://schemas.microsoft.com/office/powerpoint/2010/main" val="161786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85159" y="204953"/>
            <a:ext cx="9772383" cy="1280890"/>
          </a:xfrm>
        </p:spPr>
        <p:txBody>
          <a:bodyPr/>
          <a:lstStyle/>
          <a:p>
            <a:r>
              <a:rPr lang="zh-TW" altLang="en-US" sz="4800" dirty="0" smtClean="0"/>
              <a:t>免試入學報名流程</a:t>
            </a:r>
            <a:r>
              <a:rPr lang="en-US" altLang="zh-TW" sz="3200" dirty="0" smtClean="0"/>
              <a:t/>
            </a:r>
            <a:br>
              <a:rPr lang="en-US" altLang="zh-TW" sz="3200" dirty="0" smtClean="0"/>
            </a:br>
            <a:r>
              <a:rPr lang="en-US" altLang="zh-TW" sz="2400" dirty="0" smtClean="0"/>
              <a:t>(</a:t>
            </a:r>
            <a:r>
              <a:rPr lang="zh-TW" altLang="en-US" sz="2400" dirty="0"/>
              <a:t>多元學習表現分數原採計期間自七上開學日起，至九下開學前一日</a:t>
            </a:r>
            <a:r>
              <a:rPr lang="zh-TW" altLang="en-US" sz="2400" dirty="0" smtClean="0"/>
              <a:t>止</a:t>
            </a:r>
            <a:r>
              <a:rPr lang="en-US" altLang="zh-TW" sz="2400" dirty="0" smtClean="0"/>
              <a:t>)</a:t>
            </a:r>
            <a:endParaRPr lang="zh-TW" altLang="en-US" sz="2400" dirty="0"/>
          </a:p>
        </p:txBody>
      </p:sp>
      <p:sp>
        <p:nvSpPr>
          <p:cNvPr id="4" name="矩形 3"/>
          <p:cNvSpPr/>
          <p:nvPr/>
        </p:nvSpPr>
        <p:spPr>
          <a:xfrm>
            <a:off x="1790317" y="5233404"/>
            <a:ext cx="2444598" cy="121927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eaLnBrk="1" hangingPunct="1"/>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p:cNvSpPr/>
          <p:nvPr/>
        </p:nvSpPr>
        <p:spPr>
          <a:xfrm>
            <a:off x="1790317" y="1420655"/>
            <a:ext cx="2444598" cy="1224136"/>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eaLnBrk="1" hangingPunct="1"/>
            <a:r>
              <a:rPr lang="zh-TW" altLang="en-US" sz="2400" dirty="0">
                <a:solidFill>
                  <a:prstClr val="white"/>
                </a:solidFill>
                <a:latin typeface="標楷體" panose="03000509000000000000" pitchFamily="65" charset="-120"/>
                <a:ea typeface="標楷體" panose="03000509000000000000" pitchFamily="65" charset="-120"/>
              </a:rPr>
              <a:t>多元學習表現</a:t>
            </a:r>
            <a:endParaRPr lang="en-US" altLang="zh-TW" sz="2400" dirty="0">
              <a:solidFill>
                <a:prstClr val="white"/>
              </a:solidFill>
              <a:latin typeface="標楷體" panose="03000509000000000000" pitchFamily="65" charset="-120"/>
              <a:ea typeface="標楷體" panose="03000509000000000000" pitchFamily="65" charset="-120"/>
            </a:endParaRPr>
          </a:p>
          <a:p>
            <a:pPr algn="ctr" eaLnBrk="1" hangingPunct="1"/>
            <a:r>
              <a:rPr lang="zh-TW" altLang="en-US" sz="2400" dirty="0" smtClean="0">
                <a:solidFill>
                  <a:prstClr val="white"/>
                </a:solidFill>
                <a:latin typeface="標楷體" panose="03000509000000000000" pitchFamily="65" charset="-120"/>
                <a:ea typeface="標楷體" panose="03000509000000000000" pitchFamily="65" charset="-120"/>
              </a:rPr>
              <a:t>競賽成績審查</a:t>
            </a:r>
            <a:endParaRPr lang="zh-TW" altLang="en-US" sz="2400" dirty="0">
              <a:solidFill>
                <a:prstClr val="white"/>
              </a:solidFill>
              <a:latin typeface="標楷體" panose="03000509000000000000" pitchFamily="65" charset="-120"/>
              <a:ea typeface="標楷體" panose="03000509000000000000" pitchFamily="65" charset="-120"/>
            </a:endParaRPr>
          </a:p>
        </p:txBody>
      </p:sp>
      <p:sp>
        <p:nvSpPr>
          <p:cNvPr id="6" name="矩形 5"/>
          <p:cNvSpPr/>
          <p:nvPr/>
        </p:nvSpPr>
        <p:spPr>
          <a:xfrm>
            <a:off x="1790317" y="3345731"/>
            <a:ext cx="2444598" cy="1224136"/>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eaLnBrk="1" hangingPunct="1"/>
            <a:r>
              <a:rPr lang="zh-TW" altLang="en-US" sz="2400" dirty="0">
                <a:solidFill>
                  <a:prstClr val="white"/>
                </a:solidFill>
                <a:latin typeface="標楷體" panose="03000509000000000000" pitchFamily="65" charset="-120"/>
                <a:ea typeface="標楷體" panose="03000509000000000000" pitchFamily="65" charset="-120"/>
              </a:rPr>
              <a:t>申請變更就學區</a:t>
            </a:r>
            <a:endParaRPr lang="en-US" altLang="zh-TW" sz="2400" dirty="0">
              <a:solidFill>
                <a:prstClr val="white"/>
              </a:solidFill>
              <a:latin typeface="標楷體" panose="03000509000000000000" pitchFamily="65" charset="-120"/>
              <a:ea typeface="標楷體" panose="03000509000000000000" pitchFamily="65" charset="-120"/>
            </a:endParaRPr>
          </a:p>
          <a:p>
            <a:pPr algn="ctr" eaLnBrk="1" hangingPunct="1"/>
            <a:endParaRPr lang="en-US" altLang="zh-TW" sz="1050" dirty="0">
              <a:solidFill>
                <a:prstClr val="white"/>
              </a:solidFill>
              <a:latin typeface="標楷體" panose="03000509000000000000" pitchFamily="65" charset="-120"/>
              <a:ea typeface="標楷體" panose="03000509000000000000" pitchFamily="65" charset="-120"/>
            </a:endParaRPr>
          </a:p>
          <a:p>
            <a:pPr algn="ctr" eaLnBrk="1" hangingPunct="1"/>
            <a:r>
              <a:rPr lang="en-US" altLang="zh-TW" sz="2400" dirty="0">
                <a:solidFill>
                  <a:prstClr val="white"/>
                </a:solidFill>
                <a:latin typeface="標楷體" panose="03000509000000000000" pitchFamily="65" charset="-120"/>
                <a:ea typeface="標楷體" panose="03000509000000000000" pitchFamily="65" charset="-120"/>
              </a:rPr>
              <a:t>(</a:t>
            </a:r>
            <a:r>
              <a:rPr lang="zh-TW" altLang="en-US" sz="2400" dirty="0">
                <a:solidFill>
                  <a:prstClr val="white"/>
                </a:solidFill>
                <a:latin typeface="標楷體" panose="03000509000000000000" pitchFamily="65" charset="-120"/>
                <a:ea typeface="標楷體" panose="03000509000000000000" pitchFamily="65" charset="-120"/>
              </a:rPr>
              <a:t>有需要者申請</a:t>
            </a:r>
            <a:r>
              <a:rPr lang="en-US" altLang="zh-TW" sz="2400" dirty="0">
                <a:solidFill>
                  <a:prstClr val="white"/>
                </a:solidFill>
                <a:latin typeface="標楷體" panose="03000509000000000000" pitchFamily="65" charset="-120"/>
                <a:ea typeface="標楷體" panose="03000509000000000000" pitchFamily="65" charset="-120"/>
              </a:rPr>
              <a:t>)</a:t>
            </a:r>
            <a:endParaRPr lang="zh-TW" altLang="en-US" sz="2400"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p:cNvCxnSpPr>
            <a:stCxn id="6" idx="2"/>
            <a:endCxn id="4" idx="0"/>
          </p:cNvCxnSpPr>
          <p:nvPr/>
        </p:nvCxnSpPr>
        <p:spPr>
          <a:xfrm>
            <a:off x="3012616" y="4569867"/>
            <a:ext cx="0" cy="66353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a:stCxn id="5" idx="2"/>
          </p:cNvCxnSpPr>
          <p:nvPr/>
        </p:nvCxnSpPr>
        <p:spPr>
          <a:xfrm>
            <a:off x="3012616" y="2644792"/>
            <a:ext cx="0" cy="7009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4869409" y="1420654"/>
            <a:ext cx="2397190" cy="1224136"/>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eaLnBrk="1" hangingPunct="1"/>
            <a:r>
              <a:rPr lang="zh-TW" altLang="en-US" sz="2400"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p:cNvSpPr/>
          <p:nvPr/>
        </p:nvSpPr>
        <p:spPr>
          <a:xfrm>
            <a:off x="4869409" y="3313782"/>
            <a:ext cx="2397190" cy="1224136"/>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eaLnBrk="1" hangingPunct="1"/>
            <a:r>
              <a:rPr lang="zh-TW" altLang="en-US" sz="2400" dirty="0">
                <a:solidFill>
                  <a:prstClr val="white"/>
                </a:solidFill>
                <a:latin typeface="標楷體" panose="03000509000000000000" pitchFamily="65" charset="-120"/>
                <a:ea typeface="標楷體" panose="03000509000000000000" pitchFamily="65" charset="-120"/>
              </a:rPr>
              <a:t>選填志願</a:t>
            </a:r>
          </a:p>
        </p:txBody>
      </p:sp>
      <p:sp>
        <p:nvSpPr>
          <p:cNvPr id="15" name="矩形 14"/>
          <p:cNvSpPr/>
          <p:nvPr/>
        </p:nvSpPr>
        <p:spPr>
          <a:xfrm>
            <a:off x="4873083" y="5233404"/>
            <a:ext cx="2397190" cy="1224136"/>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eaLnBrk="1" hangingPunct="1"/>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p:cNvCxnSpPr>
            <a:stCxn id="4" idx="3"/>
            <a:endCxn id="13" idx="1"/>
          </p:cNvCxnSpPr>
          <p:nvPr/>
        </p:nvCxnSpPr>
        <p:spPr>
          <a:xfrm flipV="1">
            <a:off x="4234915" y="2032722"/>
            <a:ext cx="634494" cy="3810319"/>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stCxn id="13" idx="2"/>
            <a:endCxn id="14" idx="0"/>
          </p:cNvCxnSpPr>
          <p:nvPr/>
        </p:nvCxnSpPr>
        <p:spPr>
          <a:xfrm>
            <a:off x="6068004" y="2644790"/>
            <a:ext cx="0" cy="66899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stCxn id="14" idx="2"/>
            <a:endCxn id="15" idx="0"/>
          </p:cNvCxnSpPr>
          <p:nvPr/>
        </p:nvCxnSpPr>
        <p:spPr>
          <a:xfrm>
            <a:off x="6068004" y="4537918"/>
            <a:ext cx="3674" cy="69548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8058687" y="1386591"/>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eaLnBrk="1" hangingPunct="1"/>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p:cNvSpPr/>
          <p:nvPr/>
        </p:nvSpPr>
        <p:spPr>
          <a:xfrm>
            <a:off x="8058687" y="3313782"/>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eaLnBrk="1" hangingPunct="1"/>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p:cNvSpPr/>
          <p:nvPr/>
        </p:nvSpPr>
        <p:spPr>
          <a:xfrm>
            <a:off x="8040216" y="5237157"/>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eaLnBrk="1" hangingPunct="1"/>
            <a:r>
              <a:rPr lang="zh-TW" altLang="en-US" sz="2400"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p:cNvCxnSpPr>
            <a:stCxn id="26" idx="2"/>
            <a:endCxn id="35" idx="0"/>
          </p:cNvCxnSpPr>
          <p:nvPr/>
        </p:nvCxnSpPr>
        <p:spPr>
          <a:xfrm>
            <a:off x="9257282" y="2610728"/>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a:off x="9238811" y="4534134"/>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p:cNvCxnSpPr>
            <a:stCxn id="15" idx="3"/>
            <a:endCxn id="26" idx="1"/>
          </p:cNvCxnSpPr>
          <p:nvPr/>
        </p:nvCxnSpPr>
        <p:spPr>
          <a:xfrm flipV="1">
            <a:off x="7270273" y="1998660"/>
            <a:ext cx="788414" cy="3846813"/>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0" name="投影片編號版面配置區 3"/>
          <p:cNvSpPr>
            <a:spLocks noGrp="1"/>
          </p:cNvSpPr>
          <p:nvPr>
            <p:ph type="sldNum" sz="quarter" idx="12"/>
          </p:nvPr>
        </p:nvSpPr>
        <p:spPr bwMode="auto">
          <a:xfrm>
            <a:off x="531813" y="78740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spcBef>
                <a:spcPct val="0"/>
              </a:spcBef>
              <a:buNone/>
            </a:pPr>
            <a:r>
              <a:rPr lang="en-US" altLang="zh-TW" sz="2000" dirty="0" smtClean="0">
                <a:solidFill>
                  <a:srgbClr val="FEFFFF"/>
                </a:solidFill>
                <a:latin typeface="+mn-lt"/>
                <a:ea typeface="+mn-ea"/>
              </a:rPr>
              <a:t>74</a:t>
            </a:r>
            <a:endParaRPr lang="en-US" altLang="en-US" sz="2000" dirty="0">
              <a:solidFill>
                <a:srgbClr val="FEFFFF"/>
              </a:solidFill>
              <a:latin typeface="+mn-lt"/>
              <a:ea typeface="+mn-ea"/>
            </a:endParaRPr>
          </a:p>
        </p:txBody>
      </p:sp>
    </p:spTree>
    <p:extLst>
      <p:ext uri="{BB962C8B-B14F-4D97-AF65-F5344CB8AC3E}">
        <p14:creationId xmlns:p14="http://schemas.microsoft.com/office/powerpoint/2010/main" val="87242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09879" y="657160"/>
            <a:ext cx="8911687" cy="1280890"/>
          </a:xfrm>
        </p:spPr>
        <p:txBody>
          <a:bodyPr/>
          <a:lstStyle/>
          <a:p>
            <a:r>
              <a:rPr lang="zh-TW" altLang="en-US" dirty="0" smtClean="0"/>
              <a:t>免試續招</a:t>
            </a:r>
            <a:r>
              <a:rPr lang="en-US" altLang="zh-TW" dirty="0" smtClean="0"/>
              <a:t>(1)</a:t>
            </a:r>
            <a:endParaRPr lang="zh-TW" altLang="en-US" dirty="0"/>
          </a:p>
        </p:txBody>
      </p:sp>
      <p:sp>
        <p:nvSpPr>
          <p:cNvPr id="3" name="內容版面配置區 2"/>
          <p:cNvSpPr>
            <a:spLocks noGrp="1"/>
          </p:cNvSpPr>
          <p:nvPr>
            <p:ph idx="1"/>
          </p:nvPr>
        </p:nvSpPr>
        <p:spPr>
          <a:xfrm>
            <a:off x="1608710" y="1297605"/>
            <a:ext cx="10300524" cy="3777622"/>
          </a:xfrm>
        </p:spPr>
        <p:txBody>
          <a:bodyPr>
            <a:noAutofit/>
          </a:bodyPr>
          <a:lstStyle/>
          <a:p>
            <a:pPr>
              <a:lnSpc>
                <a:spcPct val="125000"/>
              </a:lnSpc>
              <a:spcBef>
                <a:spcPts val="0"/>
              </a:spcBef>
            </a:pPr>
            <a:r>
              <a:rPr lang="zh-TW" altLang="en-US" sz="2300" dirty="0" smtClean="0"/>
              <a:t>學校辦理免試續招之條件</a:t>
            </a:r>
            <a:endParaRPr lang="en-US" altLang="zh-TW" sz="2300" dirty="0" smtClean="0"/>
          </a:p>
          <a:p>
            <a:pPr lvl="1">
              <a:lnSpc>
                <a:spcPct val="125000"/>
              </a:lnSpc>
              <a:spcBef>
                <a:spcPts val="0"/>
              </a:spcBef>
            </a:pPr>
            <a:r>
              <a:rPr lang="zh-TW" altLang="en-US" sz="2300" dirty="0" smtClean="0"/>
              <a:t>國立學校</a:t>
            </a:r>
            <a:endParaRPr lang="en-US" altLang="zh-TW" sz="2300" dirty="0" smtClean="0"/>
          </a:p>
          <a:p>
            <a:pPr lvl="2">
              <a:lnSpc>
                <a:spcPct val="125000"/>
              </a:lnSpc>
              <a:spcBef>
                <a:spcPts val="0"/>
              </a:spcBef>
            </a:pPr>
            <a:r>
              <a:rPr lang="zh-TW" altLang="en-US" sz="2300" dirty="0"/>
              <a:t>續招前之各招生管道最終錄取且報到學生之平均班級人數，未達</a:t>
            </a:r>
            <a:r>
              <a:rPr lang="zh-TW" altLang="en-US" sz="2300" b="1" dirty="0"/>
              <a:t>普通型高級中等學校</a:t>
            </a:r>
            <a:r>
              <a:rPr lang="zh-TW" altLang="en-US" sz="2300" b="1" u="sng" dirty="0">
                <a:solidFill>
                  <a:srgbClr val="FF0000"/>
                </a:solidFill>
              </a:rPr>
              <a:t>三十五</a:t>
            </a:r>
            <a:r>
              <a:rPr lang="zh-TW" altLang="en-US" sz="2300" b="1" dirty="0"/>
              <a:t>人</a:t>
            </a:r>
            <a:r>
              <a:rPr lang="zh-TW" altLang="en-US" sz="2300" dirty="0"/>
              <a:t>、</a:t>
            </a:r>
            <a:r>
              <a:rPr lang="zh-TW" altLang="en-US" sz="2300" b="1" dirty="0"/>
              <a:t>技術型高級中等學校</a:t>
            </a:r>
            <a:r>
              <a:rPr lang="zh-TW" altLang="en-US" sz="2300" b="1" u="sng" dirty="0">
                <a:solidFill>
                  <a:srgbClr val="0066FF"/>
                </a:solidFill>
              </a:rPr>
              <a:t>專業群科</a:t>
            </a:r>
            <a:r>
              <a:rPr lang="zh-TW" altLang="en-US" sz="2300" b="1" u="sng" dirty="0">
                <a:solidFill>
                  <a:srgbClr val="FF0000"/>
                </a:solidFill>
              </a:rPr>
              <a:t>三十五</a:t>
            </a:r>
            <a:r>
              <a:rPr lang="zh-TW" altLang="en-US" sz="2300" dirty="0"/>
              <a:t>人或</a:t>
            </a:r>
            <a:r>
              <a:rPr lang="zh-TW" altLang="en-US" sz="2300" b="1" dirty="0"/>
              <a:t>綜合型高級中等</a:t>
            </a:r>
            <a:r>
              <a:rPr lang="zh-TW" altLang="en-US" sz="2300" b="1" dirty="0" smtClean="0"/>
              <a:t>學校</a:t>
            </a:r>
            <a:r>
              <a:rPr lang="zh-TW" altLang="en-US" sz="2300" b="1" u="sng" dirty="0">
                <a:solidFill>
                  <a:srgbClr val="FF0000"/>
                </a:solidFill>
              </a:rPr>
              <a:t>二</a:t>
            </a:r>
            <a:r>
              <a:rPr lang="zh-TW" altLang="en-US" sz="2300" b="1" u="sng" dirty="0" smtClean="0">
                <a:solidFill>
                  <a:srgbClr val="FF0000"/>
                </a:solidFill>
              </a:rPr>
              <a:t>十五</a:t>
            </a:r>
            <a:r>
              <a:rPr lang="zh-TW" altLang="en-US" sz="2300" b="1" dirty="0"/>
              <a:t>人</a:t>
            </a:r>
            <a:r>
              <a:rPr lang="zh-TW" altLang="en-US" sz="2300" dirty="0" smtClean="0"/>
              <a:t>。</a:t>
            </a:r>
            <a:endParaRPr lang="en-US" altLang="zh-TW" sz="2300" b="1" u="sng" dirty="0">
              <a:solidFill>
                <a:srgbClr val="FF0000"/>
              </a:solidFill>
            </a:endParaRPr>
          </a:p>
          <a:p>
            <a:pPr lvl="2">
              <a:lnSpc>
                <a:spcPct val="125000"/>
              </a:lnSpc>
              <a:spcBef>
                <a:spcPts val="0"/>
              </a:spcBef>
            </a:pPr>
            <a:r>
              <a:rPr lang="zh-TW" altLang="en-US" sz="2300" dirty="0"/>
              <a:t>最終錄取且報到學生之平均班級人數，包括外加特殊身分學生，但未計特色招生甄選入學及考試分發入學未招滿之班級及學生數。</a:t>
            </a:r>
            <a:endParaRPr lang="en-US" altLang="zh-TW" sz="2300" dirty="0"/>
          </a:p>
          <a:p>
            <a:pPr lvl="1">
              <a:lnSpc>
                <a:spcPct val="125000"/>
              </a:lnSpc>
              <a:spcBef>
                <a:spcPts val="0"/>
              </a:spcBef>
            </a:pPr>
            <a:r>
              <a:rPr lang="zh-TW" altLang="en-US" sz="2300" dirty="0" smtClean="0"/>
              <a:t>私立學校</a:t>
            </a:r>
            <a:endParaRPr lang="en-US" altLang="zh-TW" sz="2300" dirty="0" smtClean="0"/>
          </a:p>
          <a:p>
            <a:pPr lvl="2">
              <a:lnSpc>
                <a:spcPct val="125000"/>
              </a:lnSpc>
              <a:spcBef>
                <a:spcPts val="0"/>
              </a:spcBef>
            </a:pPr>
            <a:r>
              <a:rPr lang="zh-TW" altLang="en-US" sz="2300" dirty="0"/>
              <a:t>續招前之各招生管道最終錄取且報到學生總數，</a:t>
            </a:r>
            <a:r>
              <a:rPr lang="zh-TW" altLang="en-US" sz="2300" b="1" dirty="0">
                <a:solidFill>
                  <a:srgbClr val="FF0000"/>
                </a:solidFill>
              </a:rPr>
              <a:t>未達該校核定總招生名額</a:t>
            </a:r>
            <a:r>
              <a:rPr lang="zh-TW" altLang="en-US" sz="2300" dirty="0"/>
              <a:t>。</a:t>
            </a:r>
            <a:endParaRPr lang="en-US" altLang="zh-TW" sz="2300" dirty="0"/>
          </a:p>
          <a:p>
            <a:pPr lvl="2">
              <a:lnSpc>
                <a:spcPct val="125000"/>
              </a:lnSpc>
              <a:spcBef>
                <a:spcPts val="0"/>
              </a:spcBef>
            </a:pPr>
            <a:r>
              <a:rPr lang="zh-TW" altLang="en-US" sz="2300" dirty="0"/>
              <a:t>最終錄取且報到之學生總數，不包括以外加名額錄取之學生，且未計特色招生甄選入學及考試分發入學未招滿之班級及學生數。 </a:t>
            </a:r>
          </a:p>
        </p:txBody>
      </p:sp>
      <p:sp>
        <p:nvSpPr>
          <p:cNvPr id="4" name="投影片編號版面配置區 3"/>
          <p:cNvSpPr>
            <a:spLocks noGrp="1"/>
          </p:cNvSpPr>
          <p:nvPr>
            <p:ph type="sldNum" sz="quarter" idx="12"/>
          </p:nvPr>
        </p:nvSpPr>
        <p:spPr bwMode="auto">
          <a:xfrm>
            <a:off x="531813" y="78740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spcBef>
                <a:spcPct val="0"/>
              </a:spcBef>
              <a:buNone/>
            </a:pPr>
            <a:endParaRPr lang="en-US" altLang="en-US" sz="2000" dirty="0">
              <a:solidFill>
                <a:srgbClr val="FEFFFF"/>
              </a:solidFill>
              <a:latin typeface="+mn-lt"/>
              <a:ea typeface="+mn-ea"/>
            </a:endParaRPr>
          </a:p>
        </p:txBody>
      </p:sp>
    </p:spTree>
    <p:extLst>
      <p:ext uri="{BB962C8B-B14F-4D97-AF65-F5344CB8AC3E}">
        <p14:creationId xmlns:p14="http://schemas.microsoft.com/office/powerpoint/2010/main" val="2084067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09879" y="657160"/>
            <a:ext cx="8911687" cy="1280890"/>
          </a:xfrm>
        </p:spPr>
        <p:txBody>
          <a:bodyPr/>
          <a:lstStyle/>
          <a:p>
            <a:r>
              <a:rPr lang="zh-TW" altLang="en-US" dirty="0" smtClean="0"/>
              <a:t>免試續招</a:t>
            </a:r>
            <a:r>
              <a:rPr lang="en-US" altLang="zh-TW" dirty="0" smtClean="0"/>
              <a:t>(2)</a:t>
            </a:r>
            <a:endParaRPr lang="zh-TW" altLang="en-US" dirty="0"/>
          </a:p>
        </p:txBody>
      </p:sp>
      <p:sp>
        <p:nvSpPr>
          <p:cNvPr id="3" name="內容版面配置區 2"/>
          <p:cNvSpPr>
            <a:spLocks noGrp="1"/>
          </p:cNvSpPr>
          <p:nvPr>
            <p:ph idx="1"/>
          </p:nvPr>
        </p:nvSpPr>
        <p:spPr>
          <a:xfrm>
            <a:off x="1608710" y="1297604"/>
            <a:ext cx="10300524" cy="4920315"/>
          </a:xfrm>
        </p:spPr>
        <p:txBody>
          <a:bodyPr>
            <a:noAutofit/>
          </a:bodyPr>
          <a:lstStyle/>
          <a:p>
            <a:pPr>
              <a:lnSpc>
                <a:spcPct val="125000"/>
              </a:lnSpc>
              <a:spcBef>
                <a:spcPts val="0"/>
              </a:spcBef>
            </a:pPr>
            <a:r>
              <a:rPr lang="zh-TW" altLang="en-US" sz="2300" dirty="0" smtClean="0"/>
              <a:t>學校辦理免試續招之條件</a:t>
            </a:r>
            <a:endParaRPr lang="en-US" altLang="zh-TW" sz="2300" dirty="0" smtClean="0"/>
          </a:p>
          <a:p>
            <a:pPr lvl="1">
              <a:lnSpc>
                <a:spcPct val="125000"/>
              </a:lnSpc>
              <a:spcBef>
                <a:spcPts val="0"/>
              </a:spcBef>
            </a:pPr>
            <a:r>
              <a:rPr lang="zh-TW" altLang="en-US" sz="2300" dirty="0">
                <a:solidFill>
                  <a:srgbClr val="FF0000"/>
                </a:solidFill>
              </a:rPr>
              <a:t>免試續招不受就學區限制。</a:t>
            </a:r>
          </a:p>
          <a:p>
            <a:pPr lvl="1">
              <a:lnSpc>
                <a:spcPct val="125000"/>
              </a:lnSpc>
              <a:spcBef>
                <a:spcPts val="0"/>
              </a:spcBef>
            </a:pPr>
            <a:r>
              <a:rPr lang="zh-TW" altLang="en-US" sz="2300" dirty="0"/>
              <a:t>學校申請辦理免試續招，應依各就學區免試入學作業要點規定辦理。</a:t>
            </a:r>
          </a:p>
          <a:p>
            <a:pPr lvl="1">
              <a:lnSpc>
                <a:spcPct val="125000"/>
              </a:lnSpc>
              <a:spcBef>
                <a:spcPts val="0"/>
              </a:spcBef>
            </a:pPr>
            <a:r>
              <a:rPr lang="zh-TW" altLang="en-US" sz="2300" dirty="0"/>
              <a:t>學生報名資格</a:t>
            </a:r>
          </a:p>
          <a:p>
            <a:pPr lvl="2">
              <a:lnSpc>
                <a:spcPct val="125000"/>
              </a:lnSpc>
              <a:spcBef>
                <a:spcPts val="0"/>
              </a:spcBef>
            </a:pPr>
            <a:r>
              <a:rPr lang="zh-TW" altLang="en-US" sz="2100" dirty="0"/>
              <a:t>尚未有學校就讀之學生。</a:t>
            </a:r>
          </a:p>
          <a:p>
            <a:pPr lvl="2">
              <a:lnSpc>
                <a:spcPct val="125000"/>
              </a:lnSpc>
              <a:spcBef>
                <a:spcPts val="0"/>
              </a:spcBef>
            </a:pPr>
            <a:r>
              <a:rPr lang="zh-TW" altLang="en-US" sz="2100" dirty="0"/>
              <a:t>參加技藝技能優良甄審入學、免試入學</a:t>
            </a:r>
            <a:r>
              <a:rPr lang="en-US" altLang="zh-TW" sz="2100" dirty="0"/>
              <a:t>(</a:t>
            </a:r>
            <a:r>
              <a:rPr lang="zh-TW" altLang="en-US" sz="2100" dirty="0"/>
              <a:t>包括直升入學</a:t>
            </a:r>
            <a:r>
              <a:rPr lang="en-US" altLang="zh-TW" sz="2100" dirty="0"/>
              <a:t>)</a:t>
            </a:r>
            <a:r>
              <a:rPr lang="zh-TW" altLang="en-US" sz="2100" dirty="0"/>
              <a:t>或特色招生考試分發入學、甄選入學獲錄取，並向錄取學校完成報到手續者，</a:t>
            </a:r>
            <a:r>
              <a:rPr lang="zh-TW" altLang="en-US" sz="2100" dirty="0">
                <a:solidFill>
                  <a:srgbClr val="FF0000"/>
                </a:solidFill>
              </a:rPr>
              <a:t>因特殊因素必須離開原錄取報到學校所在之就學區，</a:t>
            </a:r>
            <a:r>
              <a:rPr lang="zh-TW" altLang="en-US" sz="2100" dirty="0"/>
              <a:t>經提出證明文件並取得原報到學校書面同意後，始得報名參加。</a:t>
            </a:r>
          </a:p>
          <a:p>
            <a:pPr lvl="2">
              <a:lnSpc>
                <a:spcPct val="125000"/>
              </a:lnSpc>
              <a:spcBef>
                <a:spcPts val="0"/>
              </a:spcBef>
            </a:pPr>
            <a:r>
              <a:rPr lang="zh-TW" altLang="en-US" sz="2100" dirty="0"/>
              <a:t>學生因父母、其他法定代理人工作地異動，須搬家遷徙。</a:t>
            </a:r>
          </a:p>
          <a:p>
            <a:pPr lvl="2">
              <a:lnSpc>
                <a:spcPct val="125000"/>
              </a:lnSpc>
              <a:spcBef>
                <a:spcPts val="0"/>
              </a:spcBef>
            </a:pPr>
            <a:r>
              <a:rPr lang="zh-TW" altLang="en-US" sz="2100" dirty="0"/>
              <a:t>家庭特殊境遇，須進行安置。</a:t>
            </a:r>
          </a:p>
        </p:txBody>
      </p:sp>
      <p:sp>
        <p:nvSpPr>
          <p:cNvPr id="4" name="投影片編號版面配置區 3"/>
          <p:cNvSpPr>
            <a:spLocks noGrp="1"/>
          </p:cNvSpPr>
          <p:nvPr>
            <p:ph type="sldNum" sz="quarter" idx="12"/>
          </p:nvPr>
        </p:nvSpPr>
        <p:spPr bwMode="auto">
          <a:xfrm>
            <a:off x="531813" y="78740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spcBef>
                <a:spcPct val="0"/>
              </a:spcBef>
              <a:buNone/>
            </a:pPr>
            <a:endParaRPr lang="en-US" altLang="en-US" sz="2000" dirty="0">
              <a:solidFill>
                <a:srgbClr val="FEFFFF"/>
              </a:solidFill>
              <a:latin typeface="+mn-lt"/>
              <a:ea typeface="+mn-ea"/>
            </a:endParaRPr>
          </a:p>
        </p:txBody>
      </p:sp>
    </p:spTree>
    <p:extLst>
      <p:ext uri="{BB962C8B-B14F-4D97-AF65-F5344CB8AC3E}">
        <p14:creationId xmlns:p14="http://schemas.microsoft.com/office/powerpoint/2010/main" val="2122253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sz="quarter" idx="1"/>
            <p:extLst>
              <p:ext uri="{D42A27DB-BD31-4B8C-83A1-F6EECF244321}">
                <p14:modId xmlns:p14="http://schemas.microsoft.com/office/powerpoint/2010/main" val="1922554699"/>
              </p:ext>
            </p:extLst>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xmlns="" val="20000"/>
                    </a:ext>
                  </a:extLst>
                </a:gridCol>
                <a:gridCol w="3251116">
                  <a:extLst>
                    <a:ext uri="{9D8B030D-6E8A-4147-A177-3AD203B41FA5}">
                      <a16:colId xmlns:a16="http://schemas.microsoft.com/office/drawing/2014/main" xmlns="" val="20001"/>
                    </a:ext>
                  </a:extLst>
                </a:gridCol>
                <a:gridCol w="3791229">
                  <a:extLst>
                    <a:ext uri="{9D8B030D-6E8A-4147-A177-3AD203B41FA5}">
                      <a16:colId xmlns:a16="http://schemas.microsoft.com/office/drawing/2014/main" xmlns=""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smtClean="0">
                          <a:solidFill>
                            <a:srgbClr val="FFFF00"/>
                          </a:solidFill>
                          <a:latin typeface="華康魏碑體" panose="03000709000000000000" pitchFamily="65" charset="-120"/>
                          <a:ea typeface="華康魏碑體" panose="03000709000000000000" pitchFamily="65" charset="-120"/>
                        </a:rPr>
                        <a:t>入學方式</a:t>
                      </a:r>
                      <a:endParaRPr lang="zh-TW" altLang="en-US" sz="4000" b="0" dirty="0">
                        <a:solidFill>
                          <a:srgbClr val="FFFF00"/>
                        </a:solidFill>
                        <a:latin typeface="華康魏碑體" panose="03000709000000000000" pitchFamily="65" charset="-120"/>
                        <a:ea typeface="華康魏碑體" panose="03000709000000000000" pitchFamily="65" charset="-120"/>
                      </a:endParaRPr>
                    </a:p>
                  </a:txBody>
                  <a:tcPr anchor="ctr">
                    <a:cell3D prstMaterial="dkEdge">
                      <a:bevel prst="slope"/>
                      <a:lightRig rig="flood" dir="t"/>
                    </a:cell3D>
                  </a:tcPr>
                </a:tc>
                <a:tc>
                  <a:txBody>
                    <a:bodyPr/>
                    <a:lstStyle/>
                    <a:p>
                      <a:pPr algn="ctr"/>
                      <a:r>
                        <a:rPr lang="zh-TW" altLang="en-US" sz="4000" b="0" dirty="0" smtClean="0">
                          <a:solidFill>
                            <a:srgbClr val="FFFF00"/>
                          </a:solidFill>
                          <a:latin typeface="華康魏碑體" panose="03000709000000000000" pitchFamily="65" charset="-120"/>
                          <a:ea typeface="華康魏碑體" panose="03000709000000000000" pitchFamily="65" charset="-120"/>
                        </a:rPr>
                        <a:t>內  涵</a:t>
                      </a:r>
                      <a:endParaRPr lang="zh-TW" altLang="en-US" sz="4000" b="0" dirty="0">
                        <a:solidFill>
                          <a:srgbClr val="FFFF00"/>
                        </a:solidFill>
                        <a:latin typeface="華康魏碑體" panose="03000709000000000000" pitchFamily="65" charset="-120"/>
                        <a:ea typeface="華康魏碑體" panose="03000709000000000000" pitchFamily="65" charset="-120"/>
                      </a:endParaRPr>
                    </a:p>
                  </a:txBody>
                  <a:tcPr anchor="ctr">
                    <a:cell3D prstMaterial="dkEdge">
                      <a:bevel prst="slope"/>
                      <a:lightRig rig="flood" dir="t"/>
                    </a:cell3D>
                  </a:tcPr>
                </a:tc>
                <a:tc>
                  <a:txBody>
                    <a:bodyPr/>
                    <a:lstStyle/>
                    <a:p>
                      <a:pPr algn="ctr"/>
                      <a:r>
                        <a:rPr lang="zh-TW" altLang="en-US" sz="4000" b="0" dirty="0" smtClean="0">
                          <a:solidFill>
                            <a:srgbClr val="FFFF00"/>
                          </a:solidFill>
                          <a:latin typeface="華康魏碑體" panose="03000709000000000000" pitchFamily="65" charset="-120"/>
                          <a:ea typeface="華康魏碑體" panose="03000709000000000000" pitchFamily="65" charset="-120"/>
                        </a:rPr>
                        <a:t>操作策略</a:t>
                      </a:r>
                      <a:endParaRPr lang="zh-TW" altLang="en-US" sz="4000" b="0" dirty="0">
                        <a:solidFill>
                          <a:srgbClr val="FFFF00"/>
                        </a:solidFill>
                        <a:latin typeface="華康魏碑體" panose="03000709000000000000" pitchFamily="65" charset="-120"/>
                        <a:ea typeface="華康魏碑體" panose="03000709000000000000" pitchFamily="65" charset="-120"/>
                      </a:endParaRPr>
                    </a:p>
                  </a:txBody>
                  <a:tcPr anchor="ctr">
                    <a:cell3D prstMaterial="dkEdge">
                      <a:bevel prst="slope"/>
                      <a:lightRig rig="flood" dir="t"/>
                    </a:cell3D>
                  </a:tcPr>
                </a:tc>
                <a:extLst>
                  <a:ext uri="{0D108BD9-81ED-4DB2-BD59-A6C34878D82A}">
                    <a16:rowId xmlns:a16="http://schemas.microsoft.com/office/drawing/2014/main" xmlns="" val="10000"/>
                  </a:ext>
                </a:extLst>
              </a:tr>
              <a:tr h="1679836">
                <a:tc>
                  <a:txBody>
                    <a:bodyPr/>
                    <a:lstStyle/>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免試入學</a:t>
                      </a:r>
                      <a:endParaRPr lang="zh-TW" altLang="en-US" sz="4400" b="0" dirty="0">
                        <a:solidFill>
                          <a:srgbClr val="0080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FF0000"/>
                          </a:solidFill>
                          <a:latin typeface="華康魏碑體" panose="03000709000000000000" pitchFamily="65" charset="-120"/>
                          <a:ea typeface="華康魏碑體" panose="03000709000000000000" pitchFamily="65" charset="-120"/>
                        </a:rPr>
                        <a:t>適性引導</a:t>
                      </a:r>
                      <a:endParaRPr lang="en-US" altLang="zh-TW" sz="4400" b="0" dirty="0" smtClean="0">
                        <a:solidFill>
                          <a:srgbClr val="FF00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FF0000"/>
                          </a:solidFill>
                          <a:latin typeface="華康魏碑體" panose="03000709000000000000" pitchFamily="65" charset="-120"/>
                          <a:ea typeface="華康魏碑體" panose="03000709000000000000" pitchFamily="65" charset="-120"/>
                        </a:rPr>
                        <a:t>就近入學</a:t>
                      </a:r>
                      <a:endParaRPr lang="zh-TW" altLang="en-US" sz="4400" b="0" dirty="0">
                        <a:solidFill>
                          <a:srgbClr val="FF00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高中職</a:t>
                      </a:r>
                      <a:endParaRPr lang="en-US" altLang="zh-TW" sz="4400" b="0" dirty="0" smtClean="0">
                        <a:solidFill>
                          <a:srgbClr val="0080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校校優質</a:t>
                      </a:r>
                      <a:endParaRPr lang="zh-TW" altLang="en-US" sz="4400" b="0" dirty="0">
                        <a:solidFill>
                          <a:srgbClr val="0080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extLst>
                  <a:ext uri="{0D108BD9-81ED-4DB2-BD59-A6C34878D82A}">
                    <a16:rowId xmlns:a16="http://schemas.microsoft.com/office/drawing/2014/main" xmlns="" val="10001"/>
                  </a:ext>
                </a:extLst>
              </a:tr>
              <a:tr h="1679836">
                <a:tc>
                  <a:txBody>
                    <a:bodyPr/>
                    <a:lstStyle/>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特色招生</a:t>
                      </a:r>
                      <a:endParaRPr lang="zh-TW" altLang="en-US" sz="4400" b="0" dirty="0">
                        <a:solidFill>
                          <a:srgbClr val="9933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多元菁英</a:t>
                      </a:r>
                      <a:endParaRPr lang="en-US" altLang="zh-TW" sz="4400" b="0" dirty="0" smtClean="0">
                        <a:solidFill>
                          <a:srgbClr val="9933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特色選才</a:t>
                      </a:r>
                      <a:endParaRPr lang="zh-TW" altLang="en-US" sz="4400" b="0" dirty="0">
                        <a:solidFill>
                          <a:srgbClr val="9933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高中職</a:t>
                      </a:r>
                      <a:endParaRPr lang="en-US" altLang="zh-TW" sz="4400" b="0" dirty="0" smtClean="0">
                        <a:solidFill>
                          <a:srgbClr val="9933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特色彰顯</a:t>
                      </a:r>
                      <a:endParaRPr lang="zh-TW" altLang="en-US" sz="4400" b="0" dirty="0">
                        <a:solidFill>
                          <a:srgbClr val="9933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extLst>
                  <a:ext uri="{0D108BD9-81ED-4DB2-BD59-A6C34878D82A}">
                    <a16:rowId xmlns:a16="http://schemas.microsoft.com/office/drawing/2014/main" xmlns="" val="10002"/>
                  </a:ext>
                </a:extLst>
              </a:tr>
            </a:tbl>
          </a:graphicData>
        </a:graphic>
      </p:graphicFrame>
      <p:sp>
        <p:nvSpPr>
          <p:cNvPr id="4" name="矩形 3"/>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pPr>
              <a:defRPr/>
            </a:pPr>
            <a:fld id="{EA481A7C-B5BA-4508-9641-B12A6176D9EF}" type="slidenum">
              <a:rPr lang="zh-TW" altLang="en-US" smtClean="0"/>
              <a:pPr>
                <a:defRPr/>
              </a:pPr>
              <a:t>8</a:t>
            </a:fld>
            <a:endParaRPr lang="zh-TW" altLang="en-US" dirty="0"/>
          </a:p>
        </p:txBody>
      </p:sp>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60771" name="標題 3"/>
          <p:cNvSpPr>
            <a:spLocks noGrp="1"/>
          </p:cNvSpPr>
          <p:nvPr>
            <p:ph type="title"/>
          </p:nvPr>
        </p:nvSpPr>
        <p:spPr>
          <a:xfrm>
            <a:off x="3375025" y="3041650"/>
            <a:ext cx="5829300" cy="692150"/>
          </a:xfrm>
        </p:spPr>
        <p:txBody>
          <a:bodyPr/>
          <a:lstStyle/>
          <a:p>
            <a:pPr eaLnBrk="1" hangingPunct="1"/>
            <a:r>
              <a:rPr lang="zh-TW" altLang="en-US" sz="4500" smtClean="0">
                <a:solidFill>
                  <a:schemeClr val="bg1"/>
                </a:solidFill>
                <a:latin typeface="華康華綜體W5" panose="020B0509000000000000" pitchFamily="49" charset="-120"/>
                <a:ea typeface="華康華綜體W5" panose="020B0509000000000000" pitchFamily="49" charset="-120"/>
              </a:rPr>
              <a:t>特色招生甄選入學</a:t>
            </a:r>
          </a:p>
        </p:txBody>
      </p:sp>
      <p:pic>
        <p:nvPicPr>
          <p:cNvPr id="16077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p:cNvSpPr>
            <a:spLocks noGrp="1"/>
          </p:cNvSpPr>
          <p:nvPr>
            <p:ph type="body" idx="1"/>
          </p:nvPr>
        </p:nvSpPr>
        <p:spPr>
          <a:xfrm>
            <a:off x="3375025" y="3965575"/>
            <a:ext cx="6064250" cy="646113"/>
          </a:xfrm>
        </p:spPr>
        <p:txBody>
          <a:bodyPr/>
          <a:lstStyle/>
          <a:p>
            <a:pPr eaLnBrk="1" hangingPunct="1">
              <a:defRPr/>
            </a:pPr>
            <a:r>
              <a:rPr lang="zh-TW" altLang="en-US" sz="2400" dirty="0">
                <a:solidFill>
                  <a:srgbClr val="FF0000"/>
                </a:solidFill>
                <a:latin typeface="華康魏碑體" panose="03000709000000000000" pitchFamily="65" charset="-120"/>
                <a:ea typeface="華康魏碑體" panose="03000709000000000000" pitchFamily="65" charset="-120"/>
              </a:rPr>
              <a:t>藝術才能班：音樂、美術、舞蹈、戲劇</a:t>
            </a:r>
            <a:endParaRPr lang="en-US" altLang="zh-TW" sz="2400" dirty="0">
              <a:solidFill>
                <a:srgbClr val="FF0000"/>
              </a:solidFill>
              <a:latin typeface="華康魏碑體" panose="03000709000000000000" pitchFamily="65" charset="-120"/>
              <a:ea typeface="華康魏碑體" panose="03000709000000000000" pitchFamily="65" charset="-120"/>
            </a:endParaRPr>
          </a:p>
          <a:p>
            <a:pPr eaLnBrk="1" hangingPunct="1">
              <a:defRPr/>
            </a:pPr>
            <a:r>
              <a:rPr lang="zh-TW" altLang="en-US" sz="2400" dirty="0">
                <a:solidFill>
                  <a:srgbClr val="FF0000"/>
                </a:solidFill>
                <a:latin typeface="華康魏碑體" panose="03000709000000000000" pitchFamily="65" charset="-120"/>
                <a:ea typeface="華康魏碑體" panose="03000709000000000000" pitchFamily="65" charset="-120"/>
              </a:rPr>
              <a:t>體育班</a:t>
            </a:r>
            <a:endParaRPr lang="en-US" altLang="zh-TW" sz="2400" dirty="0">
              <a:solidFill>
                <a:srgbClr val="FF0000"/>
              </a:solidFill>
              <a:latin typeface="華康魏碑體" panose="03000709000000000000" pitchFamily="65" charset="-120"/>
              <a:ea typeface="華康魏碑體" panose="03000709000000000000" pitchFamily="65" charset="-120"/>
            </a:endParaRPr>
          </a:p>
          <a:p>
            <a:pPr eaLnBrk="1" hangingPunct="1">
              <a:defRPr/>
            </a:pPr>
            <a:r>
              <a:rPr lang="zh-TW" altLang="en-US" sz="2400" dirty="0">
                <a:solidFill>
                  <a:srgbClr val="FF0000"/>
                </a:solidFill>
                <a:latin typeface="華康魏碑體" panose="03000709000000000000" pitchFamily="65" charset="-120"/>
                <a:ea typeface="華康魏碑體" panose="03000709000000000000" pitchFamily="65" charset="-120"/>
              </a:rPr>
              <a:t>科學班</a:t>
            </a:r>
            <a:endParaRPr lang="en-US" altLang="zh-TW" sz="2400" dirty="0">
              <a:solidFill>
                <a:srgbClr val="FF0000"/>
              </a:solidFill>
              <a:latin typeface="華康魏碑體" panose="03000709000000000000" pitchFamily="65" charset="-120"/>
              <a:ea typeface="華康魏碑體" panose="03000709000000000000" pitchFamily="65" charset="-120"/>
            </a:endParaRPr>
          </a:p>
          <a:p>
            <a:pPr eaLnBrk="1" hangingPunct="1">
              <a:defRPr/>
            </a:pPr>
            <a:r>
              <a:rPr lang="zh-TW" altLang="en-US" sz="2400" dirty="0" smtClean="0">
                <a:solidFill>
                  <a:srgbClr val="FF0000"/>
                </a:solidFill>
                <a:latin typeface="華康魏碑體" panose="03000709000000000000" pitchFamily="65" charset="-120"/>
                <a:ea typeface="華康魏碑體" panose="03000709000000000000" pitchFamily="65" charset="-120"/>
              </a:rPr>
              <a:t>專業群科</a:t>
            </a:r>
            <a:endParaRPr lang="en-US" altLang="zh-TW" sz="2400" dirty="0">
              <a:solidFill>
                <a:srgbClr val="FF0000"/>
              </a:solidFill>
              <a:latin typeface="華康魏碑體" panose="03000709000000000000" pitchFamily="65" charset="-120"/>
              <a:ea typeface="華康魏碑體" panose="03000709000000000000" pitchFamily="65" charset="-120"/>
            </a:endParaRPr>
          </a:p>
          <a:p>
            <a:pPr>
              <a:defRPr/>
            </a:pPr>
            <a:endParaRPr lang="zh-TW" altLang="en-US" dirty="0"/>
          </a:p>
        </p:txBody>
      </p:sp>
      <p:sp>
        <p:nvSpPr>
          <p:cNvPr id="7" name="投影片編號版面配置區 6"/>
          <p:cNvSpPr>
            <a:spLocks noGrp="1"/>
          </p:cNvSpPr>
          <p:nvPr>
            <p:ph type="sldNum" sz="quarter" idx="12"/>
          </p:nvPr>
        </p:nvSpPr>
        <p:spPr/>
        <p:txBody>
          <a:bodyPr/>
          <a:lstStyle/>
          <a:p>
            <a:pPr>
              <a:defRPr/>
            </a:pPr>
            <a:r>
              <a:rPr lang="en-US" altLang="zh-TW" sz="2000" dirty="0" smtClean="0"/>
              <a:t>75</a:t>
            </a:r>
            <a:endParaRPr lang="zh-TW" altLang="en-US" sz="2000" dirty="0"/>
          </a:p>
        </p:txBody>
      </p:sp>
    </p:spTree>
  </p:cSld>
  <p:clrMapOvr>
    <a:masterClrMapping/>
  </p:clrMapOvr>
  <p:transition spd="slow">
    <p:wipe dir="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a:spLocks noGrp="1"/>
          </p:cNvSpPr>
          <p:nvPr>
            <p:ph type="title"/>
          </p:nvPr>
        </p:nvSpPr>
        <p:spPr/>
        <p:txBody>
          <a:bodyPr anchor="t"/>
          <a:lstStyle/>
          <a:p>
            <a:r>
              <a:rPr lang="zh-TW" altLang="en-US" sz="4000" dirty="0" smtClean="0">
                <a:solidFill>
                  <a:srgbClr val="C00000"/>
                </a:solidFill>
                <a:latin typeface="華康華綜體W5" panose="020B0509000000000000" pitchFamily="49" charset="-120"/>
                <a:ea typeface="華康華綜體W5" panose="020B0509000000000000" pitchFamily="49" charset="-120"/>
              </a:rPr>
              <a:t>特色招生甄選入學</a:t>
            </a:r>
            <a:r>
              <a:rPr lang="en-US" altLang="zh-TW" sz="4000" dirty="0" smtClean="0">
                <a:solidFill>
                  <a:srgbClr val="C00000"/>
                </a:solidFill>
                <a:latin typeface="華康華綜體W5" panose="020B0509000000000000" pitchFamily="49" charset="-120"/>
                <a:ea typeface="華康華綜體W5" panose="020B0509000000000000" pitchFamily="49" charset="-120"/>
              </a:rPr>
              <a:t>---</a:t>
            </a:r>
            <a:r>
              <a:rPr lang="zh-TW" altLang="en-US" sz="4000" dirty="0" smtClean="0">
                <a:solidFill>
                  <a:srgbClr val="C00000"/>
                </a:solidFill>
                <a:latin typeface="華康華綜體W5" panose="020B0509000000000000" pitchFamily="49" charset="-120"/>
                <a:ea typeface="華康華綜體W5" panose="020B0509000000000000" pitchFamily="49" charset="-120"/>
              </a:rPr>
              <a:t>藝術才能班</a:t>
            </a:r>
            <a:endParaRPr lang="zh-TW" altLang="en-US" sz="4000" dirty="0">
              <a:solidFill>
                <a:srgbClr val="C00000"/>
              </a:solidFill>
              <a:latin typeface="華康華綜體W5" panose="020B0509000000000000" pitchFamily="49" charset="-120"/>
              <a:ea typeface="華康華綜體W5" panose="020B0509000000000000" pitchFamily="49" charset="-120"/>
            </a:endParaRPr>
          </a:p>
        </p:txBody>
      </p:sp>
      <p:sp>
        <p:nvSpPr>
          <p:cNvPr id="50179" name="內容版面配置區 2"/>
          <p:cNvSpPr>
            <a:spLocks noGrp="1"/>
          </p:cNvSpPr>
          <p:nvPr>
            <p:ph idx="1"/>
          </p:nvPr>
        </p:nvSpPr>
        <p:spPr/>
        <p:txBody>
          <a:bodyPr/>
          <a:lstStyle/>
          <a:p>
            <a:r>
              <a:rPr altLang="en-US" sz="3200">
                <a:solidFill>
                  <a:srgbClr val="000000"/>
                </a:solidFill>
                <a:latin typeface="標楷體" panose="03000509000000000000" pitchFamily="65" charset="-120"/>
                <a:ea typeface="標楷體" panose="03000509000000000000" pitchFamily="65" charset="-120"/>
              </a:rPr>
              <a:t>分為</a:t>
            </a:r>
            <a:r>
              <a:rPr altLang="en-US" sz="3200" b="1">
                <a:solidFill>
                  <a:srgbClr val="000000"/>
                </a:solidFill>
                <a:latin typeface="標楷體" panose="03000509000000000000" pitchFamily="65" charset="-120"/>
                <a:ea typeface="標楷體" panose="03000509000000000000" pitchFamily="65" charset="-120"/>
              </a:rPr>
              <a:t>音樂班、美術班、舞蹈班、戲劇班</a:t>
            </a:r>
            <a:r>
              <a:rPr altLang="en-US" sz="3200">
                <a:solidFill>
                  <a:srgbClr val="000000"/>
                </a:solidFill>
                <a:latin typeface="標楷體" panose="03000509000000000000" pitchFamily="65" charset="-120"/>
                <a:ea typeface="標楷體" panose="03000509000000000000" pitchFamily="65" charset="-120"/>
              </a:rPr>
              <a:t>等四類。</a:t>
            </a:r>
            <a:endParaRPr lang="en-US" altLang="zh-TW" sz="3200">
              <a:solidFill>
                <a:srgbClr val="000000"/>
              </a:solidFill>
              <a:latin typeface="標楷體" panose="03000509000000000000" pitchFamily="65" charset="-120"/>
              <a:ea typeface="標楷體" panose="03000509000000000000" pitchFamily="65" charset="-120"/>
            </a:endParaRPr>
          </a:p>
          <a:p>
            <a:r>
              <a:rPr altLang="en-US" sz="320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藝術才能班甄選入學以聯合辦理為原則。國中非藝術才能班學生亦可報考，且</a:t>
            </a:r>
            <a:r>
              <a:rPr altLang="en-US" sz="3200" b="1">
                <a:solidFill>
                  <a:srgbClr val="000000"/>
                </a:solidFill>
                <a:latin typeface="標楷體" panose="03000509000000000000" pitchFamily="65" charset="-120"/>
                <a:ea typeface="標楷體" panose="03000509000000000000" pitchFamily="65" charset="-120"/>
              </a:rPr>
              <a:t>不受免試就學區之限制</a:t>
            </a:r>
            <a:r>
              <a:rPr altLang="en-US" sz="320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018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spcBef>
                <a:spcPts val="0"/>
              </a:spcBef>
              <a:buFontTx/>
              <a:buNone/>
              <a:defRPr/>
            </a:pPr>
            <a:r>
              <a:rPr lang="en-US" altLang="zh-TW" sz="2000" dirty="0" smtClean="0">
                <a:solidFill>
                  <a:srgbClr val="FEFFFF"/>
                </a:solidFill>
                <a:latin typeface="+mn-lt"/>
                <a:ea typeface="+mn-ea"/>
              </a:rPr>
              <a:t>76</a:t>
            </a:r>
            <a:endParaRPr lang="zh-TW" altLang="en-US" sz="2000" dirty="0">
              <a:solidFill>
                <a:srgbClr val="FEFFFF"/>
              </a:solidFill>
              <a:latin typeface="+mn-lt"/>
              <a:ea typeface="+mn-ea"/>
            </a:endParaRPr>
          </a:p>
        </p:txBody>
      </p:sp>
    </p:spTree>
    <p:extLst>
      <p:ext uri="{BB962C8B-B14F-4D97-AF65-F5344CB8AC3E}">
        <p14:creationId xmlns:p14="http://schemas.microsoft.com/office/powerpoint/2010/main" val="2998529887"/>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標題 1"/>
          <p:cNvSpPr>
            <a:spLocks noGrp="1"/>
          </p:cNvSpPr>
          <p:nvPr>
            <p:ph type="title"/>
          </p:nvPr>
        </p:nvSpPr>
        <p:spPr/>
        <p:txBody>
          <a:bodyPr/>
          <a:lstStyle/>
          <a:p>
            <a:pPr eaLnBrk="1" hangingPunct="1"/>
            <a:r>
              <a:rPr lang="zh-TW" altLang="en-US" sz="4000" dirty="0" smtClean="0">
                <a:solidFill>
                  <a:srgbClr val="C00000"/>
                </a:solidFill>
                <a:latin typeface="華康華綜體W5" panose="020B0509000000000000" pitchFamily="49" charset="-120"/>
                <a:ea typeface="華康華綜體W5" panose="020B0509000000000000" pitchFamily="49" charset="-120"/>
              </a:rPr>
              <a:t>特色招生甄選入學</a:t>
            </a:r>
            <a:r>
              <a:rPr lang="en-US" altLang="zh-TW" sz="4000" dirty="0" smtClean="0">
                <a:solidFill>
                  <a:srgbClr val="C00000"/>
                </a:solidFill>
                <a:latin typeface="華康華綜體W5" panose="020B0509000000000000" pitchFamily="49" charset="-120"/>
                <a:ea typeface="華康華綜體W5" panose="020B0509000000000000" pitchFamily="49" charset="-120"/>
              </a:rPr>
              <a:t>---</a:t>
            </a:r>
            <a:r>
              <a:rPr lang="zh-TW" altLang="en-US" sz="4000" dirty="0" smtClean="0">
                <a:solidFill>
                  <a:srgbClr val="C00000"/>
                </a:solidFill>
                <a:latin typeface="華康華綜體W5" panose="020B0509000000000000" pitchFamily="49" charset="-120"/>
                <a:ea typeface="華康華綜體W5" panose="020B0509000000000000" pitchFamily="49" charset="-120"/>
              </a:rPr>
              <a:t>藝術才能班</a:t>
            </a:r>
          </a:p>
        </p:txBody>
      </p:sp>
      <p:sp>
        <p:nvSpPr>
          <p:cNvPr id="161795" name="內容版面配置區 2"/>
          <p:cNvSpPr>
            <a:spLocks noGrp="1"/>
          </p:cNvSpPr>
          <p:nvPr>
            <p:ph idx="1"/>
          </p:nvPr>
        </p:nvSpPr>
        <p:spPr>
          <a:xfrm>
            <a:off x="2592925" y="1664490"/>
            <a:ext cx="8915400" cy="3777622"/>
          </a:xfrm>
        </p:spPr>
        <p:txBody>
          <a:bodyPr/>
          <a:lstStyle/>
          <a:p>
            <a:pPr eaLnBrk="1" hangingPunct="1"/>
            <a:r>
              <a:rPr lang="en-US" altLang="zh-TW" sz="3200" smtClean="0">
                <a:latin typeface="華康魏碑體" panose="03000709000000000000" pitchFamily="65" charset="-120"/>
                <a:ea typeface="華康魏碑體" panose="03000709000000000000" pitchFamily="65" charset="-120"/>
              </a:rPr>
              <a:t>105</a:t>
            </a:r>
            <a:r>
              <a:rPr lang="zh-TW" altLang="zh-TW" sz="3200" smtClean="0">
                <a:latin typeface="華康魏碑體" panose="03000709000000000000" pitchFamily="65" charset="-120"/>
                <a:ea typeface="華康魏碑體" panose="03000709000000000000" pitchFamily="65" charset="-120"/>
              </a:rPr>
              <a:t>年</a:t>
            </a:r>
            <a:r>
              <a:rPr lang="en-US" altLang="zh-TW" sz="3200" smtClean="0">
                <a:latin typeface="華康魏碑體" panose="03000709000000000000" pitchFamily="65" charset="-120"/>
                <a:ea typeface="華康魏碑體" panose="03000709000000000000" pitchFamily="65" charset="-120"/>
              </a:rPr>
              <a:t>3</a:t>
            </a:r>
            <a:r>
              <a:rPr lang="zh-TW" altLang="zh-TW" sz="3200" smtClean="0">
                <a:latin typeface="華康魏碑體" panose="03000709000000000000" pitchFamily="65" charset="-120"/>
                <a:ea typeface="華康魏碑體" panose="03000709000000000000" pitchFamily="65" charset="-120"/>
              </a:rPr>
              <a:t>月報名，</a:t>
            </a:r>
            <a:r>
              <a:rPr lang="en-US" altLang="zh-TW" sz="3200" smtClean="0">
                <a:latin typeface="華康魏碑體" panose="03000709000000000000" pitchFamily="65" charset="-120"/>
                <a:ea typeface="華康魏碑體" panose="03000709000000000000" pitchFamily="65" charset="-120"/>
              </a:rPr>
              <a:t>4</a:t>
            </a:r>
            <a:r>
              <a:rPr lang="zh-TW" altLang="zh-TW" sz="3200" smtClean="0">
                <a:latin typeface="華康魏碑體" panose="03000709000000000000" pitchFamily="65" charset="-120"/>
                <a:ea typeface="華康魏碑體" panose="03000709000000000000" pitchFamily="65" charset="-120"/>
              </a:rPr>
              <a:t>月進行術科測驗</a:t>
            </a:r>
            <a:endParaRPr lang="en-US" altLang="zh-TW" sz="3200" smtClean="0">
              <a:latin typeface="華康魏碑體" panose="03000709000000000000" pitchFamily="65" charset="-120"/>
              <a:ea typeface="華康魏碑體" panose="03000709000000000000" pitchFamily="65" charset="-120"/>
            </a:endParaRPr>
          </a:p>
        </p:txBody>
      </p:sp>
      <p:sp>
        <p:nvSpPr>
          <p:cNvPr id="4" name="投影片編號版面配置區 3"/>
          <p:cNvSpPr>
            <a:spLocks noGrp="1"/>
          </p:cNvSpPr>
          <p:nvPr>
            <p:ph type="sldNum" sz="quarter" idx="12"/>
          </p:nvPr>
        </p:nvSpPr>
        <p:spPr/>
        <p:txBody>
          <a:bodyPr/>
          <a:lstStyle/>
          <a:p>
            <a:pPr>
              <a:defRPr/>
            </a:pPr>
            <a:r>
              <a:rPr lang="en-US" altLang="zh-TW" dirty="0" smtClean="0"/>
              <a:t>77</a:t>
            </a:r>
            <a:endParaRPr lang="zh-TW" altLang="en-US" dirty="0"/>
          </a:p>
        </p:txBody>
      </p:sp>
      <p:graphicFrame>
        <p:nvGraphicFramePr>
          <p:cNvPr id="6" name="表格 5"/>
          <p:cNvGraphicFramePr>
            <a:graphicFrameLocks noGrp="1"/>
          </p:cNvGraphicFramePr>
          <p:nvPr>
            <p:extLst>
              <p:ext uri="{D42A27DB-BD31-4B8C-83A1-F6EECF244321}">
                <p14:modId xmlns:p14="http://schemas.microsoft.com/office/powerpoint/2010/main" val="172613159"/>
              </p:ext>
            </p:extLst>
          </p:nvPr>
        </p:nvGraphicFramePr>
        <p:xfrm>
          <a:off x="2317750" y="2384108"/>
          <a:ext cx="7450137" cy="2338387"/>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xmlns="" val="20000"/>
                    </a:ext>
                  </a:extLst>
                </a:gridCol>
                <a:gridCol w="3248574">
                  <a:extLst>
                    <a:ext uri="{9D8B030D-6E8A-4147-A177-3AD203B41FA5}">
                      <a16:colId xmlns:a16="http://schemas.microsoft.com/office/drawing/2014/main" xmlns="" val="20001"/>
                    </a:ext>
                  </a:extLst>
                </a:gridCol>
                <a:gridCol w="1073055">
                  <a:extLst>
                    <a:ext uri="{9D8B030D-6E8A-4147-A177-3AD203B41FA5}">
                      <a16:colId xmlns:a16="http://schemas.microsoft.com/office/drawing/2014/main" xmlns="" val="20002"/>
                    </a:ext>
                  </a:extLst>
                </a:gridCol>
                <a:gridCol w="1073055">
                  <a:extLst>
                    <a:ext uri="{9D8B030D-6E8A-4147-A177-3AD203B41FA5}">
                      <a16:colId xmlns:a16="http://schemas.microsoft.com/office/drawing/2014/main" xmlns="" val="20003"/>
                    </a:ext>
                  </a:extLst>
                </a:gridCol>
                <a:gridCol w="658418">
                  <a:extLst>
                    <a:ext uri="{9D8B030D-6E8A-4147-A177-3AD203B41FA5}">
                      <a16:colId xmlns:a16="http://schemas.microsoft.com/office/drawing/2014/main" xmlns="" val="20004"/>
                    </a:ext>
                  </a:extLst>
                </a:gridCol>
              </a:tblGrid>
              <a:tr h="731551">
                <a:tc>
                  <a:txBody>
                    <a:bodyPr/>
                    <a:lstStyle/>
                    <a:p>
                      <a:pPr algn="ctr">
                        <a:spcAft>
                          <a:spcPts val="0"/>
                        </a:spcAft>
                      </a:pPr>
                      <a:r>
                        <a:rPr lang="zh-TW" sz="2400" kern="0" dirty="0">
                          <a:effectLst/>
                        </a:rPr>
                        <a:t>學校</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lgn="ctr">
                        <a:spcAft>
                          <a:spcPts val="0"/>
                        </a:spcAft>
                      </a:pPr>
                      <a:r>
                        <a:rPr lang="zh-TW" sz="2400" kern="0" dirty="0">
                          <a:effectLst/>
                        </a:rPr>
                        <a:t>特色班別名稱</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lgn="ctr">
                        <a:spcAft>
                          <a:spcPts val="0"/>
                        </a:spcAft>
                      </a:pPr>
                      <a:r>
                        <a:rPr lang="zh-TW" sz="2400" kern="0">
                          <a:effectLst/>
                        </a:rPr>
                        <a:t>班級數</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lgn="ctr">
                        <a:spcAft>
                          <a:spcPts val="0"/>
                        </a:spcAft>
                      </a:pPr>
                      <a:r>
                        <a:rPr lang="zh-TW" sz="2400" kern="0">
                          <a:effectLst/>
                        </a:rPr>
                        <a:t>招生數</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lgn="ctr">
                        <a:spcAft>
                          <a:spcPts val="0"/>
                        </a:spcAft>
                      </a:pPr>
                      <a:r>
                        <a:rPr lang="zh-TW" sz="2400" kern="0">
                          <a:effectLst/>
                        </a:rPr>
                        <a:t>總數</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extLst>
                  <a:ext uri="{0D108BD9-81ED-4DB2-BD59-A6C34878D82A}">
                    <a16:rowId xmlns:a16="http://schemas.microsoft.com/office/drawing/2014/main" xmlns="" val="10000"/>
                  </a:ext>
                </a:extLst>
              </a:tr>
              <a:tr h="401709">
                <a:tc>
                  <a:txBody>
                    <a:bodyPr/>
                    <a:lstStyle/>
                    <a:p>
                      <a:pPr algn="ctr">
                        <a:spcAft>
                          <a:spcPts val="0"/>
                        </a:spcAft>
                      </a:pPr>
                      <a:r>
                        <a:rPr lang="zh-TW" altLang="en-US" sz="2400" kern="0" dirty="0">
                          <a:effectLst/>
                        </a:rPr>
                        <a:t>臺</a:t>
                      </a:r>
                      <a:r>
                        <a:rPr lang="zh-TW" sz="2400" kern="0" dirty="0" smtClean="0">
                          <a:effectLst/>
                        </a:rPr>
                        <a:t>南</a:t>
                      </a:r>
                      <a:r>
                        <a:rPr lang="zh-TW" sz="2400" kern="0" dirty="0">
                          <a:effectLst/>
                        </a:rPr>
                        <a:t>二中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spcAft>
                          <a:spcPts val="0"/>
                        </a:spcAft>
                      </a:pPr>
                      <a:r>
                        <a:rPr lang="zh-TW" sz="2400" kern="0" dirty="0">
                          <a:effectLst/>
                        </a:rPr>
                        <a:t>美術資優班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lgn="ctr">
                        <a:spcAft>
                          <a:spcPts val="0"/>
                        </a:spcAft>
                      </a:pPr>
                      <a:r>
                        <a:rPr lang="en-US" sz="2400" kern="0" dirty="0">
                          <a:effectLst/>
                        </a:rPr>
                        <a:t>1</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lgn="ctr">
                        <a:spcAft>
                          <a:spcPts val="0"/>
                        </a:spcAft>
                      </a:pPr>
                      <a:r>
                        <a:rPr lang="en-US" sz="2400" kern="0">
                          <a:effectLst/>
                        </a:rPr>
                        <a:t>30</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extLst>
                  <a:ext uri="{0D108BD9-81ED-4DB2-BD59-A6C34878D82A}">
                    <a16:rowId xmlns:a16="http://schemas.microsoft.com/office/drawing/2014/main" xmlns="" val="10001"/>
                  </a:ext>
                </a:extLst>
              </a:tr>
              <a:tr h="401709">
                <a:tc>
                  <a:txBody>
                    <a:bodyPr/>
                    <a:lstStyle/>
                    <a:p>
                      <a:pPr algn="ctr">
                        <a:spcAft>
                          <a:spcPts val="0"/>
                        </a:spcAft>
                      </a:pPr>
                      <a:r>
                        <a:rPr lang="zh-TW" altLang="en-US" sz="2400" kern="0" dirty="0">
                          <a:effectLst/>
                        </a:rPr>
                        <a:t>臺</a:t>
                      </a:r>
                      <a:r>
                        <a:rPr lang="zh-TW" sz="2400" kern="0" dirty="0" smtClean="0">
                          <a:effectLst/>
                        </a:rPr>
                        <a:t>南</a:t>
                      </a:r>
                      <a:r>
                        <a:rPr lang="zh-TW" sz="2400" kern="0" dirty="0">
                          <a:effectLst/>
                        </a:rPr>
                        <a:t>女中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spcAft>
                          <a:spcPts val="0"/>
                        </a:spcAft>
                      </a:pPr>
                      <a:r>
                        <a:rPr lang="zh-TW" sz="2400" kern="0" dirty="0" smtClean="0">
                          <a:effectLst/>
                        </a:rPr>
                        <a:t>音樂</a:t>
                      </a:r>
                      <a:r>
                        <a:rPr lang="zh-TW" altLang="en-US" sz="2400" kern="0" dirty="0" smtClean="0">
                          <a:effectLst/>
                        </a:rPr>
                        <a:t>資優</a:t>
                      </a:r>
                      <a:r>
                        <a:rPr lang="zh-TW" sz="2400" kern="0" dirty="0" smtClean="0">
                          <a:effectLst/>
                        </a:rPr>
                        <a:t>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lgn="ctr">
                        <a:spcAft>
                          <a:spcPts val="0"/>
                        </a:spcAft>
                      </a:pPr>
                      <a:r>
                        <a:rPr lang="en-US" sz="2400" kern="0">
                          <a:effectLst/>
                        </a:rPr>
                        <a:t>1</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lgn="ctr">
                        <a:spcAft>
                          <a:spcPts val="0"/>
                        </a:spcAft>
                      </a:pPr>
                      <a:r>
                        <a:rPr lang="en-US" sz="2400" kern="0">
                          <a:effectLst/>
                        </a:rPr>
                        <a:t>30</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extLst>
                  <a:ext uri="{0D108BD9-81ED-4DB2-BD59-A6C34878D82A}">
                    <a16:rowId xmlns:a16="http://schemas.microsoft.com/office/drawing/2014/main" xmlns="" val="10002"/>
                  </a:ext>
                </a:extLst>
              </a:tr>
              <a:tr h="401709">
                <a:tc>
                  <a:txBody>
                    <a:bodyPr/>
                    <a:lstStyle/>
                    <a:p>
                      <a:pPr algn="ctr">
                        <a:spcAft>
                          <a:spcPts val="0"/>
                        </a:spcAft>
                      </a:pPr>
                      <a:r>
                        <a:rPr lang="zh-TW" sz="2400" kern="0">
                          <a:effectLst/>
                        </a:rPr>
                        <a:t>家齊女中</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spcAft>
                          <a:spcPts val="0"/>
                        </a:spcAft>
                      </a:pPr>
                      <a:r>
                        <a:rPr lang="zh-TW" sz="2400" kern="0" dirty="0">
                          <a:effectLst/>
                        </a:rPr>
                        <a:t>舞蹈資優班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lgn="ctr">
                        <a:spcAft>
                          <a:spcPts val="0"/>
                        </a:spcAft>
                      </a:pPr>
                      <a:r>
                        <a:rPr lang="en-US" sz="2400" kern="0" dirty="0">
                          <a:effectLst/>
                        </a:rPr>
                        <a:t>1</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lgn="ctr">
                        <a:spcAft>
                          <a:spcPts val="0"/>
                        </a:spcAft>
                      </a:pPr>
                      <a:r>
                        <a:rPr lang="en-US" sz="2400" kern="0">
                          <a:effectLst/>
                        </a:rPr>
                        <a:t>30</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extLst>
                  <a:ext uri="{0D108BD9-81ED-4DB2-BD59-A6C34878D82A}">
                    <a16:rowId xmlns:a16="http://schemas.microsoft.com/office/drawing/2014/main" xmlns="" val="10003"/>
                  </a:ext>
                </a:extLst>
              </a:tr>
              <a:tr h="401709">
                <a:tc>
                  <a:txBody>
                    <a:bodyPr/>
                    <a:lstStyle/>
                    <a:p>
                      <a:pPr algn="ctr">
                        <a:spcAft>
                          <a:spcPts val="0"/>
                        </a:spcAft>
                      </a:pPr>
                      <a:r>
                        <a:rPr lang="zh-TW" sz="2400" kern="0" dirty="0">
                          <a:effectLst/>
                        </a:rPr>
                        <a:t>新營高中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spcAft>
                          <a:spcPts val="0"/>
                        </a:spcAft>
                      </a:pPr>
                      <a:r>
                        <a:rPr lang="zh-TW" sz="2400" kern="0" dirty="0">
                          <a:effectLst/>
                        </a:rPr>
                        <a:t>美術資優班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lgn="ctr">
                        <a:spcAft>
                          <a:spcPts val="0"/>
                        </a:spcAft>
                      </a:pPr>
                      <a:r>
                        <a:rPr lang="en-US" sz="2400" kern="0" dirty="0">
                          <a:effectLst/>
                        </a:rPr>
                        <a:t>1</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469965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Autofit/>
          </a:bodyPr>
          <a:lstStyle/>
          <a:p>
            <a:pPr>
              <a:defRPr/>
            </a:pPr>
            <a:r>
              <a:rPr lang="zh-TW" altLang="en-US" sz="4000" dirty="0" smtClean="0">
                <a:solidFill>
                  <a:srgbClr val="C00000"/>
                </a:solidFill>
                <a:latin typeface="華康華綜體W5" panose="020B0509000000000000" pitchFamily="49" charset="-120"/>
                <a:ea typeface="華康華綜體W5" panose="020B0509000000000000" pitchFamily="49" charset="-120"/>
              </a:rPr>
              <a:t>特色招生甄選入學</a:t>
            </a:r>
            <a:r>
              <a:rPr lang="en-US" altLang="zh-TW" sz="4000" dirty="0" smtClean="0">
                <a:solidFill>
                  <a:srgbClr val="C00000"/>
                </a:solidFill>
                <a:latin typeface="華康華綜體W5" panose="020B0509000000000000" pitchFamily="49" charset="-120"/>
                <a:ea typeface="華康華綜體W5" panose="020B0509000000000000" pitchFamily="49" charset="-120"/>
              </a:rPr>
              <a:t>---</a:t>
            </a:r>
            <a:r>
              <a:rPr lang="zh-TW" altLang="en-US" sz="4000" dirty="0" smtClean="0">
                <a:solidFill>
                  <a:srgbClr val="C00000"/>
                </a:solidFill>
                <a:latin typeface="華康華綜體W5" panose="020B0509000000000000" pitchFamily="49" charset="-120"/>
                <a:ea typeface="華康華綜體W5" panose="020B0509000000000000" pitchFamily="49" charset="-120"/>
              </a:rPr>
              <a:t>藝術才能班</a:t>
            </a:r>
            <a:endParaRPr lang="zh-TW" altLang="en-US" sz="4000" dirty="0">
              <a:solidFill>
                <a:srgbClr val="C00000"/>
              </a:solidFill>
              <a:latin typeface="華康華綜體W5" panose="020B0509000000000000" pitchFamily="49" charset="-120"/>
              <a:ea typeface="華康華綜體W5" panose="020B0509000000000000" pitchFamily="49" charset="-120"/>
            </a:endParaRPr>
          </a:p>
        </p:txBody>
      </p:sp>
      <p:sp>
        <p:nvSpPr>
          <p:cNvPr id="3" name="內容版面配置區 2"/>
          <p:cNvSpPr>
            <a:spLocks noGrp="1"/>
          </p:cNvSpPr>
          <p:nvPr>
            <p:ph idx="1"/>
          </p:nvPr>
        </p:nvSpPr>
        <p:spPr>
          <a:xfrm>
            <a:off x="2412942" y="1637841"/>
            <a:ext cx="8915400" cy="3777622"/>
          </a:xfrm>
        </p:spPr>
        <p:txBody>
          <a:bodyPr rtlCol="0">
            <a:noAutofit/>
          </a:bodyPr>
          <a:lstStyle/>
          <a:p>
            <a:pPr>
              <a:lnSpc>
                <a:spcPct val="80000"/>
              </a:lnSpc>
              <a:defRPr/>
            </a:pPr>
            <a:r>
              <a:rPr altLang="en-US" sz="3200" dirty="0">
                <a:solidFill>
                  <a:srgbClr val="000000"/>
                </a:solidFill>
                <a:latin typeface="標楷體" panose="03000509000000000000" pitchFamily="65" charset="-120"/>
                <a:ea typeface="標楷體" panose="03000509000000000000" pitchFamily="65" charset="-120"/>
              </a:rPr>
              <a:t>招生作業分</a:t>
            </a:r>
            <a:r>
              <a:rPr altLang="en-US" sz="3200" b="1" dirty="0">
                <a:solidFill>
                  <a:srgbClr val="000000"/>
                </a:solidFill>
                <a:latin typeface="標楷體" panose="03000509000000000000" pitchFamily="65" charset="-120"/>
                <a:ea typeface="標楷體" panose="03000509000000000000" pitchFamily="65" charset="-120"/>
              </a:rPr>
              <a:t>術科測驗</a:t>
            </a:r>
            <a:r>
              <a:rPr altLang="en-US" sz="3200" dirty="0">
                <a:solidFill>
                  <a:srgbClr val="000000"/>
                </a:solidFill>
                <a:latin typeface="標楷體" panose="03000509000000000000" pitchFamily="65" charset="-120"/>
                <a:ea typeface="標楷體" panose="03000509000000000000" pitchFamily="65" charset="-120"/>
              </a:rPr>
              <a:t>及</a:t>
            </a:r>
            <a:r>
              <a:rPr altLang="en-US" sz="3200" b="1" dirty="0">
                <a:solidFill>
                  <a:srgbClr val="000000"/>
                </a:solidFill>
                <a:latin typeface="標楷體" panose="03000509000000000000" pitchFamily="65" charset="-120"/>
                <a:ea typeface="標楷體" panose="03000509000000000000" pitchFamily="65" charset="-120"/>
              </a:rPr>
              <a:t>分發作業</a:t>
            </a:r>
            <a:r>
              <a:rPr altLang="en-US" sz="3200" dirty="0">
                <a:solidFill>
                  <a:srgbClr val="000000"/>
                </a:solidFill>
                <a:latin typeface="標楷體" panose="03000509000000000000" pitchFamily="65" charset="-120"/>
                <a:ea typeface="標楷體" panose="03000509000000000000" pitchFamily="65" charset="-120"/>
              </a:rPr>
              <a:t>二階段辦理：</a:t>
            </a:r>
            <a:endParaRPr lang="en-US" altLang="zh-TW" sz="3200" dirty="0">
              <a:solidFill>
                <a:srgbClr val="000000"/>
              </a:solidFill>
              <a:latin typeface="標楷體" panose="03000509000000000000" pitchFamily="65" charset="-120"/>
              <a:ea typeface="標楷體" panose="03000509000000000000" pitchFamily="65" charset="-120"/>
            </a:endParaRPr>
          </a:p>
          <a:p>
            <a:pPr>
              <a:lnSpc>
                <a:spcPct val="80000"/>
              </a:lnSpc>
              <a:buFont typeface="Arial" panose="020B0604020202020204" pitchFamily="34" charset="0"/>
              <a:buNone/>
              <a:defRPr/>
            </a:pPr>
            <a:r>
              <a:rPr altLang="en-US" sz="3200" dirty="0">
                <a:solidFill>
                  <a:srgbClr val="000000"/>
                </a:solidFill>
                <a:latin typeface="標楷體" panose="03000509000000000000" pitchFamily="65" charset="-120"/>
                <a:ea typeface="標楷體" panose="03000509000000000000" pitchFamily="65" charset="-120"/>
              </a:rPr>
              <a:t>  </a:t>
            </a:r>
            <a:r>
              <a:rPr lang="en-US" altLang="zh-TW" sz="3200" dirty="0">
                <a:solidFill>
                  <a:srgbClr val="000000"/>
                </a:solidFill>
                <a:latin typeface="標楷體" panose="03000509000000000000" pitchFamily="65" charset="-120"/>
                <a:ea typeface="標楷體" panose="03000509000000000000" pitchFamily="65" charset="-120"/>
              </a:rPr>
              <a:t>(</a:t>
            </a:r>
            <a:r>
              <a:rPr altLang="en-US" sz="3200" dirty="0">
                <a:solidFill>
                  <a:srgbClr val="000000"/>
                </a:solidFill>
                <a:latin typeface="標楷體" panose="03000509000000000000" pitchFamily="65" charset="-120"/>
                <a:ea typeface="標楷體" panose="03000509000000000000" pitchFamily="65" charset="-120"/>
              </a:rPr>
              <a:t>一）</a:t>
            </a:r>
            <a:r>
              <a:rPr altLang="en-US" sz="3200" b="1" dirty="0">
                <a:solidFill>
                  <a:srgbClr val="000000"/>
                </a:solidFill>
                <a:latin typeface="標楷體" panose="03000509000000000000" pitchFamily="65" charset="-120"/>
                <a:ea typeface="標楷體" panose="03000509000000000000" pitchFamily="65" charset="-120"/>
              </a:rPr>
              <a:t>術科測驗</a:t>
            </a:r>
            <a:r>
              <a:rPr altLang="en-US" sz="3200" dirty="0">
                <a:solidFill>
                  <a:srgbClr val="000000"/>
                </a:solidFill>
                <a:latin typeface="標楷體" panose="03000509000000000000" pitchFamily="65" charset="-120"/>
                <a:ea typeface="標楷體" panose="03000509000000000000" pitchFamily="65" charset="-120"/>
              </a:rPr>
              <a:t>：不得施以學科成就測驗</a:t>
            </a:r>
            <a:endParaRPr lang="en-US" altLang="zh-TW" sz="3200" dirty="0">
              <a:solidFill>
                <a:srgbClr val="000000"/>
              </a:solidFill>
              <a:latin typeface="標楷體" panose="03000509000000000000" pitchFamily="65" charset="-120"/>
              <a:ea typeface="標楷體" panose="03000509000000000000" pitchFamily="65" charset="-120"/>
            </a:endParaRPr>
          </a:p>
          <a:p>
            <a:pPr marL="0" indent="0">
              <a:spcBef>
                <a:spcPct val="0"/>
              </a:spcBef>
              <a:buNone/>
              <a:defRPr/>
            </a:pPr>
            <a:r>
              <a:rPr kumimoji="1" altLang="en-US" sz="3200" dirty="0">
                <a:solidFill>
                  <a:srgbClr val="000000"/>
                </a:solidFill>
                <a:latin typeface="標楷體" pitchFamily="65" charset="-120"/>
                <a:ea typeface="標楷體" pitchFamily="65" charset="-120"/>
              </a:rPr>
              <a:t>      </a:t>
            </a:r>
            <a:r>
              <a:rPr lang="en-US" altLang="zh-TW" sz="3200" dirty="0">
                <a:solidFill>
                  <a:srgbClr val="000000"/>
                </a:solidFill>
                <a:latin typeface="標楷體" panose="03000509000000000000" pitchFamily="65" charset="-120"/>
                <a:ea typeface="標楷體" panose="03000509000000000000" pitchFamily="65" charset="-120"/>
              </a:rPr>
              <a:t>1.</a:t>
            </a:r>
            <a:r>
              <a:rPr altLang="en-US" sz="3200" dirty="0">
                <a:solidFill>
                  <a:srgbClr val="000000"/>
                </a:solidFill>
                <a:latin typeface="標楷體" panose="03000509000000000000" pitchFamily="65" charset="-120"/>
                <a:ea typeface="標楷體" panose="03000509000000000000" pitchFamily="65" charset="-120"/>
              </a:rPr>
              <a:t>音樂班考主修</a:t>
            </a:r>
            <a:r>
              <a:rPr lang="en-US" altLang="zh-TW" sz="3200" dirty="0">
                <a:solidFill>
                  <a:srgbClr val="000000"/>
                </a:solidFill>
                <a:latin typeface="標楷體" panose="03000509000000000000" pitchFamily="65" charset="-120"/>
                <a:ea typeface="標楷體" panose="03000509000000000000" pitchFamily="65" charset="-120"/>
              </a:rPr>
              <a:t>(</a:t>
            </a:r>
            <a:r>
              <a:rPr altLang="en-US" sz="3200" dirty="0">
                <a:solidFill>
                  <a:srgbClr val="000000"/>
                </a:solidFill>
                <a:latin typeface="標楷體" panose="03000509000000000000" pitchFamily="65" charset="-120"/>
                <a:ea typeface="標楷體" panose="03000509000000000000" pitchFamily="65" charset="-120"/>
              </a:rPr>
              <a:t>樂器</a:t>
            </a:r>
            <a:r>
              <a:rPr lang="en-US" altLang="zh-TW" sz="3200" dirty="0">
                <a:solidFill>
                  <a:srgbClr val="000000"/>
                </a:solidFill>
                <a:latin typeface="標楷體" panose="03000509000000000000" pitchFamily="65" charset="-120"/>
                <a:ea typeface="標楷體" panose="03000509000000000000" pitchFamily="65" charset="-120"/>
              </a:rPr>
              <a:t>)</a:t>
            </a:r>
            <a:r>
              <a:rPr altLang="en-US" sz="3200" dirty="0">
                <a:solidFill>
                  <a:srgbClr val="000000"/>
                </a:solidFill>
                <a:latin typeface="標楷體" panose="03000509000000000000" pitchFamily="65" charset="-120"/>
                <a:ea typeface="標楷體" panose="03000509000000000000" pitchFamily="65" charset="-120"/>
              </a:rPr>
              <a:t>、副修</a:t>
            </a:r>
            <a:r>
              <a:rPr lang="en-US" altLang="zh-TW" sz="3200" dirty="0">
                <a:solidFill>
                  <a:srgbClr val="000000"/>
                </a:solidFill>
                <a:latin typeface="標楷體" panose="03000509000000000000" pitchFamily="65" charset="-120"/>
                <a:ea typeface="標楷體" panose="03000509000000000000" pitchFamily="65" charset="-120"/>
              </a:rPr>
              <a:t>(</a:t>
            </a:r>
            <a:r>
              <a:rPr altLang="en-US" sz="3200" dirty="0">
                <a:solidFill>
                  <a:srgbClr val="000000"/>
                </a:solidFill>
                <a:latin typeface="標楷體" panose="03000509000000000000" pitchFamily="65" charset="-120"/>
                <a:ea typeface="標楷體" panose="03000509000000000000" pitchFamily="65" charset="-120"/>
              </a:rPr>
              <a:t>樂器</a:t>
            </a:r>
            <a:r>
              <a:rPr lang="en-US" altLang="zh-TW" sz="3200" dirty="0">
                <a:solidFill>
                  <a:srgbClr val="000000"/>
                </a:solidFill>
                <a:latin typeface="標楷體" panose="03000509000000000000" pitchFamily="65" charset="-120"/>
                <a:ea typeface="標楷體" panose="03000509000000000000" pitchFamily="65" charset="-120"/>
              </a:rPr>
              <a:t>)</a:t>
            </a:r>
            <a:r>
              <a:rPr altLang="en-US" sz="3200" dirty="0">
                <a:solidFill>
                  <a:srgbClr val="000000"/>
                </a:solidFill>
                <a:latin typeface="標楷體" panose="03000509000000000000" pitchFamily="65" charset="-120"/>
                <a:ea typeface="標楷體" panose="03000509000000000000" pitchFamily="65" charset="-120"/>
              </a:rPr>
              <a:t>、 </a:t>
            </a:r>
            <a:endParaRPr lang="en-US" altLang="zh-TW" sz="3200" dirty="0">
              <a:solidFill>
                <a:srgbClr val="000000"/>
              </a:solidFill>
              <a:latin typeface="標楷體" panose="03000509000000000000" pitchFamily="65" charset="-120"/>
              <a:ea typeface="標楷體" panose="03000509000000000000" pitchFamily="65" charset="-120"/>
            </a:endParaRPr>
          </a:p>
          <a:p>
            <a:pPr marL="0" indent="0">
              <a:spcBef>
                <a:spcPct val="0"/>
              </a:spcBef>
              <a:buNone/>
              <a:defRPr/>
            </a:pPr>
            <a:r>
              <a:rPr lang="en-US" altLang="zh-TW" sz="3200" dirty="0">
                <a:solidFill>
                  <a:srgbClr val="000000"/>
                </a:solidFill>
                <a:latin typeface="標楷體" panose="03000509000000000000" pitchFamily="65" charset="-120"/>
                <a:ea typeface="標楷體" panose="03000509000000000000" pitchFamily="65" charset="-120"/>
              </a:rPr>
              <a:t>        </a:t>
            </a:r>
            <a:r>
              <a:rPr altLang="en-US" sz="3200" dirty="0">
                <a:solidFill>
                  <a:srgbClr val="000000"/>
                </a:solidFill>
                <a:latin typeface="標楷體" panose="03000509000000000000" pitchFamily="65" charset="-120"/>
                <a:ea typeface="標楷體" panose="03000509000000000000" pitchFamily="65" charset="-120"/>
              </a:rPr>
              <a:t>視唱、聽寫、樂理及基礎和聲</a:t>
            </a:r>
            <a:r>
              <a:rPr lang="en-US" altLang="zh-TW" sz="3200" dirty="0">
                <a:solidFill>
                  <a:srgbClr val="000000"/>
                </a:solidFill>
                <a:latin typeface="標楷體" panose="03000509000000000000" pitchFamily="65" charset="-120"/>
                <a:ea typeface="標楷體" panose="03000509000000000000" pitchFamily="65" charset="-120"/>
              </a:rPr>
              <a:t>5</a:t>
            </a:r>
            <a:r>
              <a:rPr altLang="en-US" sz="3200" dirty="0">
                <a:solidFill>
                  <a:srgbClr val="000000"/>
                </a:solidFill>
                <a:latin typeface="標楷體" panose="03000509000000000000" pitchFamily="65" charset="-120"/>
                <a:ea typeface="標楷體" panose="03000509000000000000" pitchFamily="65" charset="-120"/>
              </a:rPr>
              <a:t>科 </a:t>
            </a:r>
          </a:p>
          <a:p>
            <a:pPr marL="0" indent="0">
              <a:spcBef>
                <a:spcPct val="0"/>
              </a:spcBef>
              <a:buNone/>
              <a:defRPr/>
            </a:pPr>
            <a:r>
              <a:rPr altLang="en-US" sz="3200" dirty="0">
                <a:solidFill>
                  <a:srgbClr val="000000"/>
                </a:solidFill>
                <a:latin typeface="標楷體" panose="03000509000000000000" pitchFamily="65" charset="-120"/>
                <a:ea typeface="標楷體" panose="03000509000000000000" pitchFamily="65" charset="-120"/>
              </a:rPr>
              <a:t>      </a:t>
            </a:r>
            <a:r>
              <a:rPr lang="en-US" altLang="zh-TW" sz="3200" dirty="0">
                <a:solidFill>
                  <a:srgbClr val="000000"/>
                </a:solidFill>
                <a:latin typeface="標楷體" panose="03000509000000000000" pitchFamily="65" charset="-120"/>
                <a:ea typeface="標楷體" panose="03000509000000000000" pitchFamily="65" charset="-120"/>
              </a:rPr>
              <a:t>2.</a:t>
            </a:r>
            <a:r>
              <a:rPr altLang="en-US" sz="3200" dirty="0">
                <a:solidFill>
                  <a:srgbClr val="000000"/>
                </a:solidFill>
                <a:latin typeface="標楷體" panose="03000509000000000000" pitchFamily="65" charset="-120"/>
                <a:ea typeface="標楷體" panose="03000509000000000000" pitchFamily="65" charset="-120"/>
              </a:rPr>
              <a:t>美術班考素描、水彩、水墨及書法</a:t>
            </a:r>
            <a:r>
              <a:rPr lang="en-US" altLang="zh-TW" sz="3200" dirty="0">
                <a:solidFill>
                  <a:srgbClr val="000000"/>
                </a:solidFill>
                <a:latin typeface="標楷體" panose="03000509000000000000" pitchFamily="65" charset="-120"/>
                <a:ea typeface="標楷體" panose="03000509000000000000" pitchFamily="65" charset="-120"/>
              </a:rPr>
              <a:t>4</a:t>
            </a:r>
          </a:p>
          <a:p>
            <a:pPr marL="0" indent="0">
              <a:spcBef>
                <a:spcPct val="0"/>
              </a:spcBef>
              <a:buNone/>
              <a:defRPr/>
            </a:pPr>
            <a:r>
              <a:rPr lang="en-US" altLang="zh-TW" sz="3200" dirty="0">
                <a:solidFill>
                  <a:srgbClr val="000000"/>
                </a:solidFill>
                <a:latin typeface="標楷體" panose="03000509000000000000" pitchFamily="65" charset="-120"/>
                <a:ea typeface="標楷體" panose="03000509000000000000" pitchFamily="65" charset="-120"/>
              </a:rPr>
              <a:t>        </a:t>
            </a:r>
            <a:r>
              <a:rPr altLang="en-US" sz="3200" dirty="0">
                <a:solidFill>
                  <a:srgbClr val="000000"/>
                </a:solidFill>
                <a:latin typeface="標楷體" panose="03000509000000000000" pitchFamily="65" charset="-120"/>
                <a:ea typeface="標楷體" panose="03000509000000000000" pitchFamily="65" charset="-120"/>
              </a:rPr>
              <a:t>科；舞蹈班考芭蕾、現代舞、中國舞</a:t>
            </a:r>
            <a:endParaRPr lang="en-US" altLang="zh-TW" sz="3200" dirty="0">
              <a:solidFill>
                <a:srgbClr val="000000"/>
              </a:solidFill>
              <a:latin typeface="標楷體" panose="03000509000000000000" pitchFamily="65" charset="-120"/>
              <a:ea typeface="標楷體" panose="03000509000000000000" pitchFamily="65" charset="-120"/>
            </a:endParaRPr>
          </a:p>
          <a:p>
            <a:pPr marL="0" indent="0">
              <a:spcBef>
                <a:spcPct val="0"/>
              </a:spcBef>
              <a:buNone/>
              <a:defRPr/>
            </a:pPr>
            <a:r>
              <a:rPr lang="en-US" altLang="zh-TW" sz="3200" dirty="0">
                <a:solidFill>
                  <a:srgbClr val="000000"/>
                </a:solidFill>
                <a:latin typeface="標楷體" panose="03000509000000000000" pitchFamily="65" charset="-120"/>
                <a:ea typeface="標楷體" panose="03000509000000000000" pitchFamily="65" charset="-120"/>
              </a:rPr>
              <a:t>       </a:t>
            </a:r>
            <a:r>
              <a:rPr altLang="en-US" sz="3200" dirty="0">
                <a:solidFill>
                  <a:srgbClr val="000000"/>
                </a:solidFill>
                <a:latin typeface="標楷體" panose="03000509000000000000" pitchFamily="65" charset="-120"/>
                <a:ea typeface="標楷體" panose="03000509000000000000" pitchFamily="65" charset="-120"/>
              </a:rPr>
              <a:t>、即興與創作</a:t>
            </a:r>
            <a:r>
              <a:rPr lang="en-US" altLang="zh-TW" sz="3200" dirty="0">
                <a:solidFill>
                  <a:srgbClr val="000000"/>
                </a:solidFill>
                <a:latin typeface="標楷體" panose="03000509000000000000" pitchFamily="65" charset="-120"/>
                <a:ea typeface="標楷體" panose="03000509000000000000" pitchFamily="65" charset="-120"/>
              </a:rPr>
              <a:t>4</a:t>
            </a:r>
            <a:r>
              <a:rPr altLang="en-US" sz="3200" dirty="0">
                <a:solidFill>
                  <a:srgbClr val="000000"/>
                </a:solidFill>
                <a:latin typeface="標楷體" panose="03000509000000000000" pitchFamily="65" charset="-120"/>
                <a:ea typeface="標楷體" panose="03000509000000000000" pitchFamily="65" charset="-120"/>
              </a:rPr>
              <a:t>科 </a:t>
            </a:r>
          </a:p>
          <a:p>
            <a:pPr>
              <a:lnSpc>
                <a:spcPct val="80000"/>
              </a:lnSpc>
              <a:spcBef>
                <a:spcPts val="600"/>
              </a:spcBef>
              <a:buNone/>
              <a:defRPr/>
            </a:pPr>
            <a:r>
              <a:rPr altLang="en-US" sz="3200" dirty="0">
                <a:solidFill>
                  <a:srgbClr val="000000"/>
                </a:solidFill>
                <a:latin typeface="標楷體" panose="03000509000000000000" pitchFamily="65" charset="-120"/>
                <a:ea typeface="標楷體" panose="03000509000000000000" pitchFamily="65" charset="-120"/>
              </a:rPr>
              <a:t> （二）</a:t>
            </a:r>
            <a:r>
              <a:rPr altLang="en-US" sz="3200" b="1" dirty="0">
                <a:solidFill>
                  <a:srgbClr val="000000"/>
                </a:solidFill>
                <a:latin typeface="標楷體" panose="03000509000000000000" pitchFamily="65" charset="-120"/>
                <a:ea typeface="標楷體" panose="03000509000000000000" pitchFamily="65" charset="-120"/>
              </a:rPr>
              <a:t>分發作業</a:t>
            </a:r>
            <a:r>
              <a:rPr altLang="en-US" sz="3200" dirty="0">
                <a:solidFill>
                  <a:srgbClr val="000000"/>
                </a:solidFill>
                <a:latin typeface="標楷體" panose="03000509000000000000" pitchFamily="65" charset="-120"/>
                <a:ea typeface="標楷體" panose="03000509000000000000" pitchFamily="65" charset="-120"/>
              </a:rPr>
              <a:t>：以術科測驗分數，現場撕榜</a:t>
            </a:r>
            <a:endParaRPr lang="en-US" altLang="zh-TW" sz="3200" dirty="0">
              <a:solidFill>
                <a:srgbClr val="000000"/>
              </a:solidFill>
              <a:latin typeface="標楷體" panose="03000509000000000000" pitchFamily="65" charset="-120"/>
              <a:ea typeface="標楷體" panose="03000509000000000000" pitchFamily="65" charset="-120"/>
            </a:endParaRPr>
          </a:p>
          <a:p>
            <a:pPr>
              <a:lnSpc>
                <a:spcPct val="80000"/>
              </a:lnSpc>
              <a:spcBef>
                <a:spcPts val="600"/>
              </a:spcBef>
              <a:buNone/>
              <a:defRPr/>
            </a:pPr>
            <a:r>
              <a:rPr altLang="en-US" sz="3200" dirty="0">
                <a:solidFill>
                  <a:srgbClr val="000000"/>
                </a:solidFill>
                <a:latin typeface="標楷體" panose="03000509000000000000" pitchFamily="65" charset="-120"/>
                <a:ea typeface="標楷體" panose="03000509000000000000" pitchFamily="65" charset="-120"/>
              </a:rPr>
              <a:t>　　　 作業，並</a:t>
            </a:r>
            <a:r>
              <a:rPr altLang="en-US" sz="3200" b="1" dirty="0">
                <a:solidFill>
                  <a:srgbClr val="C00000"/>
                </a:solidFill>
                <a:latin typeface="標楷體" panose="03000509000000000000" pitchFamily="65" charset="-120"/>
                <a:ea typeface="標楷體" panose="03000509000000000000" pitchFamily="65" charset="-120"/>
              </a:rPr>
              <a:t>得以國民中學教育會考成績為</a:t>
            </a:r>
            <a:endParaRPr lang="en-US" altLang="en-US" sz="3200" b="1" dirty="0">
              <a:solidFill>
                <a:srgbClr val="C00000"/>
              </a:solidFill>
              <a:latin typeface="標楷體" panose="03000509000000000000" pitchFamily="65" charset="-120"/>
              <a:ea typeface="標楷體" panose="03000509000000000000" pitchFamily="65" charset="-120"/>
            </a:endParaRPr>
          </a:p>
          <a:p>
            <a:pPr>
              <a:lnSpc>
                <a:spcPct val="80000"/>
              </a:lnSpc>
              <a:spcBef>
                <a:spcPts val="600"/>
              </a:spcBef>
              <a:buNone/>
              <a:defRPr/>
            </a:pPr>
            <a:r>
              <a:rPr altLang="en-US" sz="3200" b="1" dirty="0">
                <a:solidFill>
                  <a:srgbClr val="C00000"/>
                </a:solidFill>
                <a:latin typeface="標楷體" panose="03000509000000000000" pitchFamily="65" charset="-120"/>
                <a:ea typeface="標楷體" panose="03000509000000000000" pitchFamily="65" charset="-120"/>
              </a:rPr>
              <a:t>       入學門檻。</a:t>
            </a:r>
            <a:endParaRPr lang="en-US" altLang="zh-TW" sz="3200" b="1" dirty="0">
              <a:solidFill>
                <a:srgbClr val="C00000"/>
              </a:solidFill>
              <a:latin typeface="標楷體" panose="03000509000000000000" pitchFamily="65" charset="-120"/>
              <a:ea typeface="標楷體" panose="03000509000000000000" pitchFamily="65" charset="-120"/>
            </a:endParaRPr>
          </a:p>
        </p:txBody>
      </p:sp>
      <p:sp>
        <p:nvSpPr>
          <p:cNvPr id="5" name="投影片編號版面配置區 3"/>
          <p:cNvSpPr>
            <a:spLocks noGrp="1"/>
          </p:cNvSpPr>
          <p:nvPr>
            <p:ph type="sldNum" sz="quarter" idx="12"/>
          </p:nvPr>
        </p:nvSpPr>
        <p:spPr>
          <a:xfrm>
            <a:off x="531813" y="787400"/>
            <a:ext cx="779462" cy="365125"/>
          </a:xfrm>
        </p:spPr>
        <p:txBody>
          <a:bodyPr/>
          <a:lstStyle/>
          <a:p>
            <a:pPr>
              <a:defRPr/>
            </a:pPr>
            <a:r>
              <a:rPr lang="en-US" altLang="zh-TW" dirty="0" smtClean="0"/>
              <a:t>78</a:t>
            </a:r>
            <a:endParaRPr lang="zh-TW" altLang="en-US" dirty="0"/>
          </a:p>
        </p:txBody>
      </p:sp>
    </p:spTree>
    <p:extLst>
      <p:ext uri="{BB962C8B-B14F-4D97-AF65-F5344CB8AC3E}">
        <p14:creationId xmlns:p14="http://schemas.microsoft.com/office/powerpoint/2010/main" val="366736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854795" y="624111"/>
            <a:ext cx="8911687" cy="128089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eaLnBrk="1" hangingPunct="1"/>
            <a:r>
              <a:rPr altLang="en-US" dirty="0" err="1" smtClean="0">
                <a:ea typeface="標楷體" panose="03000509000000000000" pitchFamily="65" charset="-120"/>
              </a:rPr>
              <a:t>甄選入學招生作業－術科測驗</a:t>
            </a:r>
            <a:endParaRPr lang="en-US" altLang="zh-TW" dirty="0" smtClean="0">
              <a:ea typeface="標楷體" panose="03000509000000000000" pitchFamily="65" charset="-120"/>
            </a:endParaRPr>
          </a:p>
        </p:txBody>
      </p:sp>
      <p:sp>
        <p:nvSpPr>
          <p:cNvPr id="53252" name="Text Box 17"/>
          <p:cNvSpPr txBox="1">
            <a:spLocks noChangeArrowheads="1"/>
          </p:cNvSpPr>
          <p:nvPr/>
        </p:nvSpPr>
        <p:spPr bwMode="black">
          <a:xfrm>
            <a:off x="1553378" y="3057526"/>
            <a:ext cx="31027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20650" indent="-120650">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lgn="ctr">
              <a:spcBef>
                <a:spcPct val="0"/>
              </a:spcBef>
              <a:buFont typeface="Wingdings" panose="05000000000000000000" pitchFamily="2" charset="2"/>
              <a:buNone/>
            </a:pPr>
            <a:r>
              <a:rPr lang="zh-TW" altLang="en-US" b="1" dirty="0">
                <a:solidFill>
                  <a:srgbClr val="9A5315"/>
                </a:solidFill>
                <a:latin typeface="標楷體" panose="03000509000000000000" pitchFamily="65" charset="-120"/>
                <a:ea typeface="新細明體" panose="02020500000000000000" pitchFamily="18" charset="-120"/>
              </a:rPr>
              <a:t>高級中等學校藝才班</a:t>
            </a:r>
          </a:p>
          <a:p>
            <a:pPr algn="ctr">
              <a:spcBef>
                <a:spcPct val="0"/>
              </a:spcBef>
              <a:buFont typeface="Wingdings" panose="05000000000000000000" pitchFamily="2" charset="2"/>
              <a:buNone/>
            </a:pPr>
            <a:r>
              <a:rPr lang="zh-TW" altLang="en-US" b="1" dirty="0">
                <a:solidFill>
                  <a:srgbClr val="9A5315"/>
                </a:solidFill>
                <a:latin typeface="標楷體" panose="03000509000000000000" pitchFamily="65" charset="-120"/>
                <a:ea typeface="新細明體" panose="02020500000000000000" pitchFamily="18" charset="-120"/>
              </a:rPr>
              <a:t>特色招生甄選入學</a:t>
            </a:r>
          </a:p>
          <a:p>
            <a:pPr algn="ctr">
              <a:spcBef>
                <a:spcPct val="0"/>
              </a:spcBef>
              <a:buFont typeface="Wingdings" panose="05000000000000000000" pitchFamily="2" charset="2"/>
              <a:buNone/>
            </a:pPr>
            <a:r>
              <a:rPr lang="zh-TW" altLang="en-US" b="1" dirty="0">
                <a:solidFill>
                  <a:srgbClr val="9A5315"/>
                </a:solidFill>
                <a:latin typeface="標楷體" panose="03000509000000000000" pitchFamily="65" charset="-120"/>
                <a:ea typeface="新細明體" panose="02020500000000000000" pitchFamily="18" charset="-120"/>
              </a:rPr>
              <a:t>－術科測驗</a:t>
            </a:r>
            <a:endParaRPr lang="zh-TW" altLang="en-US" dirty="0">
              <a:solidFill>
                <a:srgbClr val="1C1C1C"/>
              </a:solidFill>
              <a:latin typeface="標楷體" panose="03000509000000000000" pitchFamily="65" charset="-120"/>
              <a:ea typeface="新細明體" panose="02020500000000000000" pitchFamily="18" charset="-120"/>
            </a:endParaRPr>
          </a:p>
        </p:txBody>
      </p:sp>
      <p:sp>
        <p:nvSpPr>
          <p:cNvPr id="53253" name="AutoShape 18"/>
          <p:cNvSpPr>
            <a:spLocks noChangeArrowheads="1"/>
          </p:cNvSpPr>
          <p:nvPr/>
        </p:nvSpPr>
        <p:spPr bwMode="auto">
          <a:xfrm>
            <a:off x="5046662" y="1676400"/>
            <a:ext cx="5826985" cy="4647282"/>
          </a:xfrm>
          <a:prstGeom prst="roundRect">
            <a:avLst>
              <a:gd name="adj" fmla="val 3481"/>
            </a:avLst>
          </a:prstGeom>
          <a:noFill/>
          <a:ln w="19050" cap="rnd">
            <a:solidFill>
              <a:schemeClr val="folHlink"/>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lgn="ctr" eaLnBrk="1" hangingPunct="1">
              <a:spcBef>
                <a:spcPct val="0"/>
              </a:spcBef>
              <a:buFontTx/>
              <a:buNone/>
            </a:pPr>
            <a:endParaRPr lang="zh-TW" altLang="en-US" sz="1000" b="1">
              <a:solidFill>
                <a:srgbClr val="9A5315"/>
              </a:solidFill>
              <a:latin typeface="Arial" panose="020B0604020202020204" pitchFamily="34" charset="0"/>
              <a:ea typeface="新細明體" panose="02020500000000000000" pitchFamily="18" charset="-120"/>
            </a:endParaRPr>
          </a:p>
        </p:txBody>
      </p:sp>
      <p:grpSp>
        <p:nvGrpSpPr>
          <p:cNvPr id="53254" name="Group 19"/>
          <p:cNvGrpSpPr>
            <a:grpSpLocks/>
          </p:cNvGrpSpPr>
          <p:nvPr/>
        </p:nvGrpSpPr>
        <p:grpSpPr bwMode="auto">
          <a:xfrm>
            <a:off x="5122864" y="1828801"/>
            <a:ext cx="4924425" cy="1228725"/>
            <a:chOff x="2304" y="1200"/>
            <a:chExt cx="3102" cy="774"/>
          </a:xfrm>
        </p:grpSpPr>
        <p:sp>
          <p:nvSpPr>
            <p:cNvPr id="154644" name="AutoShape 20"/>
            <p:cNvSpPr>
              <a:spLocks noChangeArrowheads="1"/>
            </p:cNvSpPr>
            <p:nvPr/>
          </p:nvSpPr>
          <p:spPr bwMode="gray">
            <a:xfrm>
              <a:off x="2334" y="1200"/>
              <a:ext cx="3072" cy="774"/>
            </a:xfrm>
            <a:prstGeom prst="roundRect">
              <a:avLst>
                <a:gd name="adj" fmla="val 10889"/>
              </a:avLst>
            </a:prstGeom>
            <a:gradFill rotWithShape="1">
              <a:gsLst>
                <a:gs pos="0">
                  <a:schemeClr val="accent1"/>
                </a:gs>
                <a:gs pos="100000">
                  <a:schemeClr val="accent1">
                    <a:gamma/>
                    <a:tint val="21176"/>
                    <a:invGamma/>
                  </a:schemeClr>
                </a:gs>
              </a:gsLst>
              <a:lin ang="0" scaled="1"/>
            </a:gradFill>
            <a:ln>
              <a:noFill/>
            </a:ln>
            <a:effectLst/>
            <a:extLst>
              <a:ext uri="{91240B29-F687-4F45-9708-019B960494DF}">
                <a14:hiddenLine xmlns:a14="http://schemas.microsoft.com/office/drawing/2010/main" w="38100">
                  <a:solidFill>
                    <a:srgbClr val="FFFFFF"/>
                  </a:solidFill>
                  <a:round/>
                  <a:headEnd/>
                  <a:tailEnd/>
                </a14:hiddenLine>
              </a:ext>
              <a:ext uri="{AF507438-7753-43E0-B8FC-AC1667EBCBE1}">
                <a14:hiddenEffects xmlns:a14="http://schemas.microsoft.com/office/drawing/2010/main">
                  <a:effectLst>
                    <a:outerShdw dist="135003" dir="2928844" algn="ctr" rotWithShape="0">
                      <a:srgbClr val="000000">
                        <a:alpha val="50000"/>
                      </a:srgbClr>
                    </a:outerShdw>
                  </a:effectLst>
                </a14:hiddenEffects>
              </a:ext>
            </a:extLst>
          </p:spPr>
          <p:txBody>
            <a:bodyPr wrap="none" anchor="ctr"/>
            <a:lstStyle/>
            <a:p>
              <a:pPr algn="ctr" eaLnBrk="1" hangingPunct="1">
                <a:defRPr/>
              </a:pPr>
              <a:endParaRPr lang="zh-TW" altLang="en-US" sz="1000">
                <a:solidFill>
                  <a:srgbClr val="9A5315"/>
                </a:solidFill>
                <a:ea typeface="新細明體" panose="02020500000000000000" pitchFamily="18" charset="-120"/>
              </a:endParaRPr>
            </a:p>
          </p:txBody>
        </p:sp>
        <p:sp>
          <p:nvSpPr>
            <p:cNvPr id="53265" name="AutoShape 21"/>
            <p:cNvSpPr>
              <a:spLocks noChangeArrowheads="1"/>
            </p:cNvSpPr>
            <p:nvPr/>
          </p:nvSpPr>
          <p:spPr bwMode="gray">
            <a:xfrm>
              <a:off x="2304" y="1488"/>
              <a:ext cx="336" cy="240"/>
            </a:xfrm>
            <a:prstGeom prst="rightArrow">
              <a:avLst>
                <a:gd name="adj1" fmla="val 50000"/>
                <a:gd name="adj2" fmla="val 58333"/>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lgn="ctr" eaLnBrk="1" hangingPunct="1">
                <a:spcBef>
                  <a:spcPct val="0"/>
                </a:spcBef>
                <a:buFontTx/>
                <a:buNone/>
              </a:pPr>
              <a:endParaRPr lang="zh-TW" altLang="en-US" sz="1000" b="1">
                <a:solidFill>
                  <a:srgbClr val="9A5315"/>
                </a:solidFill>
                <a:latin typeface="Arial" panose="020B0604020202020204" pitchFamily="34" charset="0"/>
                <a:ea typeface="新細明體" panose="02020500000000000000" pitchFamily="18" charset="-120"/>
              </a:endParaRPr>
            </a:p>
          </p:txBody>
        </p:sp>
      </p:grpSp>
      <p:grpSp>
        <p:nvGrpSpPr>
          <p:cNvPr id="53255" name="Group 22"/>
          <p:cNvGrpSpPr>
            <a:grpSpLocks/>
          </p:cNvGrpSpPr>
          <p:nvPr/>
        </p:nvGrpSpPr>
        <p:grpSpPr bwMode="auto">
          <a:xfrm>
            <a:off x="5122864" y="3190876"/>
            <a:ext cx="4924425" cy="1228725"/>
            <a:chOff x="2304" y="2058"/>
            <a:chExt cx="3102" cy="774"/>
          </a:xfrm>
        </p:grpSpPr>
        <p:sp>
          <p:nvSpPr>
            <p:cNvPr id="154647" name="AutoShape 23"/>
            <p:cNvSpPr>
              <a:spLocks noChangeArrowheads="1"/>
            </p:cNvSpPr>
            <p:nvPr/>
          </p:nvSpPr>
          <p:spPr bwMode="gray">
            <a:xfrm>
              <a:off x="2334" y="2058"/>
              <a:ext cx="3072" cy="774"/>
            </a:xfrm>
            <a:prstGeom prst="roundRect">
              <a:avLst>
                <a:gd name="adj" fmla="val 10889"/>
              </a:avLst>
            </a:prstGeom>
            <a:gradFill rotWithShape="1">
              <a:gsLst>
                <a:gs pos="0">
                  <a:schemeClr val="hlink"/>
                </a:gs>
                <a:gs pos="100000">
                  <a:schemeClr val="hlink">
                    <a:gamma/>
                    <a:tint val="21176"/>
                    <a:invGamma/>
                  </a:schemeClr>
                </a:gs>
              </a:gsLst>
              <a:lin ang="0" scaled="1"/>
            </a:gradFill>
            <a:ln>
              <a:noFill/>
            </a:ln>
            <a:effectLst/>
            <a:extLst>
              <a:ext uri="{91240B29-F687-4F45-9708-019B960494DF}">
                <a14:hiddenLine xmlns:a14="http://schemas.microsoft.com/office/drawing/2010/main" w="38100">
                  <a:solidFill>
                    <a:srgbClr val="FFFFFF"/>
                  </a:solidFill>
                  <a:round/>
                  <a:headEnd/>
                  <a:tailEnd/>
                </a14:hiddenLine>
              </a:ext>
              <a:ext uri="{AF507438-7753-43E0-B8FC-AC1667EBCBE1}">
                <a14:hiddenEffects xmlns:a14="http://schemas.microsoft.com/office/drawing/2010/main">
                  <a:effectLst>
                    <a:outerShdw dist="135003" dir="2928844" algn="ctr" rotWithShape="0">
                      <a:srgbClr val="000000">
                        <a:alpha val="50000"/>
                      </a:srgbClr>
                    </a:outerShdw>
                  </a:effectLst>
                </a14:hiddenEffects>
              </a:ext>
            </a:extLst>
          </p:spPr>
          <p:txBody>
            <a:bodyPr wrap="none" anchor="ctr"/>
            <a:lstStyle/>
            <a:p>
              <a:pPr algn="ctr" eaLnBrk="1" hangingPunct="1">
                <a:defRPr/>
              </a:pPr>
              <a:endParaRPr lang="zh-TW" altLang="en-US" sz="1000">
                <a:solidFill>
                  <a:srgbClr val="9A5315"/>
                </a:solidFill>
                <a:ea typeface="新細明體" panose="02020500000000000000" pitchFamily="18" charset="-120"/>
              </a:endParaRPr>
            </a:p>
          </p:txBody>
        </p:sp>
        <p:sp>
          <p:nvSpPr>
            <p:cNvPr id="53263" name="AutoShape 24"/>
            <p:cNvSpPr>
              <a:spLocks noChangeArrowheads="1"/>
            </p:cNvSpPr>
            <p:nvPr/>
          </p:nvSpPr>
          <p:spPr bwMode="gray">
            <a:xfrm>
              <a:off x="2304" y="2352"/>
              <a:ext cx="336" cy="240"/>
            </a:xfrm>
            <a:prstGeom prst="rightArrow">
              <a:avLst>
                <a:gd name="adj1" fmla="val 50000"/>
                <a:gd name="adj2" fmla="val 58333"/>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lgn="ctr" eaLnBrk="1" hangingPunct="1">
                <a:spcBef>
                  <a:spcPct val="0"/>
                </a:spcBef>
                <a:buFontTx/>
                <a:buNone/>
              </a:pPr>
              <a:endParaRPr lang="zh-TW" altLang="en-US" sz="1000" b="1">
                <a:solidFill>
                  <a:srgbClr val="9A5315"/>
                </a:solidFill>
                <a:latin typeface="Arial" panose="020B0604020202020204" pitchFamily="34" charset="0"/>
                <a:ea typeface="新細明體" panose="02020500000000000000" pitchFamily="18" charset="-120"/>
              </a:endParaRPr>
            </a:p>
          </p:txBody>
        </p:sp>
      </p:grpSp>
      <p:grpSp>
        <p:nvGrpSpPr>
          <p:cNvPr id="53256" name="Group 25"/>
          <p:cNvGrpSpPr>
            <a:grpSpLocks/>
          </p:cNvGrpSpPr>
          <p:nvPr/>
        </p:nvGrpSpPr>
        <p:grpSpPr bwMode="auto">
          <a:xfrm>
            <a:off x="5122864" y="4495801"/>
            <a:ext cx="4924425" cy="1228725"/>
            <a:chOff x="2304" y="2880"/>
            <a:chExt cx="3102" cy="774"/>
          </a:xfrm>
        </p:grpSpPr>
        <p:sp>
          <p:nvSpPr>
            <p:cNvPr id="154650" name="AutoShape 26"/>
            <p:cNvSpPr>
              <a:spLocks noChangeArrowheads="1"/>
            </p:cNvSpPr>
            <p:nvPr/>
          </p:nvSpPr>
          <p:spPr bwMode="gray">
            <a:xfrm>
              <a:off x="2334" y="2880"/>
              <a:ext cx="3072" cy="774"/>
            </a:xfrm>
            <a:prstGeom prst="roundRect">
              <a:avLst>
                <a:gd name="adj" fmla="val 10889"/>
              </a:avLst>
            </a:prstGeom>
            <a:gradFill rotWithShape="1">
              <a:gsLst>
                <a:gs pos="0">
                  <a:schemeClr val="accent2"/>
                </a:gs>
                <a:gs pos="100000">
                  <a:schemeClr val="accent2">
                    <a:gamma/>
                    <a:tint val="21176"/>
                    <a:invGamma/>
                  </a:schemeClr>
                </a:gs>
              </a:gsLst>
              <a:lin ang="0" scaled="1"/>
            </a:gradFill>
            <a:ln>
              <a:noFill/>
            </a:ln>
            <a:effectLst/>
            <a:extLst>
              <a:ext uri="{91240B29-F687-4F45-9708-019B960494DF}">
                <a14:hiddenLine xmlns:a14="http://schemas.microsoft.com/office/drawing/2010/main" w="38100">
                  <a:solidFill>
                    <a:srgbClr val="FFFFFF"/>
                  </a:solidFill>
                  <a:round/>
                  <a:headEnd/>
                  <a:tailEnd/>
                </a14:hiddenLine>
              </a:ext>
              <a:ext uri="{AF507438-7753-43E0-B8FC-AC1667EBCBE1}">
                <a14:hiddenEffects xmlns:a14="http://schemas.microsoft.com/office/drawing/2010/main">
                  <a:effectLst>
                    <a:outerShdw dist="135003" dir="2928844" algn="ctr" rotWithShape="0">
                      <a:srgbClr val="000000">
                        <a:alpha val="50000"/>
                      </a:srgbClr>
                    </a:outerShdw>
                  </a:effectLst>
                </a14:hiddenEffects>
              </a:ext>
            </a:extLst>
          </p:spPr>
          <p:txBody>
            <a:bodyPr wrap="none" anchor="ctr"/>
            <a:lstStyle/>
            <a:p>
              <a:pPr algn="ctr" eaLnBrk="1" hangingPunct="1">
                <a:defRPr/>
              </a:pPr>
              <a:endParaRPr lang="zh-TW" altLang="en-US" sz="1000">
                <a:solidFill>
                  <a:srgbClr val="9A5315"/>
                </a:solidFill>
                <a:ea typeface="新細明體" panose="02020500000000000000" pitchFamily="18" charset="-120"/>
              </a:endParaRPr>
            </a:p>
          </p:txBody>
        </p:sp>
        <p:sp>
          <p:nvSpPr>
            <p:cNvPr id="53261" name="AutoShape 27"/>
            <p:cNvSpPr>
              <a:spLocks noChangeArrowheads="1"/>
            </p:cNvSpPr>
            <p:nvPr/>
          </p:nvSpPr>
          <p:spPr bwMode="gray">
            <a:xfrm>
              <a:off x="2304" y="3168"/>
              <a:ext cx="336" cy="240"/>
            </a:xfrm>
            <a:prstGeom prst="rightArrow">
              <a:avLst>
                <a:gd name="adj1" fmla="val 50000"/>
                <a:gd name="adj2" fmla="val 58333"/>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lgn="ctr" eaLnBrk="1" hangingPunct="1">
                <a:spcBef>
                  <a:spcPct val="0"/>
                </a:spcBef>
                <a:buFontTx/>
                <a:buNone/>
              </a:pPr>
              <a:endParaRPr lang="zh-TW" altLang="en-US" sz="1000" b="1">
                <a:solidFill>
                  <a:srgbClr val="9A5315"/>
                </a:solidFill>
                <a:latin typeface="Arial" panose="020B0604020202020204" pitchFamily="34" charset="0"/>
                <a:ea typeface="新細明體" panose="02020500000000000000" pitchFamily="18" charset="-120"/>
              </a:endParaRPr>
            </a:p>
          </p:txBody>
        </p:sp>
      </p:grpSp>
      <p:sp>
        <p:nvSpPr>
          <p:cNvPr id="53257" name="Text Box 30"/>
          <p:cNvSpPr txBox="1">
            <a:spLocks noChangeArrowheads="1"/>
          </p:cNvSpPr>
          <p:nvPr/>
        </p:nvSpPr>
        <p:spPr bwMode="gray">
          <a:xfrm>
            <a:off x="5735638" y="2133601"/>
            <a:ext cx="4248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spcBef>
                <a:spcPct val="0"/>
              </a:spcBef>
              <a:buFontTx/>
              <a:buNone/>
            </a:pPr>
            <a:r>
              <a:rPr lang="zh-TW" altLang="en-US" sz="2000" b="1" dirty="0">
                <a:solidFill>
                  <a:srgbClr val="003300"/>
                </a:solidFill>
                <a:latin typeface="Arial" panose="020B0604020202020204" pitchFamily="34" charset="0"/>
                <a:ea typeface="新細明體" panose="02020500000000000000" pitchFamily="18" charset="-120"/>
              </a:rPr>
              <a:t>學生不受免試就學區之限制，惟僅能向一區報名</a:t>
            </a:r>
            <a:endParaRPr lang="en-US" altLang="zh-TW" sz="2000" b="1" dirty="0">
              <a:solidFill>
                <a:srgbClr val="003300"/>
              </a:solidFill>
              <a:latin typeface="Arial" panose="020B0604020202020204" pitchFamily="34" charset="0"/>
              <a:ea typeface="新細明體" panose="02020500000000000000" pitchFamily="18" charset="-120"/>
            </a:endParaRPr>
          </a:p>
        </p:txBody>
      </p:sp>
      <p:sp>
        <p:nvSpPr>
          <p:cNvPr id="53258" name="Text Box 31"/>
          <p:cNvSpPr txBox="1">
            <a:spLocks noChangeArrowheads="1"/>
          </p:cNvSpPr>
          <p:nvPr/>
        </p:nvSpPr>
        <p:spPr bwMode="gray">
          <a:xfrm>
            <a:off x="5735638" y="3500439"/>
            <a:ext cx="4248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spcBef>
                <a:spcPct val="0"/>
              </a:spcBef>
              <a:buFontTx/>
              <a:buNone/>
            </a:pPr>
            <a:r>
              <a:rPr lang="zh-TW" altLang="en-US" sz="2000" b="1" dirty="0">
                <a:solidFill>
                  <a:srgbClr val="000000"/>
                </a:solidFill>
                <a:latin typeface="Arial" panose="020B0604020202020204" pitchFamily="34" charset="0"/>
                <a:ea typeface="新細明體" panose="02020500000000000000" pitchFamily="18" charset="-120"/>
              </a:rPr>
              <a:t>同一類型之術科測驗以同日辦理為原則</a:t>
            </a:r>
            <a:r>
              <a:rPr lang="zh-TW" altLang="zh-TW" sz="2000" b="1" dirty="0">
                <a:solidFill>
                  <a:srgbClr val="000000"/>
                </a:solidFill>
                <a:latin typeface="Arial" panose="020B0604020202020204" pitchFamily="34" charset="0"/>
                <a:ea typeface="新細明體" panose="02020500000000000000" pitchFamily="18" charset="-120"/>
              </a:rPr>
              <a:t>，</a:t>
            </a:r>
            <a:r>
              <a:rPr lang="zh-TW" altLang="en-US" sz="2000" b="1" dirty="0">
                <a:solidFill>
                  <a:srgbClr val="000000"/>
                </a:solidFill>
                <a:latin typeface="Arial" panose="020B0604020202020204" pitchFamily="34" charset="0"/>
                <a:ea typeface="新細明體" panose="02020500000000000000" pitchFamily="18" charset="-120"/>
              </a:rPr>
              <a:t>不得施以學科成就測驗</a:t>
            </a:r>
            <a:endParaRPr lang="en-US" altLang="zh-TW" sz="2000" b="1" dirty="0">
              <a:solidFill>
                <a:srgbClr val="000000"/>
              </a:solidFill>
              <a:latin typeface="Arial" panose="020B0604020202020204" pitchFamily="34" charset="0"/>
              <a:ea typeface="新細明體" panose="02020500000000000000" pitchFamily="18" charset="-120"/>
            </a:endParaRPr>
          </a:p>
        </p:txBody>
      </p:sp>
      <p:sp>
        <p:nvSpPr>
          <p:cNvPr id="53259" name="Text Box 32"/>
          <p:cNvSpPr txBox="1">
            <a:spLocks noChangeArrowheads="1"/>
          </p:cNvSpPr>
          <p:nvPr/>
        </p:nvSpPr>
        <p:spPr bwMode="gray">
          <a:xfrm>
            <a:off x="5735638" y="4868864"/>
            <a:ext cx="4248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spcBef>
                <a:spcPct val="0"/>
              </a:spcBef>
              <a:buFontTx/>
              <a:buNone/>
            </a:pPr>
            <a:r>
              <a:rPr lang="zh-TW" altLang="en-US" sz="2000" b="1" dirty="0">
                <a:solidFill>
                  <a:srgbClr val="0000FF"/>
                </a:solidFill>
                <a:latin typeface="Arial" panose="020B0604020202020204" pitchFamily="34" charset="0"/>
                <a:ea typeface="新細明體" panose="02020500000000000000" pitchFamily="18" charset="-120"/>
              </a:rPr>
              <a:t>免試入學前，完成術科測驗並取得成績證明</a:t>
            </a:r>
            <a:endParaRPr lang="en-US" altLang="zh-TW" sz="2000" b="1" dirty="0">
              <a:solidFill>
                <a:srgbClr val="0000FF"/>
              </a:solidFill>
              <a:latin typeface="Arial" panose="020B0604020202020204" pitchFamily="34" charset="0"/>
              <a:ea typeface="新細明體" panose="02020500000000000000" pitchFamily="18" charset="-120"/>
            </a:endParaRPr>
          </a:p>
        </p:txBody>
      </p:sp>
      <p:sp>
        <p:nvSpPr>
          <p:cNvPr id="17" name="投影片編號版面配置區 3"/>
          <p:cNvSpPr>
            <a:spLocks noGrp="1"/>
          </p:cNvSpPr>
          <p:nvPr>
            <p:ph type="sldNum" sz="quarter" idx="12"/>
          </p:nvPr>
        </p:nvSpPr>
        <p:spPr bwMode="auto">
          <a:xfrm>
            <a:off x="531813" y="78740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spcBef>
                <a:spcPct val="0"/>
              </a:spcBef>
              <a:buNone/>
            </a:pPr>
            <a:r>
              <a:rPr lang="en-US" altLang="zh-TW" sz="2000" dirty="0" smtClean="0">
                <a:solidFill>
                  <a:srgbClr val="FEFFFF"/>
                </a:solidFill>
                <a:latin typeface="+mn-lt"/>
                <a:ea typeface="+mn-ea"/>
              </a:rPr>
              <a:t>79</a:t>
            </a:r>
            <a:endParaRPr lang="en-US" altLang="en-US" sz="2000" dirty="0">
              <a:solidFill>
                <a:srgbClr val="FEFFFF"/>
              </a:solidFill>
              <a:latin typeface="+mn-lt"/>
              <a:ea typeface="+mn-ea"/>
            </a:endParaRPr>
          </a:p>
        </p:txBody>
      </p:sp>
    </p:spTree>
    <p:extLst>
      <p:ext uri="{BB962C8B-B14F-4D97-AF65-F5344CB8AC3E}">
        <p14:creationId xmlns:p14="http://schemas.microsoft.com/office/powerpoint/2010/main" val="4059082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828800" y="700310"/>
            <a:ext cx="8911687" cy="128089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eaLnBrk="1" hangingPunct="1"/>
            <a:r>
              <a:rPr altLang="en-US" dirty="0" err="1" smtClean="0">
                <a:ea typeface="標楷體" panose="03000509000000000000" pitchFamily="65" charset="-120"/>
              </a:rPr>
              <a:t>甄選入學招生作業－分發作業</a:t>
            </a:r>
            <a:endParaRPr lang="en-US" altLang="zh-TW" dirty="0" smtClean="0">
              <a:ea typeface="標楷體" panose="03000509000000000000" pitchFamily="65" charset="-120"/>
            </a:endParaRPr>
          </a:p>
        </p:txBody>
      </p:sp>
      <p:sp>
        <p:nvSpPr>
          <p:cNvPr id="54275" name="AutoShape 23"/>
          <p:cNvSpPr>
            <a:spLocks noChangeArrowheads="1"/>
          </p:cNvSpPr>
          <p:nvPr/>
        </p:nvSpPr>
        <p:spPr bwMode="gray">
          <a:xfrm>
            <a:off x="7543800" y="2514600"/>
            <a:ext cx="2655888" cy="3200400"/>
          </a:xfrm>
          <a:prstGeom prst="roundRect">
            <a:avLst>
              <a:gd name="adj" fmla="val 9106"/>
            </a:avLst>
          </a:prstGeom>
          <a:gradFill rotWithShape="1">
            <a:gsLst>
              <a:gs pos="0">
                <a:srgbClr val="CCFFFF"/>
              </a:gs>
              <a:gs pos="100000">
                <a:srgbClr val="FFFFFF"/>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anchor="ct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lgn="ctr" eaLnBrk="1" hangingPunct="1">
              <a:spcBef>
                <a:spcPct val="0"/>
              </a:spcBef>
              <a:buFontTx/>
              <a:buNone/>
            </a:pPr>
            <a:r>
              <a:rPr lang="zh-TW" altLang="en-US" sz="2000" b="1">
                <a:solidFill>
                  <a:srgbClr val="9A5315"/>
                </a:solidFill>
                <a:latin typeface="Arial" panose="020B0604020202020204" pitchFamily="34" charset="0"/>
                <a:ea typeface="新細明體" panose="02020500000000000000" pitchFamily="18" charset="-120"/>
              </a:rPr>
              <a:t>高級中等學校</a:t>
            </a:r>
            <a:r>
              <a:rPr lang="zh-TW" altLang="en-US" sz="2000" b="1">
                <a:solidFill>
                  <a:srgbClr val="000000"/>
                </a:solidFill>
                <a:latin typeface="Arial" panose="020B0604020202020204" pitchFamily="34" charset="0"/>
                <a:ea typeface="新細明體" panose="02020500000000000000" pitchFamily="18" charset="-120"/>
              </a:rPr>
              <a:t>藝才班</a:t>
            </a:r>
          </a:p>
          <a:p>
            <a:pPr algn="ctr" eaLnBrk="1" hangingPunct="1">
              <a:spcBef>
                <a:spcPct val="0"/>
              </a:spcBef>
              <a:buFontTx/>
              <a:buNone/>
            </a:pPr>
            <a:r>
              <a:rPr lang="zh-TW" altLang="en-US" sz="2000" b="1">
                <a:solidFill>
                  <a:srgbClr val="000000"/>
                </a:solidFill>
                <a:latin typeface="Arial" panose="020B0604020202020204" pitchFamily="34" charset="0"/>
                <a:ea typeface="新細明體" panose="02020500000000000000" pitchFamily="18" charset="-120"/>
              </a:rPr>
              <a:t>特色招生甄選入學</a:t>
            </a:r>
          </a:p>
          <a:p>
            <a:pPr algn="ctr" eaLnBrk="1" hangingPunct="1">
              <a:spcBef>
                <a:spcPct val="0"/>
              </a:spcBef>
              <a:buFontTx/>
              <a:buNone/>
            </a:pPr>
            <a:r>
              <a:rPr lang="zh-TW" altLang="en-US" sz="2000" b="1">
                <a:solidFill>
                  <a:srgbClr val="000000"/>
                </a:solidFill>
                <a:latin typeface="Arial" panose="020B0604020202020204" pitchFamily="34" charset="0"/>
                <a:ea typeface="新細明體" panose="02020500000000000000" pitchFamily="18" charset="-120"/>
              </a:rPr>
              <a:t>－分發作業</a:t>
            </a:r>
          </a:p>
        </p:txBody>
      </p:sp>
      <p:sp>
        <p:nvSpPr>
          <p:cNvPr id="54276" name="AutoShape 24"/>
          <p:cNvSpPr>
            <a:spLocks noChangeArrowheads="1"/>
          </p:cNvSpPr>
          <p:nvPr/>
        </p:nvSpPr>
        <p:spPr bwMode="ltGray">
          <a:xfrm>
            <a:off x="1774826" y="1676400"/>
            <a:ext cx="5464175" cy="4495800"/>
          </a:xfrm>
          <a:prstGeom prst="rightArrow">
            <a:avLst>
              <a:gd name="adj1" fmla="val 76130"/>
              <a:gd name="adj2" fmla="val 28157"/>
            </a:avLst>
          </a:prstGeom>
          <a:gradFill rotWithShape="1">
            <a:gsLst>
              <a:gs pos="0">
                <a:srgbClr val="00FFFF"/>
              </a:gs>
              <a:gs pos="100000">
                <a:srgbClr val="D9F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lgn="ctr" eaLnBrk="1" hangingPunct="1">
              <a:spcBef>
                <a:spcPct val="0"/>
              </a:spcBef>
              <a:buFontTx/>
              <a:buNone/>
            </a:pPr>
            <a:endParaRPr lang="zh-TW" altLang="en-US" sz="1000" b="1">
              <a:solidFill>
                <a:srgbClr val="9A5315"/>
              </a:solidFill>
              <a:latin typeface="Arial" panose="020B0604020202020204" pitchFamily="34" charset="0"/>
              <a:ea typeface="新細明體" panose="02020500000000000000" pitchFamily="18" charset="-120"/>
            </a:endParaRPr>
          </a:p>
        </p:txBody>
      </p:sp>
      <p:sp>
        <p:nvSpPr>
          <p:cNvPr id="54277" name="AutoShape 25"/>
          <p:cNvSpPr>
            <a:spLocks noChangeArrowheads="1"/>
          </p:cNvSpPr>
          <p:nvPr/>
        </p:nvSpPr>
        <p:spPr bwMode="blackWhite">
          <a:xfrm>
            <a:off x="1828800" y="2286000"/>
            <a:ext cx="4038600" cy="719138"/>
          </a:xfrm>
          <a:prstGeom prst="roundRect">
            <a:avLst>
              <a:gd name="adj" fmla="val 9106"/>
            </a:avLst>
          </a:prstGeom>
          <a:gradFill rotWithShape="1">
            <a:gsLst>
              <a:gs pos="0">
                <a:schemeClr val="bg1"/>
              </a:gs>
              <a:gs pos="100000">
                <a:schemeClr val="accent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34000" rIns="234000" anchor="ct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spcBef>
                <a:spcPct val="0"/>
              </a:spcBef>
              <a:buFontTx/>
              <a:buNone/>
            </a:pPr>
            <a:r>
              <a:rPr lang="zh-TW" altLang="en-US" sz="2000" b="1" dirty="0">
                <a:solidFill>
                  <a:srgbClr val="003300"/>
                </a:solidFill>
                <a:latin typeface="標楷體" panose="03000509000000000000" pitchFamily="65" charset="-120"/>
                <a:ea typeface="新細明體" panose="02020500000000000000" pitchFamily="18" charset="-120"/>
              </a:rPr>
              <a:t>報名及報到，與免試入學同時辦理</a:t>
            </a:r>
            <a:endParaRPr lang="en-US" altLang="zh-TW" sz="2000" b="1" dirty="0">
              <a:solidFill>
                <a:srgbClr val="003300"/>
              </a:solidFill>
              <a:latin typeface="標楷體" panose="03000509000000000000" pitchFamily="65" charset="-120"/>
              <a:ea typeface="新細明體" panose="02020500000000000000" pitchFamily="18" charset="-120"/>
            </a:endParaRPr>
          </a:p>
        </p:txBody>
      </p:sp>
      <p:sp>
        <p:nvSpPr>
          <p:cNvPr id="54278" name="AutoShape 26"/>
          <p:cNvSpPr>
            <a:spLocks noChangeArrowheads="1"/>
          </p:cNvSpPr>
          <p:nvPr/>
        </p:nvSpPr>
        <p:spPr bwMode="blackWhite">
          <a:xfrm>
            <a:off x="1828800" y="3146425"/>
            <a:ext cx="4038600" cy="719138"/>
          </a:xfrm>
          <a:prstGeom prst="roundRect">
            <a:avLst>
              <a:gd name="adj" fmla="val 9106"/>
            </a:avLst>
          </a:prstGeom>
          <a:gradFill rotWithShape="1">
            <a:gsLst>
              <a:gs pos="0">
                <a:schemeClr val="bg1"/>
              </a:gs>
              <a:gs pos="100000">
                <a:schemeClr val="hlink"/>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34000" rIns="234000" anchor="ct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spcBef>
                <a:spcPct val="0"/>
              </a:spcBef>
              <a:buFontTx/>
              <a:buNone/>
            </a:pPr>
            <a:r>
              <a:rPr lang="zh-TW" altLang="en-US" sz="2000" b="1">
                <a:solidFill>
                  <a:srgbClr val="FF6600"/>
                </a:solidFill>
                <a:latin typeface="標楷體" panose="03000509000000000000" pitchFamily="65" charset="-120"/>
                <a:ea typeface="新細明體" panose="02020500000000000000" pitchFamily="18" charset="-120"/>
              </a:rPr>
              <a:t>以術科測驗分數現場撕榜作業</a:t>
            </a:r>
            <a:endParaRPr lang="en-US" altLang="zh-TW" sz="2000" b="1">
              <a:solidFill>
                <a:srgbClr val="FF6600"/>
              </a:solidFill>
              <a:latin typeface="標楷體" panose="03000509000000000000" pitchFamily="65" charset="-120"/>
              <a:ea typeface="新細明體" panose="02020500000000000000" pitchFamily="18" charset="-120"/>
            </a:endParaRPr>
          </a:p>
        </p:txBody>
      </p:sp>
      <p:sp>
        <p:nvSpPr>
          <p:cNvPr id="54279" name="AutoShape 27"/>
          <p:cNvSpPr>
            <a:spLocks noChangeArrowheads="1"/>
          </p:cNvSpPr>
          <p:nvPr/>
        </p:nvSpPr>
        <p:spPr bwMode="blackWhite">
          <a:xfrm>
            <a:off x="1828800" y="4006850"/>
            <a:ext cx="4038600" cy="719138"/>
          </a:xfrm>
          <a:prstGeom prst="roundRect">
            <a:avLst>
              <a:gd name="adj" fmla="val 9106"/>
            </a:avLst>
          </a:prstGeom>
          <a:gradFill rotWithShape="1">
            <a:gsLst>
              <a:gs pos="0">
                <a:schemeClr val="bg1"/>
              </a:gs>
              <a:gs pos="100000">
                <a:schemeClr val="accent2"/>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34000" rIns="234000" anchor="ct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spcBef>
                <a:spcPct val="0"/>
              </a:spcBef>
              <a:buFontTx/>
              <a:buNone/>
            </a:pPr>
            <a:r>
              <a:rPr lang="zh-TW" altLang="en-US" sz="2000" b="1" dirty="0">
                <a:solidFill>
                  <a:srgbClr val="0000FF"/>
                </a:solidFill>
                <a:latin typeface="標楷體" panose="03000509000000000000" pitchFamily="65" charset="-120"/>
                <a:ea typeface="新細明體" panose="02020500000000000000" pitchFamily="18" charset="-120"/>
              </a:rPr>
              <a:t>得以國民中學教育會考評量結果為入學門檻</a:t>
            </a:r>
            <a:endParaRPr lang="en-US" altLang="zh-TW" sz="2000" b="1" dirty="0">
              <a:solidFill>
                <a:srgbClr val="0000FF"/>
              </a:solidFill>
              <a:latin typeface="標楷體" panose="03000509000000000000" pitchFamily="65" charset="-120"/>
              <a:ea typeface="新細明體" panose="02020500000000000000" pitchFamily="18" charset="-120"/>
            </a:endParaRPr>
          </a:p>
        </p:txBody>
      </p:sp>
      <p:pic>
        <p:nvPicPr>
          <p:cNvPr id="54280" name="Picture 28" descr="3D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1" y="1981200"/>
            <a:ext cx="76676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81" name="AutoShape 29"/>
          <p:cNvSpPr>
            <a:spLocks noChangeArrowheads="1"/>
          </p:cNvSpPr>
          <p:nvPr/>
        </p:nvSpPr>
        <p:spPr bwMode="blackWhite">
          <a:xfrm>
            <a:off x="1828800" y="4868864"/>
            <a:ext cx="4038600" cy="719137"/>
          </a:xfrm>
          <a:prstGeom prst="roundRect">
            <a:avLst>
              <a:gd name="adj" fmla="val 9106"/>
            </a:avLst>
          </a:prstGeom>
          <a:gradFill rotWithShape="1">
            <a:gsLst>
              <a:gs pos="0">
                <a:schemeClr val="bg1"/>
              </a:gs>
              <a:gs pos="100000">
                <a:srgbClr val="FF00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34000" rIns="234000" anchor="ct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spcBef>
                <a:spcPct val="0"/>
              </a:spcBef>
              <a:buFontTx/>
              <a:buNone/>
            </a:pPr>
            <a:r>
              <a:rPr lang="zh-TW" altLang="en-US" sz="2000" b="1" dirty="0">
                <a:solidFill>
                  <a:srgbClr val="FF0000"/>
                </a:solidFill>
                <a:latin typeface="標楷體" panose="03000509000000000000" pitchFamily="65" charset="-120"/>
                <a:ea typeface="新細明體" panose="02020500000000000000" pitchFamily="18" charset="-120"/>
              </a:rPr>
              <a:t>如有缺額，得經主管機關同意後辦理續招</a:t>
            </a:r>
            <a:endParaRPr lang="en-US" altLang="zh-TW" sz="2000" b="1" dirty="0">
              <a:solidFill>
                <a:srgbClr val="FF0000"/>
              </a:solidFill>
              <a:latin typeface="標楷體" panose="03000509000000000000" pitchFamily="65" charset="-120"/>
              <a:ea typeface="新細明體" panose="02020500000000000000" pitchFamily="18" charset="-120"/>
            </a:endParaRPr>
          </a:p>
        </p:txBody>
      </p:sp>
      <p:sp>
        <p:nvSpPr>
          <p:cNvPr id="10" name="投影片編號版面配置區 3"/>
          <p:cNvSpPr>
            <a:spLocks noGrp="1"/>
          </p:cNvSpPr>
          <p:nvPr>
            <p:ph type="sldNum" sz="quarter" idx="12"/>
          </p:nvPr>
        </p:nvSpPr>
        <p:spPr bwMode="auto">
          <a:xfrm>
            <a:off x="531813" y="78740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spcBef>
                <a:spcPct val="0"/>
              </a:spcBef>
              <a:buNone/>
            </a:pPr>
            <a:r>
              <a:rPr lang="en-US" altLang="zh-TW" sz="2000" dirty="0" smtClean="0">
                <a:solidFill>
                  <a:srgbClr val="FEFFFF"/>
                </a:solidFill>
                <a:latin typeface="+mn-lt"/>
                <a:ea typeface="+mn-ea"/>
              </a:rPr>
              <a:t>80</a:t>
            </a:r>
            <a:endParaRPr lang="en-US" altLang="en-US" sz="2000" dirty="0">
              <a:solidFill>
                <a:srgbClr val="FEFFFF"/>
              </a:solidFill>
              <a:latin typeface="+mn-lt"/>
              <a:ea typeface="+mn-ea"/>
            </a:endParaRPr>
          </a:p>
        </p:txBody>
      </p:sp>
    </p:spTree>
    <p:extLst>
      <p:ext uri="{BB962C8B-B14F-4D97-AF65-F5344CB8AC3E}">
        <p14:creationId xmlns:p14="http://schemas.microsoft.com/office/powerpoint/2010/main" val="2423050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711594" y="601092"/>
            <a:ext cx="8911687" cy="128089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eaLnBrk="1" hangingPunct="1"/>
            <a:r>
              <a:rPr altLang="zh-TW" sz="4000" dirty="0" err="1" smtClean="0">
                <a:latin typeface="Times New Roman" panose="02020603050405020304" pitchFamily="18" charset="0"/>
                <a:ea typeface="標楷體" panose="03000509000000000000" pitchFamily="65" charset="-120"/>
              </a:rPr>
              <a:t>藝才班甄選入學</a:t>
            </a:r>
            <a:r>
              <a:rPr altLang="en-US" sz="4000" dirty="0" err="1" smtClean="0">
                <a:latin typeface="Times New Roman" panose="02020603050405020304" pitchFamily="18" charset="0"/>
                <a:ea typeface="標楷體" panose="03000509000000000000" pitchFamily="65" charset="-120"/>
              </a:rPr>
              <a:t>辦理時程</a:t>
            </a:r>
            <a:endParaRPr lang="en-US" altLang="zh-TW" dirty="0" smtClean="0">
              <a:latin typeface="Times New Roman" panose="02020603050405020304" pitchFamily="18" charset="0"/>
              <a:ea typeface="標楷體" panose="03000509000000000000" pitchFamily="65" charset="-120"/>
            </a:endParaRPr>
          </a:p>
        </p:txBody>
      </p:sp>
      <p:sp>
        <p:nvSpPr>
          <p:cNvPr id="160776" name="Text Box 8"/>
          <p:cNvSpPr txBox="1">
            <a:spLocks noChangeArrowheads="1"/>
          </p:cNvSpPr>
          <p:nvPr/>
        </p:nvSpPr>
        <p:spPr bwMode="gray">
          <a:xfrm>
            <a:off x="5519739" y="1557338"/>
            <a:ext cx="2879725" cy="360362"/>
          </a:xfrm>
          <a:prstGeom prst="rect">
            <a:avLst/>
          </a:prstGeom>
          <a:gradFill rotWithShape="1">
            <a:gsLst>
              <a:gs pos="0">
                <a:srgbClr val="66FFFF"/>
              </a:gs>
              <a:gs pos="50000">
                <a:schemeClr val="bg1"/>
              </a:gs>
              <a:gs pos="100000">
                <a:srgbClr val="66FFFF"/>
              </a:gs>
            </a:gsLst>
            <a:lin ang="5400000" scaled="1"/>
          </a:gradFill>
          <a:ln w="9525" algn="ctr">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dirty="0">
                <a:latin typeface="Times New Roman" pitchFamily="18" charset="0"/>
              </a:rPr>
              <a:t>簡章公告</a:t>
            </a:r>
            <a:r>
              <a:rPr lang="zh-TW" altLang="en-US" sz="1400" dirty="0">
                <a:latin typeface="Times New Roman" pitchFamily="18" charset="0"/>
              </a:rPr>
              <a:t>（</a:t>
            </a:r>
            <a:r>
              <a:rPr lang="en-US" altLang="zh-TW" sz="1400" dirty="0">
                <a:latin typeface="Times New Roman" pitchFamily="18" charset="0"/>
              </a:rPr>
              <a:t>105</a:t>
            </a:r>
            <a:r>
              <a:rPr lang="zh-TW" altLang="en-US" sz="1400" dirty="0">
                <a:latin typeface="Times New Roman" pitchFamily="18" charset="0"/>
              </a:rPr>
              <a:t>年</a:t>
            </a:r>
            <a:r>
              <a:rPr lang="en-US" altLang="zh-TW" sz="1400" dirty="0">
                <a:latin typeface="Times New Roman" pitchFamily="18" charset="0"/>
              </a:rPr>
              <a:t>1</a:t>
            </a:r>
            <a:r>
              <a:rPr lang="zh-TW" altLang="en-US" sz="1400" dirty="0">
                <a:latin typeface="Times New Roman" pitchFamily="18" charset="0"/>
              </a:rPr>
              <a:t>月</a:t>
            </a:r>
            <a:r>
              <a:rPr lang="en-US" altLang="zh-TW" sz="1400" dirty="0">
                <a:latin typeface="Times New Roman" pitchFamily="18" charset="0"/>
              </a:rPr>
              <a:t>11</a:t>
            </a:r>
            <a:r>
              <a:rPr lang="zh-TW" altLang="en-US" sz="1400" dirty="0">
                <a:latin typeface="Times New Roman" pitchFamily="18" charset="0"/>
              </a:rPr>
              <a:t>日）</a:t>
            </a:r>
          </a:p>
        </p:txBody>
      </p:sp>
      <p:sp>
        <p:nvSpPr>
          <p:cNvPr id="160777" name="Text Box 9"/>
          <p:cNvSpPr txBox="1">
            <a:spLocks noChangeArrowheads="1"/>
          </p:cNvSpPr>
          <p:nvPr/>
        </p:nvSpPr>
        <p:spPr bwMode="gray">
          <a:xfrm>
            <a:off x="5519739" y="2132013"/>
            <a:ext cx="2879725" cy="360362"/>
          </a:xfrm>
          <a:prstGeom prst="rect">
            <a:avLst/>
          </a:prstGeom>
          <a:gradFill rotWithShape="1">
            <a:gsLst>
              <a:gs pos="0">
                <a:srgbClr val="66FFFF"/>
              </a:gs>
              <a:gs pos="50000">
                <a:schemeClr val="bg1"/>
              </a:gs>
              <a:gs pos="100000">
                <a:srgbClr val="66FF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1400" dirty="0">
                <a:latin typeface="Times New Roman" pitchFamily="18" charset="0"/>
              </a:rPr>
              <a:t>術科測驗報名（</a:t>
            </a:r>
            <a:r>
              <a:rPr lang="en-US" altLang="zh-TW" sz="1400" dirty="0">
                <a:latin typeface="Times New Roman" pitchFamily="18" charset="0"/>
              </a:rPr>
              <a:t>105</a:t>
            </a:r>
            <a:r>
              <a:rPr lang="zh-TW" altLang="en-US" sz="1400" dirty="0">
                <a:latin typeface="Times New Roman" pitchFamily="18" charset="0"/>
              </a:rPr>
              <a:t>年</a:t>
            </a:r>
            <a:r>
              <a:rPr lang="en-US" altLang="zh-TW" sz="1400" dirty="0">
                <a:latin typeface="Times New Roman" pitchFamily="18" charset="0"/>
              </a:rPr>
              <a:t>3</a:t>
            </a:r>
            <a:r>
              <a:rPr lang="zh-TW" altLang="en-US" sz="1400" dirty="0">
                <a:latin typeface="Times New Roman" pitchFamily="18" charset="0"/>
              </a:rPr>
              <a:t>月</a:t>
            </a:r>
            <a:r>
              <a:rPr lang="en-US" altLang="zh-TW" sz="1400" dirty="0">
                <a:latin typeface="Times New Roman" pitchFamily="18" charset="0"/>
              </a:rPr>
              <a:t>1</a:t>
            </a:r>
            <a:r>
              <a:rPr lang="zh-TW" altLang="en-US" sz="1400" dirty="0">
                <a:latin typeface="Times New Roman" pitchFamily="18" charset="0"/>
              </a:rPr>
              <a:t>日至</a:t>
            </a:r>
            <a:r>
              <a:rPr lang="en-US" altLang="zh-TW" sz="1400" dirty="0">
                <a:latin typeface="Times New Roman" pitchFamily="18" charset="0"/>
              </a:rPr>
              <a:t>7</a:t>
            </a:r>
            <a:r>
              <a:rPr lang="zh-TW" altLang="en-US" sz="1400" dirty="0">
                <a:latin typeface="Times New Roman" pitchFamily="18" charset="0"/>
              </a:rPr>
              <a:t>日）</a:t>
            </a:r>
          </a:p>
        </p:txBody>
      </p:sp>
      <p:sp>
        <p:nvSpPr>
          <p:cNvPr id="160778" name="Text Box 10"/>
          <p:cNvSpPr txBox="1">
            <a:spLocks noChangeArrowheads="1"/>
          </p:cNvSpPr>
          <p:nvPr/>
        </p:nvSpPr>
        <p:spPr bwMode="gray">
          <a:xfrm>
            <a:off x="5519739" y="3609976"/>
            <a:ext cx="2879725" cy="360363"/>
          </a:xfrm>
          <a:prstGeom prst="rect">
            <a:avLst/>
          </a:prstGeom>
          <a:gradFill rotWithShape="1">
            <a:gsLst>
              <a:gs pos="0">
                <a:srgbClr val="66FFFF"/>
              </a:gs>
              <a:gs pos="50000">
                <a:schemeClr val="bg1"/>
              </a:gs>
              <a:gs pos="100000">
                <a:srgbClr val="66FF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dirty="0">
                <a:latin typeface="Times New Roman" pitchFamily="18" charset="0"/>
              </a:rPr>
              <a:t>術科測驗</a:t>
            </a:r>
            <a:r>
              <a:rPr lang="zh-TW" altLang="en-US" sz="1400" dirty="0">
                <a:latin typeface="Times New Roman" pitchFamily="18" charset="0"/>
              </a:rPr>
              <a:t>（</a:t>
            </a:r>
            <a:r>
              <a:rPr lang="en-US" altLang="zh-TW" sz="1400" dirty="0">
                <a:latin typeface="Times New Roman" pitchFamily="18" charset="0"/>
              </a:rPr>
              <a:t>105</a:t>
            </a:r>
            <a:r>
              <a:rPr lang="zh-TW" altLang="en-US" sz="1400" dirty="0">
                <a:latin typeface="Times New Roman" pitchFamily="18" charset="0"/>
              </a:rPr>
              <a:t>年</a:t>
            </a:r>
            <a:r>
              <a:rPr lang="en-US" altLang="zh-TW" sz="1400" dirty="0">
                <a:latin typeface="Times New Roman" pitchFamily="18" charset="0"/>
              </a:rPr>
              <a:t>4</a:t>
            </a:r>
            <a:r>
              <a:rPr lang="zh-TW" altLang="en-US" sz="1400" dirty="0">
                <a:latin typeface="Times New Roman" pitchFamily="18" charset="0"/>
              </a:rPr>
              <a:t>月中旬）</a:t>
            </a:r>
          </a:p>
        </p:txBody>
      </p:sp>
      <p:sp>
        <p:nvSpPr>
          <p:cNvPr id="160779" name="Text Box 11"/>
          <p:cNvSpPr txBox="1">
            <a:spLocks noChangeArrowheads="1"/>
          </p:cNvSpPr>
          <p:nvPr/>
        </p:nvSpPr>
        <p:spPr bwMode="gray">
          <a:xfrm>
            <a:off x="5519739" y="4219576"/>
            <a:ext cx="2879725" cy="360363"/>
          </a:xfrm>
          <a:prstGeom prst="rect">
            <a:avLst/>
          </a:prstGeom>
          <a:gradFill rotWithShape="1">
            <a:gsLst>
              <a:gs pos="0">
                <a:srgbClr val="FF00FF"/>
              </a:gs>
              <a:gs pos="50000">
                <a:schemeClr val="bg1"/>
              </a:gs>
              <a:gs pos="100000">
                <a:srgbClr val="FF00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1400" dirty="0">
                <a:latin typeface="Times New Roman" pitchFamily="18" charset="0"/>
              </a:rPr>
              <a:t>國中教育會考（</a:t>
            </a:r>
            <a:r>
              <a:rPr lang="en-US" altLang="zh-TW" sz="1400" dirty="0">
                <a:latin typeface="Times New Roman" pitchFamily="18" charset="0"/>
              </a:rPr>
              <a:t>105</a:t>
            </a:r>
            <a:r>
              <a:rPr lang="zh-TW" altLang="en-US" sz="1400" dirty="0">
                <a:latin typeface="Times New Roman" pitchFamily="18" charset="0"/>
              </a:rPr>
              <a:t>年</a:t>
            </a:r>
            <a:r>
              <a:rPr lang="en-US" altLang="zh-TW" sz="1400" dirty="0">
                <a:latin typeface="Times New Roman" pitchFamily="18" charset="0"/>
              </a:rPr>
              <a:t>5</a:t>
            </a:r>
            <a:r>
              <a:rPr lang="zh-TW" altLang="en-US" sz="1400" dirty="0">
                <a:latin typeface="Times New Roman" pitchFamily="18" charset="0"/>
              </a:rPr>
              <a:t>月</a:t>
            </a:r>
            <a:r>
              <a:rPr lang="en-US" altLang="zh-TW" sz="1400" dirty="0">
                <a:latin typeface="Times New Roman" pitchFamily="18" charset="0"/>
              </a:rPr>
              <a:t>14-15</a:t>
            </a:r>
            <a:r>
              <a:rPr lang="zh-TW" altLang="en-US" sz="1400" dirty="0">
                <a:latin typeface="Times New Roman" pitchFamily="18" charset="0"/>
              </a:rPr>
              <a:t>日）</a:t>
            </a:r>
          </a:p>
        </p:txBody>
      </p:sp>
      <p:sp>
        <p:nvSpPr>
          <p:cNvPr id="160780" name="Text Box 12"/>
          <p:cNvSpPr txBox="1">
            <a:spLocks noChangeArrowheads="1"/>
          </p:cNvSpPr>
          <p:nvPr/>
        </p:nvSpPr>
        <p:spPr bwMode="gray">
          <a:xfrm>
            <a:off x="5519739" y="5659438"/>
            <a:ext cx="2879725" cy="506412"/>
          </a:xfrm>
          <a:prstGeom prst="rect">
            <a:avLst/>
          </a:prstGeom>
          <a:gradFill rotWithShape="1">
            <a:gsLst>
              <a:gs pos="0">
                <a:srgbClr val="66FFFF"/>
              </a:gs>
              <a:gs pos="50000">
                <a:schemeClr val="bg1"/>
              </a:gs>
              <a:gs pos="100000">
                <a:srgbClr val="66FF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1600" dirty="0">
                <a:solidFill>
                  <a:srgbClr val="FF0000"/>
                </a:solidFill>
                <a:latin typeface="Times New Roman" pitchFamily="18" charset="0"/>
              </a:rPr>
              <a:t>藝</a:t>
            </a:r>
            <a:r>
              <a:rPr lang="zh-TW" altLang="en-US" sz="1600" dirty="0" smtClean="0">
                <a:solidFill>
                  <a:srgbClr val="FF0000"/>
                </a:solidFill>
                <a:latin typeface="Times New Roman" pitchFamily="18" charset="0"/>
              </a:rPr>
              <a:t>才班放榜（</a:t>
            </a:r>
            <a:r>
              <a:rPr lang="en-US" altLang="zh-TW" sz="1600" dirty="0">
                <a:solidFill>
                  <a:srgbClr val="FF0000"/>
                </a:solidFill>
                <a:latin typeface="Times New Roman" pitchFamily="18" charset="0"/>
              </a:rPr>
              <a:t>105</a:t>
            </a:r>
            <a:r>
              <a:rPr lang="zh-TW" altLang="en-US" sz="1600" dirty="0">
                <a:solidFill>
                  <a:srgbClr val="FF0000"/>
                </a:solidFill>
                <a:latin typeface="Times New Roman" pitchFamily="18" charset="0"/>
              </a:rPr>
              <a:t>年</a:t>
            </a:r>
            <a:r>
              <a:rPr lang="en-US" altLang="zh-TW" sz="1600" dirty="0">
                <a:solidFill>
                  <a:srgbClr val="FF0000"/>
                </a:solidFill>
                <a:latin typeface="Times New Roman" pitchFamily="18" charset="0"/>
              </a:rPr>
              <a:t>7</a:t>
            </a:r>
            <a:r>
              <a:rPr lang="zh-TW" altLang="en-US" sz="1600" dirty="0" smtClean="0">
                <a:solidFill>
                  <a:srgbClr val="FF0000"/>
                </a:solidFill>
                <a:latin typeface="Times New Roman" pitchFamily="18" charset="0"/>
              </a:rPr>
              <a:t>月</a:t>
            </a:r>
            <a:r>
              <a:rPr lang="en-US" altLang="zh-TW" sz="1600" dirty="0" smtClean="0">
                <a:solidFill>
                  <a:srgbClr val="FF0000"/>
                </a:solidFill>
                <a:latin typeface="Times New Roman" pitchFamily="18" charset="0"/>
              </a:rPr>
              <a:t>5</a:t>
            </a:r>
            <a:r>
              <a:rPr lang="zh-TW" altLang="en-US" sz="1600" dirty="0" smtClean="0">
                <a:solidFill>
                  <a:srgbClr val="FF0000"/>
                </a:solidFill>
                <a:latin typeface="Times New Roman" pitchFamily="18" charset="0"/>
              </a:rPr>
              <a:t>日</a:t>
            </a:r>
            <a:r>
              <a:rPr lang="zh-TW" altLang="en-US" sz="1600" dirty="0">
                <a:solidFill>
                  <a:srgbClr val="FF0000"/>
                </a:solidFill>
                <a:latin typeface="Times New Roman" pitchFamily="18" charset="0"/>
              </a:rPr>
              <a:t>）</a:t>
            </a:r>
          </a:p>
          <a:p>
            <a:pPr algn="ctr" eaLnBrk="1" hangingPunct="1">
              <a:defRPr/>
            </a:pPr>
            <a:r>
              <a:rPr lang="zh-TW" altLang="en-US" sz="1600" dirty="0">
                <a:solidFill>
                  <a:srgbClr val="FF0000"/>
                </a:solidFill>
                <a:latin typeface="Times New Roman" pitchFamily="18" charset="0"/>
              </a:rPr>
              <a:t>藝才</a:t>
            </a:r>
            <a:r>
              <a:rPr lang="zh-TW" altLang="en-US" sz="1600" dirty="0" smtClean="0">
                <a:solidFill>
                  <a:srgbClr val="FF0000"/>
                </a:solidFill>
                <a:latin typeface="Times New Roman" pitchFamily="18" charset="0"/>
              </a:rPr>
              <a:t>班報到（</a:t>
            </a:r>
            <a:r>
              <a:rPr lang="en-US" altLang="zh-TW" sz="1600" dirty="0">
                <a:solidFill>
                  <a:srgbClr val="FF0000"/>
                </a:solidFill>
                <a:latin typeface="Times New Roman" pitchFamily="18" charset="0"/>
              </a:rPr>
              <a:t>105</a:t>
            </a:r>
            <a:r>
              <a:rPr lang="zh-TW" altLang="en-US" sz="1600" dirty="0">
                <a:solidFill>
                  <a:srgbClr val="FF0000"/>
                </a:solidFill>
                <a:latin typeface="Times New Roman" pitchFamily="18" charset="0"/>
              </a:rPr>
              <a:t>年</a:t>
            </a:r>
            <a:r>
              <a:rPr lang="en-US" altLang="zh-TW" sz="1600" dirty="0">
                <a:solidFill>
                  <a:srgbClr val="FF0000"/>
                </a:solidFill>
                <a:latin typeface="Times New Roman" pitchFamily="18" charset="0"/>
              </a:rPr>
              <a:t>7</a:t>
            </a:r>
            <a:r>
              <a:rPr lang="zh-TW" altLang="en-US" sz="1600" dirty="0" smtClean="0">
                <a:solidFill>
                  <a:srgbClr val="FF0000"/>
                </a:solidFill>
                <a:latin typeface="Times New Roman" pitchFamily="18" charset="0"/>
              </a:rPr>
              <a:t>月</a:t>
            </a:r>
            <a:r>
              <a:rPr lang="en-US" altLang="zh-TW" sz="1600" dirty="0" smtClean="0">
                <a:solidFill>
                  <a:srgbClr val="FF0000"/>
                </a:solidFill>
                <a:latin typeface="Times New Roman" pitchFamily="18" charset="0"/>
              </a:rPr>
              <a:t>7</a:t>
            </a:r>
            <a:r>
              <a:rPr lang="zh-TW" altLang="en-US" sz="1600" dirty="0" smtClean="0">
                <a:solidFill>
                  <a:srgbClr val="FF0000"/>
                </a:solidFill>
                <a:latin typeface="Times New Roman" pitchFamily="18" charset="0"/>
              </a:rPr>
              <a:t>日</a:t>
            </a:r>
            <a:r>
              <a:rPr lang="zh-TW" altLang="en-US" sz="1600" dirty="0">
                <a:solidFill>
                  <a:srgbClr val="FF0000"/>
                </a:solidFill>
                <a:latin typeface="Times New Roman" pitchFamily="18" charset="0"/>
              </a:rPr>
              <a:t>）</a:t>
            </a:r>
          </a:p>
        </p:txBody>
      </p:sp>
      <p:sp>
        <p:nvSpPr>
          <p:cNvPr id="160781" name="Text Box 13"/>
          <p:cNvSpPr txBox="1">
            <a:spLocks noChangeArrowheads="1"/>
          </p:cNvSpPr>
          <p:nvPr/>
        </p:nvSpPr>
        <p:spPr bwMode="gray">
          <a:xfrm>
            <a:off x="5519739" y="4838701"/>
            <a:ext cx="2879725" cy="360363"/>
          </a:xfrm>
          <a:prstGeom prst="rect">
            <a:avLst/>
          </a:prstGeom>
          <a:gradFill rotWithShape="1">
            <a:gsLst>
              <a:gs pos="0">
                <a:srgbClr val="66FFFF"/>
              </a:gs>
              <a:gs pos="50000">
                <a:schemeClr val="bg1"/>
              </a:gs>
              <a:gs pos="100000">
                <a:srgbClr val="66FF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1200" dirty="0">
                <a:latin typeface="Times New Roman" pitchFamily="18" charset="0"/>
              </a:rPr>
              <a:t>甄選入學報名（</a:t>
            </a:r>
            <a:r>
              <a:rPr lang="en-US" altLang="zh-TW" sz="1200" dirty="0">
                <a:latin typeface="Times New Roman" pitchFamily="18" charset="0"/>
              </a:rPr>
              <a:t>105</a:t>
            </a:r>
            <a:r>
              <a:rPr lang="zh-TW" altLang="en-US" sz="1200" dirty="0">
                <a:latin typeface="Times New Roman" pitchFamily="18" charset="0"/>
              </a:rPr>
              <a:t>年</a:t>
            </a:r>
            <a:r>
              <a:rPr lang="en-US" altLang="zh-TW" sz="1200" dirty="0">
                <a:latin typeface="Times New Roman" pitchFamily="18" charset="0"/>
              </a:rPr>
              <a:t>6</a:t>
            </a:r>
            <a:r>
              <a:rPr lang="zh-TW" altLang="en-US" sz="1200" dirty="0">
                <a:latin typeface="Times New Roman" pitchFamily="18" charset="0"/>
              </a:rPr>
              <a:t>月</a:t>
            </a:r>
            <a:r>
              <a:rPr lang="en-US" altLang="zh-TW" sz="1200" dirty="0">
                <a:latin typeface="Times New Roman" pitchFamily="18" charset="0"/>
              </a:rPr>
              <a:t>13-17</a:t>
            </a:r>
            <a:r>
              <a:rPr lang="zh-TW" altLang="en-US" sz="1200" dirty="0">
                <a:latin typeface="Times New Roman" pitchFamily="18" charset="0"/>
              </a:rPr>
              <a:t>、</a:t>
            </a:r>
            <a:r>
              <a:rPr lang="en-US" altLang="zh-TW" sz="1200" dirty="0">
                <a:latin typeface="Times New Roman" pitchFamily="18" charset="0"/>
              </a:rPr>
              <a:t>18</a:t>
            </a:r>
            <a:r>
              <a:rPr lang="zh-TW" altLang="en-US" sz="1200" dirty="0">
                <a:latin typeface="Times New Roman" pitchFamily="18" charset="0"/>
              </a:rPr>
              <a:t>日</a:t>
            </a:r>
            <a:r>
              <a:rPr lang="zh-TW" altLang="en-US" sz="1400" dirty="0">
                <a:latin typeface="Times New Roman" pitchFamily="18" charset="0"/>
              </a:rPr>
              <a:t>）</a:t>
            </a:r>
          </a:p>
        </p:txBody>
      </p:sp>
      <p:cxnSp>
        <p:nvCxnSpPr>
          <p:cNvPr id="58377" name="AutoShape 14"/>
          <p:cNvCxnSpPr>
            <a:cxnSpLocks noChangeShapeType="1"/>
            <a:stCxn id="160776" idx="2"/>
            <a:endCxn id="160777" idx="0"/>
          </p:cNvCxnSpPr>
          <p:nvPr/>
        </p:nvCxnSpPr>
        <p:spPr bwMode="gray">
          <a:xfrm>
            <a:off x="6959600" y="1917701"/>
            <a:ext cx="0" cy="214313"/>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78" name="AutoShape 15"/>
          <p:cNvCxnSpPr>
            <a:cxnSpLocks noChangeShapeType="1"/>
            <a:stCxn id="160777" idx="2"/>
            <a:endCxn id="160778" idx="0"/>
          </p:cNvCxnSpPr>
          <p:nvPr/>
        </p:nvCxnSpPr>
        <p:spPr bwMode="gray">
          <a:xfrm>
            <a:off x="6959600" y="2492375"/>
            <a:ext cx="0" cy="1117600"/>
          </a:xfrm>
          <a:prstGeom prst="straightConnector1">
            <a:avLst/>
          </a:prstGeom>
          <a:noFill/>
          <a:ln w="952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79" name="AutoShape 16"/>
          <p:cNvCxnSpPr>
            <a:cxnSpLocks noChangeShapeType="1"/>
            <a:stCxn id="160778" idx="2"/>
            <a:endCxn id="160779" idx="0"/>
          </p:cNvCxnSpPr>
          <p:nvPr/>
        </p:nvCxnSpPr>
        <p:spPr bwMode="gray">
          <a:xfrm>
            <a:off x="6959600" y="3970339"/>
            <a:ext cx="0" cy="249237"/>
          </a:xfrm>
          <a:prstGeom prst="straightConnector1">
            <a:avLst/>
          </a:prstGeom>
          <a:noFill/>
          <a:ln w="952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80" name="AutoShape 17"/>
          <p:cNvCxnSpPr>
            <a:cxnSpLocks noChangeShapeType="1"/>
            <a:stCxn id="160779" idx="2"/>
            <a:endCxn id="160781" idx="0"/>
          </p:cNvCxnSpPr>
          <p:nvPr/>
        </p:nvCxnSpPr>
        <p:spPr bwMode="gray">
          <a:xfrm>
            <a:off x="6959600" y="4579938"/>
            <a:ext cx="0" cy="258762"/>
          </a:xfrm>
          <a:prstGeom prst="straightConnector1">
            <a:avLst/>
          </a:prstGeom>
          <a:noFill/>
          <a:ln w="952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81" name="AutoShape 18"/>
          <p:cNvCxnSpPr>
            <a:cxnSpLocks noChangeShapeType="1"/>
            <a:stCxn id="160781" idx="2"/>
            <a:endCxn id="160780" idx="0"/>
          </p:cNvCxnSpPr>
          <p:nvPr/>
        </p:nvCxnSpPr>
        <p:spPr bwMode="gray">
          <a:xfrm>
            <a:off x="6959600" y="5199064"/>
            <a:ext cx="0" cy="460375"/>
          </a:xfrm>
          <a:prstGeom prst="straightConnector1">
            <a:avLst/>
          </a:prstGeom>
          <a:noFill/>
          <a:ln w="952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787" name="Text Box 19"/>
          <p:cNvSpPr txBox="1">
            <a:spLocks noChangeArrowheads="1"/>
          </p:cNvSpPr>
          <p:nvPr/>
        </p:nvSpPr>
        <p:spPr bwMode="gray">
          <a:xfrm>
            <a:off x="2422526" y="5659438"/>
            <a:ext cx="2519363" cy="506412"/>
          </a:xfrm>
          <a:prstGeom prst="rect">
            <a:avLst/>
          </a:prstGeom>
          <a:gradFill rotWithShape="1">
            <a:gsLst>
              <a:gs pos="0">
                <a:srgbClr val="FF00FF"/>
              </a:gs>
              <a:gs pos="50000">
                <a:schemeClr val="bg1"/>
              </a:gs>
              <a:gs pos="100000">
                <a:srgbClr val="FF00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r>
              <a:rPr lang="zh-TW" altLang="en-US" sz="1400" dirty="0">
                <a:latin typeface="Times New Roman" pitchFamily="18" charset="0"/>
              </a:rPr>
              <a:t>免試入學放榜</a:t>
            </a:r>
            <a:r>
              <a:rPr lang="zh-TW" altLang="en-US" sz="1400" dirty="0"/>
              <a:t>（</a:t>
            </a:r>
            <a:r>
              <a:rPr lang="en-US" altLang="zh-TW" sz="1400" dirty="0"/>
              <a:t>105</a:t>
            </a:r>
            <a:r>
              <a:rPr lang="zh-TW" altLang="en-US" sz="1400" dirty="0"/>
              <a:t>年</a:t>
            </a:r>
            <a:r>
              <a:rPr lang="en-US" altLang="zh-TW" sz="1400" dirty="0"/>
              <a:t>7</a:t>
            </a:r>
            <a:r>
              <a:rPr lang="zh-TW" altLang="en-US" sz="1400" dirty="0" smtClean="0"/>
              <a:t>月</a:t>
            </a:r>
            <a:r>
              <a:rPr lang="en-US" altLang="zh-TW" sz="1400" dirty="0" smtClean="0"/>
              <a:t>5</a:t>
            </a:r>
            <a:r>
              <a:rPr lang="zh-TW" altLang="en-US" sz="1400" dirty="0" smtClean="0"/>
              <a:t>日</a:t>
            </a:r>
            <a:r>
              <a:rPr lang="zh-TW" altLang="en-US" sz="1400" dirty="0"/>
              <a:t>）</a:t>
            </a:r>
            <a:endParaRPr lang="zh-TW" altLang="en-US" sz="1400" dirty="0">
              <a:latin typeface="Times New Roman" pitchFamily="18" charset="0"/>
            </a:endParaRPr>
          </a:p>
          <a:p>
            <a:pPr eaLnBrk="1" hangingPunct="1">
              <a:defRPr/>
            </a:pPr>
            <a:r>
              <a:rPr lang="zh-TW" altLang="en-US" sz="1400" dirty="0"/>
              <a:t>免試入學</a:t>
            </a:r>
            <a:r>
              <a:rPr lang="zh-TW" altLang="en-US" sz="1400" dirty="0">
                <a:latin typeface="Times New Roman" pitchFamily="18" charset="0"/>
              </a:rPr>
              <a:t>報到</a:t>
            </a:r>
            <a:r>
              <a:rPr lang="zh-TW" altLang="en-US" sz="1400" dirty="0"/>
              <a:t>（</a:t>
            </a:r>
            <a:r>
              <a:rPr lang="en-US" altLang="zh-TW" sz="1400" dirty="0" smtClean="0"/>
              <a:t>105</a:t>
            </a:r>
            <a:r>
              <a:rPr lang="zh-TW" altLang="en-US" sz="1400" dirty="0" smtClean="0"/>
              <a:t>年</a:t>
            </a:r>
            <a:r>
              <a:rPr lang="en-US" altLang="zh-TW" sz="1400" dirty="0"/>
              <a:t>7</a:t>
            </a:r>
            <a:r>
              <a:rPr lang="zh-TW" altLang="en-US" sz="1400" dirty="0" smtClean="0"/>
              <a:t>月</a:t>
            </a:r>
            <a:r>
              <a:rPr lang="en-US" altLang="zh-TW" sz="1400" dirty="0" smtClean="0"/>
              <a:t>7</a:t>
            </a:r>
            <a:r>
              <a:rPr lang="zh-TW" altLang="en-US" sz="1400" dirty="0" smtClean="0"/>
              <a:t>日</a:t>
            </a:r>
            <a:r>
              <a:rPr lang="zh-TW" altLang="en-US" sz="1400" dirty="0"/>
              <a:t>）</a:t>
            </a:r>
          </a:p>
        </p:txBody>
      </p:sp>
      <p:sp>
        <p:nvSpPr>
          <p:cNvPr id="160788" name="Text Box 20"/>
          <p:cNvSpPr txBox="1">
            <a:spLocks noChangeArrowheads="1"/>
          </p:cNvSpPr>
          <p:nvPr/>
        </p:nvSpPr>
        <p:spPr bwMode="gray">
          <a:xfrm>
            <a:off x="2422526" y="4838701"/>
            <a:ext cx="2519363" cy="360363"/>
          </a:xfrm>
          <a:prstGeom prst="rect">
            <a:avLst/>
          </a:prstGeom>
          <a:gradFill rotWithShape="1">
            <a:gsLst>
              <a:gs pos="0">
                <a:srgbClr val="FF00FF"/>
              </a:gs>
              <a:gs pos="50000">
                <a:schemeClr val="bg1"/>
              </a:gs>
              <a:gs pos="100000">
                <a:srgbClr val="FF00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000" b="1">
                <a:solidFill>
                  <a:schemeClr val="tx1"/>
                </a:solidFill>
                <a:latin typeface="Arial" charset="0"/>
                <a:ea typeface="標楷體" pitchFamily="65" charset="-120"/>
              </a:defRPr>
            </a:lvl1pPr>
            <a:lvl2pPr marL="742950" indent="-285750" eaLnBrk="0" hangingPunct="0">
              <a:defRPr sz="1000" b="1">
                <a:solidFill>
                  <a:schemeClr val="tx1"/>
                </a:solidFill>
                <a:latin typeface="Arial" charset="0"/>
                <a:ea typeface="標楷體" pitchFamily="65" charset="-120"/>
              </a:defRPr>
            </a:lvl2pPr>
            <a:lvl3pPr marL="1143000" indent="-228600" eaLnBrk="0" hangingPunct="0">
              <a:defRPr sz="1000" b="1">
                <a:solidFill>
                  <a:schemeClr val="tx1"/>
                </a:solidFill>
                <a:latin typeface="Arial" charset="0"/>
                <a:ea typeface="標楷體" pitchFamily="65" charset="-120"/>
              </a:defRPr>
            </a:lvl3pPr>
            <a:lvl4pPr marL="1600200" indent="-228600" eaLnBrk="0" hangingPunct="0">
              <a:defRPr sz="1000" b="1">
                <a:solidFill>
                  <a:schemeClr val="tx1"/>
                </a:solidFill>
                <a:latin typeface="Arial" charset="0"/>
                <a:ea typeface="標楷體" pitchFamily="65" charset="-120"/>
              </a:defRPr>
            </a:lvl4pPr>
            <a:lvl5pPr marL="2057400" indent="-228600" eaLnBrk="0" hangingPunct="0">
              <a:defRPr sz="1000" b="1">
                <a:solidFill>
                  <a:schemeClr val="tx1"/>
                </a:solidFill>
                <a:latin typeface="Arial" charset="0"/>
                <a:ea typeface="標楷體" pitchFamily="65" charset="-120"/>
              </a:defRPr>
            </a:lvl5pPr>
            <a:lvl6pPr marL="2514600" indent="-228600" algn="ctr" eaLnBrk="0" fontAlgn="base" hangingPunct="0">
              <a:spcBef>
                <a:spcPct val="0"/>
              </a:spcBef>
              <a:spcAft>
                <a:spcPct val="0"/>
              </a:spcAft>
              <a:defRPr sz="1000" b="1">
                <a:solidFill>
                  <a:schemeClr val="tx1"/>
                </a:solidFill>
                <a:latin typeface="Arial" charset="0"/>
                <a:ea typeface="標楷體" pitchFamily="65" charset="-120"/>
              </a:defRPr>
            </a:lvl6pPr>
            <a:lvl7pPr marL="2971800" indent="-228600" algn="ctr" eaLnBrk="0" fontAlgn="base" hangingPunct="0">
              <a:spcBef>
                <a:spcPct val="0"/>
              </a:spcBef>
              <a:spcAft>
                <a:spcPct val="0"/>
              </a:spcAft>
              <a:defRPr sz="1000" b="1">
                <a:solidFill>
                  <a:schemeClr val="tx1"/>
                </a:solidFill>
                <a:latin typeface="Arial" charset="0"/>
                <a:ea typeface="標楷體" pitchFamily="65" charset="-120"/>
              </a:defRPr>
            </a:lvl7pPr>
            <a:lvl8pPr marL="3429000" indent="-228600" algn="ctr" eaLnBrk="0" fontAlgn="base" hangingPunct="0">
              <a:spcBef>
                <a:spcPct val="0"/>
              </a:spcBef>
              <a:spcAft>
                <a:spcPct val="0"/>
              </a:spcAft>
              <a:defRPr sz="1000" b="1">
                <a:solidFill>
                  <a:schemeClr val="tx1"/>
                </a:solidFill>
                <a:latin typeface="Arial" charset="0"/>
                <a:ea typeface="標楷體" pitchFamily="65" charset="-120"/>
              </a:defRPr>
            </a:lvl8pPr>
            <a:lvl9pPr marL="3886200" indent="-228600" algn="ctr" eaLnBrk="0" fontAlgn="base" hangingPunct="0">
              <a:spcBef>
                <a:spcPct val="0"/>
              </a:spcBef>
              <a:spcAft>
                <a:spcPct val="0"/>
              </a:spcAft>
              <a:defRPr sz="1000" b="1">
                <a:solidFill>
                  <a:schemeClr val="tx1"/>
                </a:solidFill>
                <a:latin typeface="Arial" charset="0"/>
                <a:ea typeface="標楷體" pitchFamily="65" charset="-120"/>
              </a:defRPr>
            </a:lvl9pPr>
          </a:lstStyle>
          <a:p>
            <a:pPr algn="ctr" eaLnBrk="1" hangingPunct="1">
              <a:defRPr/>
            </a:pPr>
            <a:r>
              <a:rPr lang="zh-TW" altLang="en-US" sz="1400" dirty="0">
                <a:latin typeface="Times New Roman" pitchFamily="18" charset="0"/>
              </a:rPr>
              <a:t>免試入學報名</a:t>
            </a:r>
          </a:p>
        </p:txBody>
      </p:sp>
      <p:cxnSp>
        <p:nvCxnSpPr>
          <p:cNvPr id="58384" name="AutoShape 21"/>
          <p:cNvCxnSpPr>
            <a:cxnSpLocks noChangeShapeType="1"/>
            <a:stCxn id="160788" idx="2"/>
            <a:endCxn id="160787" idx="0"/>
          </p:cNvCxnSpPr>
          <p:nvPr/>
        </p:nvCxnSpPr>
        <p:spPr bwMode="gray">
          <a:xfrm>
            <a:off x="3683000" y="5199064"/>
            <a:ext cx="0" cy="460375"/>
          </a:xfrm>
          <a:prstGeom prst="straightConnector1">
            <a:avLst/>
          </a:prstGeom>
          <a:noFill/>
          <a:ln w="95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85" name="AutoShape 22"/>
          <p:cNvCxnSpPr>
            <a:cxnSpLocks noChangeShapeType="1"/>
            <a:stCxn id="160779" idx="1"/>
            <a:endCxn id="160788" idx="0"/>
          </p:cNvCxnSpPr>
          <p:nvPr/>
        </p:nvCxnSpPr>
        <p:spPr bwMode="gray">
          <a:xfrm rot="10800000" flipV="1">
            <a:off x="3683000" y="4400550"/>
            <a:ext cx="1836738" cy="438150"/>
          </a:xfrm>
          <a:prstGeom prst="bentConnector2">
            <a:avLst/>
          </a:prstGeom>
          <a:noFill/>
          <a:ln w="9525">
            <a:solidFill>
              <a:srgbClr val="FF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386" name="Text Box 23"/>
          <p:cNvSpPr txBox="1">
            <a:spLocks noChangeArrowheads="1"/>
          </p:cNvSpPr>
          <p:nvPr/>
        </p:nvSpPr>
        <p:spPr bwMode="gray">
          <a:xfrm>
            <a:off x="4438651" y="5227638"/>
            <a:ext cx="1584325"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lgn="ctr" eaLnBrk="1" hangingPunct="1">
              <a:spcBef>
                <a:spcPct val="0"/>
              </a:spcBef>
              <a:buFontTx/>
              <a:buNone/>
            </a:pPr>
            <a:r>
              <a:rPr lang="zh-TW" altLang="en-US" sz="1400" b="1">
                <a:solidFill>
                  <a:srgbClr val="FF3300"/>
                </a:solidFill>
                <a:latin typeface="Times New Roman" panose="02020603050405020304" pitchFamily="18" charset="0"/>
                <a:ea typeface="新細明體" panose="02020500000000000000" pitchFamily="18" charset="-120"/>
              </a:rPr>
              <a:t>可同時報名</a:t>
            </a:r>
          </a:p>
        </p:txBody>
      </p:sp>
      <p:cxnSp>
        <p:nvCxnSpPr>
          <p:cNvPr id="58387" name="AutoShape 24"/>
          <p:cNvCxnSpPr>
            <a:cxnSpLocks noChangeShapeType="1"/>
            <a:stCxn id="160788" idx="2"/>
            <a:endCxn id="58386" idx="1"/>
          </p:cNvCxnSpPr>
          <p:nvPr/>
        </p:nvCxnSpPr>
        <p:spPr bwMode="gray">
          <a:xfrm rot="16200000" flipH="1">
            <a:off x="3956050" y="4926013"/>
            <a:ext cx="209550" cy="755650"/>
          </a:xfrm>
          <a:prstGeom prst="bentConnector2">
            <a:avLst/>
          </a:prstGeom>
          <a:noFill/>
          <a:ln w="9525" cap="rnd">
            <a:solidFill>
              <a:srgbClr val="FF33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88" name="AutoShape 25"/>
          <p:cNvCxnSpPr>
            <a:cxnSpLocks noChangeShapeType="1"/>
            <a:stCxn id="160781" idx="2"/>
            <a:endCxn id="58386" idx="3"/>
          </p:cNvCxnSpPr>
          <p:nvPr/>
        </p:nvCxnSpPr>
        <p:spPr bwMode="gray">
          <a:xfrm rot="5400000">
            <a:off x="6386513" y="4835526"/>
            <a:ext cx="209550" cy="936625"/>
          </a:xfrm>
          <a:prstGeom prst="bentConnector2">
            <a:avLst/>
          </a:prstGeom>
          <a:noFill/>
          <a:ln w="9525" cap="rnd">
            <a:solidFill>
              <a:srgbClr val="FF33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389" name="Text Box 26"/>
          <p:cNvSpPr txBox="1">
            <a:spLocks noChangeArrowheads="1"/>
          </p:cNvSpPr>
          <p:nvPr/>
        </p:nvSpPr>
        <p:spPr bwMode="gray">
          <a:xfrm>
            <a:off x="4295776" y="6235701"/>
            <a:ext cx="1871663" cy="25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lgn="ctr" eaLnBrk="1" hangingPunct="1">
              <a:spcBef>
                <a:spcPct val="0"/>
              </a:spcBef>
              <a:buFontTx/>
              <a:buNone/>
            </a:pPr>
            <a:r>
              <a:rPr lang="zh-TW" altLang="en-US" sz="1400" b="1">
                <a:solidFill>
                  <a:srgbClr val="FF3300"/>
                </a:solidFill>
                <a:latin typeface="Times New Roman" panose="02020603050405020304" pitchFamily="18" charset="0"/>
                <a:ea typeface="新細明體" panose="02020500000000000000" pitchFamily="18" charset="-120"/>
              </a:rPr>
              <a:t>如同時錄取擇一報到</a:t>
            </a:r>
          </a:p>
        </p:txBody>
      </p:sp>
      <p:cxnSp>
        <p:nvCxnSpPr>
          <p:cNvPr id="58390" name="AutoShape 32"/>
          <p:cNvCxnSpPr>
            <a:cxnSpLocks noChangeShapeType="1"/>
          </p:cNvCxnSpPr>
          <p:nvPr/>
        </p:nvCxnSpPr>
        <p:spPr bwMode="gray">
          <a:xfrm>
            <a:off x="3503613" y="3284539"/>
            <a:ext cx="0" cy="142875"/>
          </a:xfrm>
          <a:prstGeom prst="straightConnector1">
            <a:avLst/>
          </a:prstGeom>
          <a:noFill/>
          <a:ln w="9525">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1" name="AutoShape 33"/>
          <p:cNvCxnSpPr>
            <a:cxnSpLocks noChangeShapeType="1"/>
            <a:stCxn id="160787" idx="2"/>
            <a:endCxn id="58389" idx="1"/>
          </p:cNvCxnSpPr>
          <p:nvPr/>
        </p:nvCxnSpPr>
        <p:spPr bwMode="gray">
          <a:xfrm rot="16200000" flipH="1">
            <a:off x="3890963" y="5957888"/>
            <a:ext cx="196850" cy="612775"/>
          </a:xfrm>
          <a:prstGeom prst="bentConnector2">
            <a:avLst/>
          </a:prstGeom>
          <a:noFill/>
          <a:ln w="9525" cap="rnd">
            <a:solidFill>
              <a:srgbClr val="FF33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2" name="AutoShape 34"/>
          <p:cNvCxnSpPr>
            <a:cxnSpLocks noChangeShapeType="1"/>
            <a:stCxn id="160780" idx="2"/>
            <a:endCxn id="58389" idx="3"/>
          </p:cNvCxnSpPr>
          <p:nvPr/>
        </p:nvCxnSpPr>
        <p:spPr bwMode="gray">
          <a:xfrm rot="5400000">
            <a:off x="6465094" y="5868194"/>
            <a:ext cx="196850" cy="792162"/>
          </a:xfrm>
          <a:prstGeom prst="bentConnector2">
            <a:avLst/>
          </a:prstGeom>
          <a:noFill/>
          <a:ln w="9525" cap="rnd">
            <a:solidFill>
              <a:srgbClr val="FF33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804" name="Text Box 36"/>
          <p:cNvSpPr txBox="1">
            <a:spLocks noChangeArrowheads="1"/>
          </p:cNvSpPr>
          <p:nvPr/>
        </p:nvSpPr>
        <p:spPr bwMode="gray">
          <a:xfrm>
            <a:off x="8759826" y="3357563"/>
            <a:ext cx="1439863" cy="360362"/>
          </a:xfrm>
          <a:prstGeom prst="rect">
            <a:avLst/>
          </a:prstGeom>
          <a:gradFill rotWithShape="1">
            <a:gsLst>
              <a:gs pos="0">
                <a:srgbClr val="66FF66"/>
              </a:gs>
              <a:gs pos="50000">
                <a:schemeClr val="bg1"/>
              </a:gs>
              <a:gs pos="100000">
                <a:srgbClr val="66FF66"/>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r>
              <a:rPr lang="zh-TW" altLang="en-US" sz="1200" dirty="0">
                <a:solidFill>
                  <a:srgbClr val="FF0000"/>
                </a:solidFill>
                <a:latin typeface="Times New Roman" pitchFamily="18" charset="0"/>
              </a:rPr>
              <a:t>美術及戲劇</a:t>
            </a:r>
          </a:p>
          <a:p>
            <a:pPr eaLnBrk="1" hangingPunct="1">
              <a:defRPr/>
            </a:pPr>
            <a:r>
              <a:rPr lang="en-US" altLang="zh-TW" sz="1200" dirty="0">
                <a:solidFill>
                  <a:srgbClr val="FF0000"/>
                </a:solidFill>
                <a:latin typeface="Times New Roman" pitchFamily="18" charset="0"/>
              </a:rPr>
              <a:t>105</a:t>
            </a:r>
            <a:r>
              <a:rPr lang="zh-TW" altLang="en-US" sz="1200" dirty="0">
                <a:solidFill>
                  <a:srgbClr val="FF0000"/>
                </a:solidFill>
                <a:latin typeface="Times New Roman" pitchFamily="18" charset="0"/>
              </a:rPr>
              <a:t>年</a:t>
            </a:r>
            <a:r>
              <a:rPr lang="en-US" altLang="zh-TW" sz="1200" dirty="0">
                <a:solidFill>
                  <a:srgbClr val="FF0000"/>
                </a:solidFill>
                <a:latin typeface="Times New Roman" pitchFamily="18" charset="0"/>
              </a:rPr>
              <a:t>4</a:t>
            </a:r>
            <a:r>
              <a:rPr lang="zh-TW" altLang="en-US" sz="1200" dirty="0">
                <a:solidFill>
                  <a:srgbClr val="FF0000"/>
                </a:solidFill>
                <a:latin typeface="Times New Roman" pitchFamily="18" charset="0"/>
              </a:rPr>
              <a:t>月</a:t>
            </a:r>
            <a:r>
              <a:rPr lang="en-US" altLang="zh-TW" sz="1200" dirty="0">
                <a:solidFill>
                  <a:srgbClr val="FF0000"/>
                </a:solidFill>
                <a:latin typeface="Times New Roman" pitchFamily="18" charset="0"/>
              </a:rPr>
              <a:t>9-10</a:t>
            </a:r>
            <a:r>
              <a:rPr lang="zh-TW" altLang="en-US" sz="1200" dirty="0">
                <a:solidFill>
                  <a:srgbClr val="FF0000"/>
                </a:solidFill>
                <a:latin typeface="Times New Roman" pitchFamily="18" charset="0"/>
              </a:rPr>
              <a:t>日</a:t>
            </a:r>
          </a:p>
        </p:txBody>
      </p:sp>
      <p:sp>
        <p:nvSpPr>
          <p:cNvPr id="160805" name="Text Box 37"/>
          <p:cNvSpPr txBox="1">
            <a:spLocks noChangeArrowheads="1"/>
          </p:cNvSpPr>
          <p:nvPr/>
        </p:nvSpPr>
        <p:spPr bwMode="gray">
          <a:xfrm>
            <a:off x="8759826" y="3860801"/>
            <a:ext cx="1439863" cy="360363"/>
          </a:xfrm>
          <a:prstGeom prst="rect">
            <a:avLst/>
          </a:prstGeom>
          <a:gradFill rotWithShape="1">
            <a:gsLst>
              <a:gs pos="0">
                <a:srgbClr val="66FF66"/>
              </a:gs>
              <a:gs pos="50000">
                <a:schemeClr val="bg1"/>
              </a:gs>
              <a:gs pos="100000">
                <a:srgbClr val="66FF66"/>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r>
              <a:rPr lang="zh-TW" altLang="en-US" sz="1200" dirty="0">
                <a:solidFill>
                  <a:srgbClr val="FF0000"/>
                </a:solidFill>
                <a:latin typeface="Times New Roman" pitchFamily="18" charset="0"/>
              </a:rPr>
              <a:t>舞蹈及音樂</a:t>
            </a:r>
          </a:p>
          <a:p>
            <a:pPr eaLnBrk="1" hangingPunct="1">
              <a:defRPr/>
            </a:pPr>
            <a:r>
              <a:rPr lang="en-US" altLang="zh-TW" sz="1200" dirty="0">
                <a:solidFill>
                  <a:srgbClr val="FF0000"/>
                </a:solidFill>
                <a:latin typeface="Times New Roman" pitchFamily="18" charset="0"/>
              </a:rPr>
              <a:t>105</a:t>
            </a:r>
            <a:r>
              <a:rPr lang="zh-TW" altLang="en-US" sz="1200" dirty="0">
                <a:solidFill>
                  <a:srgbClr val="FF0000"/>
                </a:solidFill>
                <a:latin typeface="Times New Roman" pitchFamily="18" charset="0"/>
              </a:rPr>
              <a:t>年</a:t>
            </a:r>
            <a:r>
              <a:rPr lang="en-US" altLang="zh-TW" sz="1200" dirty="0">
                <a:solidFill>
                  <a:srgbClr val="FF0000"/>
                </a:solidFill>
                <a:latin typeface="Times New Roman" pitchFamily="18" charset="0"/>
              </a:rPr>
              <a:t>4</a:t>
            </a:r>
            <a:r>
              <a:rPr lang="zh-TW" altLang="en-US" sz="1200" dirty="0">
                <a:solidFill>
                  <a:srgbClr val="FF0000"/>
                </a:solidFill>
                <a:latin typeface="Times New Roman" pitchFamily="18" charset="0"/>
              </a:rPr>
              <a:t>月</a:t>
            </a:r>
            <a:r>
              <a:rPr lang="en-US" altLang="zh-TW" sz="1200" dirty="0">
                <a:solidFill>
                  <a:srgbClr val="FF0000"/>
                </a:solidFill>
                <a:latin typeface="Times New Roman" pitchFamily="18" charset="0"/>
              </a:rPr>
              <a:t>16-18</a:t>
            </a:r>
            <a:r>
              <a:rPr lang="zh-TW" altLang="en-US" sz="1200" dirty="0">
                <a:solidFill>
                  <a:srgbClr val="FF0000"/>
                </a:solidFill>
                <a:latin typeface="Times New Roman" pitchFamily="18" charset="0"/>
              </a:rPr>
              <a:t>日</a:t>
            </a:r>
          </a:p>
        </p:txBody>
      </p:sp>
      <p:cxnSp>
        <p:nvCxnSpPr>
          <p:cNvPr id="58395" name="AutoShape 38"/>
          <p:cNvCxnSpPr>
            <a:cxnSpLocks noChangeShapeType="1"/>
            <a:stCxn id="160778" idx="3"/>
            <a:endCxn id="160805" idx="1"/>
          </p:cNvCxnSpPr>
          <p:nvPr/>
        </p:nvCxnSpPr>
        <p:spPr bwMode="gray">
          <a:xfrm>
            <a:off x="8399463" y="3790951"/>
            <a:ext cx="360362" cy="250825"/>
          </a:xfrm>
          <a:prstGeom prst="bentConnector3">
            <a:avLst>
              <a:gd name="adj1" fmla="val 49778"/>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6" name="AutoShape 39"/>
          <p:cNvCxnSpPr>
            <a:cxnSpLocks noChangeShapeType="1"/>
            <a:stCxn id="160778" idx="3"/>
            <a:endCxn id="160804" idx="1"/>
          </p:cNvCxnSpPr>
          <p:nvPr/>
        </p:nvCxnSpPr>
        <p:spPr bwMode="gray">
          <a:xfrm flipV="1">
            <a:off x="8399463" y="3538538"/>
            <a:ext cx="360362" cy="252412"/>
          </a:xfrm>
          <a:prstGeom prst="bentConnector3">
            <a:avLst>
              <a:gd name="adj1" fmla="val 49778"/>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 Box 29"/>
          <p:cNvSpPr txBox="1">
            <a:spLocks noChangeArrowheads="1"/>
          </p:cNvSpPr>
          <p:nvPr/>
        </p:nvSpPr>
        <p:spPr bwMode="gray">
          <a:xfrm>
            <a:off x="1774825" y="2851150"/>
            <a:ext cx="3455988" cy="433388"/>
          </a:xfrm>
          <a:prstGeom prst="rect">
            <a:avLst/>
          </a:prstGeom>
          <a:gradFill rotWithShape="1">
            <a:gsLst>
              <a:gs pos="0">
                <a:srgbClr val="FFFF00"/>
              </a:gs>
              <a:gs pos="50000">
                <a:schemeClr val="bg1"/>
              </a:gs>
              <a:gs pos="100000">
                <a:srgbClr val="FFFF00"/>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r>
              <a:rPr lang="zh-TW" altLang="en-US" sz="1200" dirty="0">
                <a:latin typeface="Times New Roman" pitchFamily="18" charset="0"/>
              </a:rPr>
              <a:t>以競賽入學報名（美術戲劇</a:t>
            </a:r>
            <a:r>
              <a:rPr lang="en-US" altLang="zh-TW" sz="1200" dirty="0">
                <a:latin typeface="Times New Roman" pitchFamily="18" charset="0"/>
              </a:rPr>
              <a:t>3</a:t>
            </a:r>
            <a:r>
              <a:rPr lang="zh-TW" altLang="en-US" sz="1200" dirty="0">
                <a:latin typeface="Times New Roman" pitchFamily="18" charset="0"/>
              </a:rPr>
              <a:t>月</a:t>
            </a:r>
            <a:r>
              <a:rPr lang="en-US" altLang="zh-TW" sz="1200" dirty="0">
                <a:latin typeface="Times New Roman" pitchFamily="18" charset="0"/>
              </a:rPr>
              <a:t>16</a:t>
            </a:r>
            <a:r>
              <a:rPr lang="zh-TW" altLang="en-US" sz="1200" dirty="0">
                <a:latin typeface="Times New Roman" pitchFamily="18" charset="0"/>
              </a:rPr>
              <a:t>日至</a:t>
            </a:r>
            <a:r>
              <a:rPr lang="en-US" altLang="zh-TW" sz="1200" dirty="0">
                <a:latin typeface="Times New Roman" pitchFamily="18" charset="0"/>
              </a:rPr>
              <a:t>21</a:t>
            </a:r>
            <a:r>
              <a:rPr lang="zh-TW" altLang="en-US" sz="1200" dirty="0">
                <a:latin typeface="Times New Roman" pitchFamily="18" charset="0"/>
              </a:rPr>
              <a:t>日）</a:t>
            </a:r>
          </a:p>
          <a:p>
            <a:pPr eaLnBrk="1" hangingPunct="1">
              <a:defRPr/>
            </a:pPr>
            <a:r>
              <a:rPr lang="zh-TW" altLang="en-US" sz="1200" dirty="0"/>
              <a:t>　　　　　　（音樂舞蹈</a:t>
            </a:r>
            <a:r>
              <a:rPr lang="en-US" altLang="zh-TW" sz="1200" dirty="0"/>
              <a:t>3</a:t>
            </a:r>
            <a:r>
              <a:rPr lang="zh-TW" altLang="en-US" sz="1200" dirty="0"/>
              <a:t>月</a:t>
            </a:r>
            <a:r>
              <a:rPr lang="en-US" altLang="zh-TW" sz="1200" dirty="0"/>
              <a:t>24</a:t>
            </a:r>
            <a:r>
              <a:rPr lang="zh-TW" altLang="en-US" sz="1200" dirty="0"/>
              <a:t>日至</a:t>
            </a:r>
            <a:r>
              <a:rPr lang="en-US" altLang="zh-TW" sz="1200" dirty="0"/>
              <a:t>3</a:t>
            </a:r>
            <a:r>
              <a:rPr lang="zh-TW" altLang="en-US" sz="1200" dirty="0"/>
              <a:t>月</a:t>
            </a:r>
            <a:r>
              <a:rPr lang="en-US" altLang="zh-TW" sz="1200" dirty="0"/>
              <a:t>30</a:t>
            </a:r>
            <a:r>
              <a:rPr lang="zh-TW" altLang="en-US" sz="1200" dirty="0"/>
              <a:t>日）</a:t>
            </a:r>
            <a:endParaRPr lang="zh-TW" altLang="en-US" sz="1200" dirty="0">
              <a:latin typeface="Times New Roman" pitchFamily="18" charset="0"/>
            </a:endParaRPr>
          </a:p>
        </p:txBody>
      </p:sp>
      <p:sp>
        <p:nvSpPr>
          <p:cNvPr id="33" name="Text Box 30"/>
          <p:cNvSpPr txBox="1">
            <a:spLocks noChangeArrowheads="1"/>
          </p:cNvSpPr>
          <p:nvPr/>
        </p:nvSpPr>
        <p:spPr bwMode="gray">
          <a:xfrm>
            <a:off x="1774825" y="3427413"/>
            <a:ext cx="3455988" cy="506412"/>
          </a:xfrm>
          <a:prstGeom prst="rect">
            <a:avLst/>
          </a:prstGeom>
          <a:gradFill rotWithShape="1">
            <a:gsLst>
              <a:gs pos="0">
                <a:srgbClr val="FFFF00"/>
              </a:gs>
              <a:gs pos="50000">
                <a:schemeClr val="bg1"/>
              </a:gs>
              <a:gs pos="100000">
                <a:srgbClr val="FFFF00"/>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r>
              <a:rPr lang="zh-TW" altLang="en-US" sz="1200" dirty="0">
                <a:latin typeface="Times New Roman" pitchFamily="18" charset="0"/>
              </a:rPr>
              <a:t>以競賽入學報到</a:t>
            </a:r>
            <a:r>
              <a:rPr lang="zh-TW" altLang="en-US" sz="1200" dirty="0"/>
              <a:t>（美術戲劇</a:t>
            </a:r>
            <a:r>
              <a:rPr lang="en-US" altLang="zh-TW" sz="1200" dirty="0"/>
              <a:t>4</a:t>
            </a:r>
            <a:r>
              <a:rPr lang="zh-TW" altLang="en-US" sz="1200" dirty="0"/>
              <a:t>月</a:t>
            </a:r>
            <a:r>
              <a:rPr lang="en-US" altLang="zh-TW" sz="1200" dirty="0"/>
              <a:t>6</a:t>
            </a:r>
            <a:r>
              <a:rPr lang="zh-TW" altLang="en-US" sz="1200" dirty="0"/>
              <a:t>日）</a:t>
            </a:r>
          </a:p>
          <a:p>
            <a:pPr eaLnBrk="1" hangingPunct="1">
              <a:defRPr/>
            </a:pPr>
            <a:r>
              <a:rPr lang="zh-TW" altLang="en-US" sz="1200" dirty="0"/>
              <a:t>　　　　　　（音樂舞蹈</a:t>
            </a:r>
            <a:r>
              <a:rPr lang="en-US" altLang="zh-TW" sz="1200" dirty="0"/>
              <a:t>4</a:t>
            </a:r>
            <a:r>
              <a:rPr lang="zh-TW" altLang="en-US" sz="1200" dirty="0"/>
              <a:t>月</a:t>
            </a:r>
            <a:r>
              <a:rPr lang="en-US" altLang="zh-TW" sz="1200" dirty="0"/>
              <a:t>13</a:t>
            </a:r>
            <a:r>
              <a:rPr lang="zh-TW" altLang="en-US" sz="1200" dirty="0"/>
              <a:t>日）</a:t>
            </a:r>
            <a:endParaRPr lang="zh-TW" altLang="en-US" sz="1200" dirty="0">
              <a:latin typeface="Times New Roman" pitchFamily="18" charset="0"/>
            </a:endParaRPr>
          </a:p>
        </p:txBody>
      </p:sp>
      <p:cxnSp>
        <p:nvCxnSpPr>
          <p:cNvPr id="58399" name="AutoShape 31"/>
          <p:cNvCxnSpPr>
            <a:cxnSpLocks noChangeShapeType="1"/>
            <a:endCxn id="32" idx="0"/>
          </p:cNvCxnSpPr>
          <p:nvPr/>
        </p:nvCxnSpPr>
        <p:spPr bwMode="gray">
          <a:xfrm rot="5400000">
            <a:off x="5052220" y="943770"/>
            <a:ext cx="358775" cy="3455987"/>
          </a:xfrm>
          <a:prstGeom prst="bentConnector3">
            <a:avLst>
              <a:gd name="adj1" fmla="val 49556"/>
            </a:avLst>
          </a:prstGeom>
          <a:noFill/>
          <a:ln w="9525">
            <a:solidFill>
              <a:srgbClr val="00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投影片編號版面配置區 3"/>
          <p:cNvSpPr>
            <a:spLocks noGrp="1"/>
          </p:cNvSpPr>
          <p:nvPr>
            <p:ph type="sldNum" sz="quarter" idx="12"/>
          </p:nvPr>
        </p:nvSpPr>
        <p:spPr bwMode="auto">
          <a:xfrm>
            <a:off x="531813" y="78740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spcBef>
                <a:spcPct val="0"/>
              </a:spcBef>
              <a:buNone/>
            </a:pPr>
            <a:r>
              <a:rPr lang="en-US" altLang="en-US" sz="2000" dirty="0" smtClean="0">
                <a:solidFill>
                  <a:srgbClr val="FEFFFF"/>
                </a:solidFill>
                <a:latin typeface="+mn-lt"/>
                <a:ea typeface="+mn-ea"/>
              </a:rPr>
              <a:t>81</a:t>
            </a:r>
            <a:endParaRPr lang="en-US" altLang="en-US" sz="2000" dirty="0">
              <a:solidFill>
                <a:srgbClr val="FEFFFF"/>
              </a:solidFill>
              <a:latin typeface="+mn-lt"/>
              <a:ea typeface="+mn-ea"/>
            </a:endParaRPr>
          </a:p>
        </p:txBody>
      </p:sp>
    </p:spTree>
    <p:extLst>
      <p:ext uri="{BB962C8B-B14F-4D97-AF65-F5344CB8AC3E}">
        <p14:creationId xmlns:p14="http://schemas.microsoft.com/office/powerpoint/2010/main" val="4156537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p:cNvSpPr>
            <a:spLocks noGrp="1"/>
          </p:cNvSpPr>
          <p:nvPr>
            <p:ph idx="1"/>
          </p:nvPr>
        </p:nvSpPr>
        <p:spPr>
          <a:xfrm>
            <a:off x="2027352" y="1670891"/>
            <a:ext cx="8915400" cy="3777622"/>
          </a:xfrm>
        </p:spPr>
        <p:txBody>
          <a:bodyPr/>
          <a:lstStyle/>
          <a:p>
            <a:pPr marL="0" indent="0">
              <a:buNone/>
            </a:pPr>
            <a:r>
              <a:rPr altLang="en-US" sz="3000"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術科測驗內容包括基礎體能、專項技術及運動成就表現等，由學校依體育班發展運動種類及特色課程內容，設計考科及計分方式。招生方式得由學校選擇採取獨立或聯合招生方式為之，招生範圍則不受免試就學區限制，各校可跨區招生，學生也可跨區報考。</a:t>
            </a:r>
          </a:p>
        </p:txBody>
      </p:sp>
      <p:sp>
        <p:nvSpPr>
          <p:cNvPr id="7065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spcBef>
                <a:spcPct val="0"/>
              </a:spcBef>
              <a:buNone/>
            </a:pPr>
            <a:r>
              <a:rPr lang="en-US" altLang="zh-TW" sz="2000" dirty="0" smtClean="0">
                <a:solidFill>
                  <a:srgbClr val="FEFFFF"/>
                </a:solidFill>
                <a:latin typeface="+mn-lt"/>
                <a:ea typeface="+mn-ea"/>
              </a:rPr>
              <a:t>82</a:t>
            </a:r>
            <a:endParaRPr lang="en-US" altLang="en-US" sz="2000" dirty="0">
              <a:solidFill>
                <a:srgbClr val="FEFFFF"/>
              </a:solidFill>
              <a:latin typeface="+mn-lt"/>
              <a:ea typeface="+mn-ea"/>
            </a:endParaRPr>
          </a:p>
        </p:txBody>
      </p:sp>
      <p:sp>
        <p:nvSpPr>
          <p:cNvPr id="5" name="標題 1"/>
          <p:cNvSpPr>
            <a:spLocks noGrp="1"/>
          </p:cNvSpPr>
          <p:nvPr>
            <p:ph type="title"/>
          </p:nvPr>
        </p:nvSpPr>
        <p:spPr>
          <a:xfrm>
            <a:off x="2592925" y="624110"/>
            <a:ext cx="8911687" cy="1280890"/>
          </a:xfrm>
        </p:spPr>
        <p:txBody>
          <a:bodyPr/>
          <a:lstStyle/>
          <a:p>
            <a:pPr eaLnBrk="1" hangingPunct="1"/>
            <a:r>
              <a:rPr lang="zh-TW" altLang="en-US" sz="4000" dirty="0" smtClean="0">
                <a:solidFill>
                  <a:srgbClr val="C00000"/>
                </a:solidFill>
                <a:latin typeface="華康華綜體W5" panose="020B0509000000000000" pitchFamily="49" charset="-120"/>
                <a:ea typeface="華康華綜體W5" panose="020B0509000000000000" pitchFamily="49" charset="-120"/>
              </a:rPr>
              <a:t>特色招生甄選入學</a:t>
            </a:r>
            <a:r>
              <a:rPr lang="en-US" altLang="zh-TW" sz="4000" dirty="0" smtClean="0">
                <a:solidFill>
                  <a:srgbClr val="C00000"/>
                </a:solidFill>
                <a:latin typeface="華康華綜體W5" panose="020B0509000000000000" pitchFamily="49" charset="-120"/>
                <a:ea typeface="華康華綜體W5" panose="020B0509000000000000" pitchFamily="49" charset="-120"/>
              </a:rPr>
              <a:t>---</a:t>
            </a:r>
            <a:r>
              <a:rPr lang="zh-TW" altLang="en-US" sz="4000" dirty="0" smtClean="0">
                <a:solidFill>
                  <a:srgbClr val="C00000"/>
                </a:solidFill>
                <a:latin typeface="華康華綜體W5" panose="020B0509000000000000" pitchFamily="49" charset="-120"/>
                <a:ea typeface="華康華綜體W5" panose="020B0509000000000000" pitchFamily="49" charset="-120"/>
              </a:rPr>
              <a:t>體</a:t>
            </a:r>
            <a:r>
              <a:rPr lang="zh-TW" altLang="en-US" sz="4000" dirty="0">
                <a:solidFill>
                  <a:srgbClr val="C00000"/>
                </a:solidFill>
                <a:latin typeface="華康華綜體W5" panose="020B0509000000000000" pitchFamily="49" charset="-120"/>
                <a:ea typeface="華康華綜體W5" panose="020B0509000000000000" pitchFamily="49" charset="-120"/>
              </a:rPr>
              <a:t>育</a:t>
            </a:r>
            <a:r>
              <a:rPr lang="zh-TW" altLang="en-US" sz="4000" dirty="0" smtClean="0">
                <a:solidFill>
                  <a:srgbClr val="C00000"/>
                </a:solidFill>
                <a:latin typeface="華康華綜體W5" panose="020B0509000000000000" pitchFamily="49" charset="-120"/>
                <a:ea typeface="華康華綜體W5" panose="020B0509000000000000" pitchFamily="49" charset="-120"/>
              </a:rPr>
              <a:t>班</a:t>
            </a:r>
          </a:p>
        </p:txBody>
      </p:sp>
    </p:spTree>
    <p:extLst>
      <p:ext uri="{BB962C8B-B14F-4D97-AF65-F5344CB8AC3E}">
        <p14:creationId xmlns:p14="http://schemas.microsoft.com/office/powerpoint/2010/main" val="4114386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內容版面配置區 2"/>
          <p:cNvSpPr>
            <a:spLocks noGrp="1"/>
          </p:cNvSpPr>
          <p:nvPr>
            <p:ph idx="1"/>
          </p:nvPr>
        </p:nvSpPr>
        <p:spPr/>
        <p:txBody>
          <a:bodyPr/>
          <a:lstStyle/>
          <a:p>
            <a:pPr eaLnBrk="1" hangingPunct="1"/>
            <a:r>
              <a:rPr lang="en-US" altLang="zh-TW" sz="3200" dirty="0" smtClean="0">
                <a:solidFill>
                  <a:schemeClr val="tx1"/>
                </a:solidFill>
                <a:latin typeface="華康魏碑體" panose="03000709000000000000" pitchFamily="65" charset="-120"/>
                <a:ea typeface="華康魏碑體" panose="03000709000000000000" pitchFamily="65" charset="-120"/>
              </a:rPr>
              <a:t>105</a:t>
            </a:r>
            <a:r>
              <a:rPr lang="zh-TW" altLang="en-US" sz="3200" dirty="0" smtClean="0">
                <a:solidFill>
                  <a:schemeClr val="tx1"/>
                </a:solidFill>
                <a:latin typeface="華康魏碑體" panose="03000709000000000000" pitchFamily="65" charset="-120"/>
                <a:ea typeface="華康魏碑體" panose="03000709000000000000" pitchFamily="65" charset="-120"/>
              </a:rPr>
              <a:t>年</a:t>
            </a:r>
            <a:r>
              <a:rPr lang="en-US" altLang="zh-TW" sz="3200" dirty="0" smtClean="0">
                <a:solidFill>
                  <a:schemeClr val="tx1"/>
                </a:solidFill>
                <a:latin typeface="華康魏碑體" panose="03000709000000000000" pitchFamily="65" charset="-120"/>
                <a:ea typeface="華康魏碑體" panose="03000709000000000000" pitchFamily="65" charset="-120"/>
              </a:rPr>
              <a:t>5</a:t>
            </a:r>
            <a:r>
              <a:rPr lang="zh-TW" altLang="en-US" sz="3200" dirty="0" smtClean="0">
                <a:solidFill>
                  <a:schemeClr val="tx1"/>
                </a:solidFill>
                <a:latin typeface="華康魏碑體" panose="03000709000000000000" pitchFamily="65" charset="-120"/>
                <a:ea typeface="華康魏碑體" panose="03000709000000000000" pitchFamily="65" charset="-120"/>
              </a:rPr>
              <a:t>月報名、進行術科測驗。</a:t>
            </a:r>
            <a:endParaRPr lang="en-US" altLang="zh-TW" sz="3200" dirty="0" smtClean="0">
              <a:solidFill>
                <a:schemeClr val="tx1"/>
              </a:solidFill>
              <a:latin typeface="華康魏碑體" panose="03000709000000000000" pitchFamily="65" charset="-120"/>
              <a:ea typeface="華康魏碑體" panose="03000709000000000000" pitchFamily="65" charset="-120"/>
            </a:endParaRPr>
          </a:p>
          <a:p>
            <a:pPr eaLnBrk="1" hangingPunct="1"/>
            <a:r>
              <a:rPr lang="zh-TW" altLang="zh-TW" sz="3200" dirty="0" smtClean="0">
                <a:solidFill>
                  <a:schemeClr val="tx1"/>
                </a:solidFill>
                <a:latin typeface="華康魏碑體" panose="03000709000000000000" pitchFamily="65" charset="-120"/>
                <a:ea typeface="華康魏碑體" panose="03000709000000000000" pitchFamily="65" charset="-120"/>
              </a:rPr>
              <a:t>以自辦或聯合辦理的術科測驗分數作為入學依據。術科測驗內容包括基礎體能、專項技術及運動成就表現等，由學校依體育班發展運動種類及特色課程內容，各自設計考科及計分方式</a:t>
            </a:r>
            <a:endParaRPr lang="zh-TW" altLang="en-US" sz="3200" dirty="0" smtClean="0">
              <a:solidFill>
                <a:schemeClr val="tx1"/>
              </a:solidFill>
              <a:latin typeface="華康魏碑體" panose="03000709000000000000" pitchFamily="65" charset="-120"/>
              <a:ea typeface="華康魏碑體" panose="03000709000000000000" pitchFamily="65" charset="-120"/>
            </a:endParaRPr>
          </a:p>
        </p:txBody>
      </p:sp>
      <p:sp>
        <p:nvSpPr>
          <p:cNvPr id="4" name="投影片編號版面配置區 3"/>
          <p:cNvSpPr>
            <a:spLocks noGrp="1"/>
          </p:cNvSpPr>
          <p:nvPr>
            <p:ph type="sldNum" sz="quarter" idx="12"/>
          </p:nvPr>
        </p:nvSpPr>
        <p:spPr/>
        <p:txBody>
          <a:bodyPr/>
          <a:lstStyle/>
          <a:p>
            <a:pPr>
              <a:defRPr/>
            </a:pPr>
            <a:r>
              <a:rPr lang="en-US" altLang="zh-TW" dirty="0" smtClean="0"/>
              <a:t>83</a:t>
            </a:r>
            <a:endParaRPr lang="zh-TW" altLang="en-US" dirty="0"/>
          </a:p>
        </p:txBody>
      </p:sp>
      <p:sp>
        <p:nvSpPr>
          <p:cNvPr id="6" name="標題 1"/>
          <p:cNvSpPr>
            <a:spLocks noGrp="1"/>
          </p:cNvSpPr>
          <p:nvPr>
            <p:ph type="title"/>
          </p:nvPr>
        </p:nvSpPr>
        <p:spPr>
          <a:xfrm>
            <a:off x="2592925" y="624110"/>
            <a:ext cx="8911687" cy="1280890"/>
          </a:xfrm>
        </p:spPr>
        <p:txBody>
          <a:bodyPr/>
          <a:lstStyle/>
          <a:p>
            <a:pPr eaLnBrk="1" hangingPunct="1"/>
            <a:r>
              <a:rPr lang="zh-TW" altLang="en-US" sz="4000" dirty="0" smtClean="0">
                <a:solidFill>
                  <a:srgbClr val="C00000"/>
                </a:solidFill>
                <a:latin typeface="華康華綜體W5" panose="020B0509000000000000" pitchFamily="49" charset="-120"/>
                <a:ea typeface="華康華綜體W5" panose="020B0509000000000000" pitchFamily="49" charset="-120"/>
              </a:rPr>
              <a:t>特色招生甄選入學</a:t>
            </a:r>
            <a:r>
              <a:rPr lang="en-US" altLang="zh-TW" sz="4000" dirty="0" smtClean="0">
                <a:solidFill>
                  <a:srgbClr val="C00000"/>
                </a:solidFill>
                <a:latin typeface="華康華綜體W5" panose="020B0509000000000000" pitchFamily="49" charset="-120"/>
                <a:ea typeface="華康華綜體W5" panose="020B0509000000000000" pitchFamily="49" charset="-120"/>
              </a:rPr>
              <a:t>---</a:t>
            </a:r>
            <a:r>
              <a:rPr lang="zh-TW" altLang="en-US" sz="4000" dirty="0" smtClean="0">
                <a:solidFill>
                  <a:srgbClr val="C00000"/>
                </a:solidFill>
                <a:latin typeface="華康華綜體W5" panose="020B0509000000000000" pitchFamily="49" charset="-120"/>
                <a:ea typeface="華康華綜體W5" panose="020B0509000000000000" pitchFamily="49" charset="-120"/>
              </a:rPr>
              <a:t>體</a:t>
            </a:r>
            <a:r>
              <a:rPr lang="zh-TW" altLang="en-US" sz="4000" dirty="0">
                <a:solidFill>
                  <a:srgbClr val="C00000"/>
                </a:solidFill>
                <a:latin typeface="華康華綜體W5" panose="020B0509000000000000" pitchFamily="49" charset="-120"/>
                <a:ea typeface="華康華綜體W5" panose="020B0509000000000000" pitchFamily="49" charset="-120"/>
              </a:rPr>
              <a:t>育</a:t>
            </a:r>
            <a:r>
              <a:rPr lang="zh-TW" altLang="en-US" sz="4000" dirty="0" smtClean="0">
                <a:solidFill>
                  <a:srgbClr val="C00000"/>
                </a:solidFill>
                <a:latin typeface="華康華綜體W5" panose="020B0509000000000000" pitchFamily="49" charset="-120"/>
                <a:ea typeface="華康華綜體W5" panose="020B0509000000000000" pitchFamily="49" charset="-120"/>
              </a:rPr>
              <a:t>班</a:t>
            </a:r>
          </a:p>
        </p:txBody>
      </p:sp>
    </p:spTree>
    <p:extLst>
      <p:ext uri="{BB962C8B-B14F-4D97-AF65-F5344CB8AC3E}">
        <p14:creationId xmlns:p14="http://schemas.microsoft.com/office/powerpoint/2010/main" val="2826466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spcBef>
                <a:spcPct val="0"/>
              </a:spcBef>
              <a:buNone/>
            </a:pPr>
            <a:r>
              <a:rPr lang="en-US" altLang="zh-TW" sz="2000" dirty="0" smtClean="0">
                <a:solidFill>
                  <a:srgbClr val="FEFFFF"/>
                </a:solidFill>
                <a:latin typeface="+mn-lt"/>
                <a:ea typeface="+mn-ea"/>
              </a:rPr>
              <a:t>84</a:t>
            </a:r>
            <a:endParaRPr lang="en-US" altLang="zh-TW" sz="2000" dirty="0">
              <a:solidFill>
                <a:srgbClr val="FEFFFF"/>
              </a:solidFill>
              <a:latin typeface="+mn-lt"/>
              <a:ea typeface="+mn-ea"/>
            </a:endParaRPr>
          </a:p>
        </p:txBody>
      </p:sp>
      <p:sp>
        <p:nvSpPr>
          <p:cNvPr id="39" name="手繪多邊形 38"/>
          <p:cNvSpPr/>
          <p:nvPr/>
        </p:nvSpPr>
        <p:spPr bwMode="auto">
          <a:xfrm>
            <a:off x="2927350" y="1700213"/>
            <a:ext cx="2736850" cy="690562"/>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r>
              <a:rPr lang="zh-TW" altLang="en-US" sz="2600" b="1" dirty="0"/>
              <a:t>招生種類及名額</a:t>
            </a:r>
          </a:p>
        </p:txBody>
      </p:sp>
      <p:sp>
        <p:nvSpPr>
          <p:cNvPr id="40" name="手繪多邊形 39"/>
          <p:cNvSpPr/>
          <p:nvPr/>
        </p:nvSpPr>
        <p:spPr bwMode="auto">
          <a:xfrm>
            <a:off x="2927350" y="2420938"/>
            <a:ext cx="2736850" cy="3384550"/>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000"/>
              </a:lnSpc>
              <a:spcAft>
                <a:spcPts val="0"/>
              </a:spcAft>
              <a:defRPr/>
            </a:pPr>
            <a:r>
              <a:rPr lang="en-US" altLang="zh-TW" dirty="0"/>
              <a:t>1.104</a:t>
            </a:r>
            <a:r>
              <a:rPr lang="zh-TW" altLang="en-US" dirty="0"/>
              <a:t>學年度計有</a:t>
            </a:r>
            <a:endParaRPr lang="en-US" altLang="zh-TW" dirty="0"/>
          </a:p>
          <a:p>
            <a:pPr marL="0" lvl="1" defTabSz="1289050">
              <a:lnSpc>
                <a:spcPts val="3000"/>
              </a:lnSpc>
              <a:spcAft>
                <a:spcPts val="0"/>
              </a:spcAft>
              <a:defRPr/>
            </a:pPr>
            <a:r>
              <a:rPr lang="zh-TW" altLang="en-US" dirty="0"/>
              <a:t>   </a:t>
            </a:r>
            <a:r>
              <a:rPr lang="en-US" altLang="zh-TW" dirty="0">
                <a:solidFill>
                  <a:srgbClr val="FF0000"/>
                </a:solidFill>
              </a:rPr>
              <a:t>133</a:t>
            </a:r>
            <a:r>
              <a:rPr lang="zh-TW" altLang="en-US" dirty="0">
                <a:solidFill>
                  <a:srgbClr val="FF0000"/>
                </a:solidFill>
              </a:rPr>
              <a:t>校</a:t>
            </a:r>
            <a:r>
              <a:rPr lang="zh-TW" altLang="en-US" dirty="0"/>
              <a:t>辦理，招</a:t>
            </a:r>
            <a:endParaRPr lang="en-US" altLang="zh-TW" dirty="0"/>
          </a:p>
          <a:p>
            <a:pPr marL="0" lvl="1" defTabSz="1289050">
              <a:lnSpc>
                <a:spcPts val="3000"/>
              </a:lnSpc>
              <a:spcAft>
                <a:spcPts val="0"/>
              </a:spcAft>
              <a:defRPr/>
            </a:pPr>
            <a:r>
              <a:rPr lang="zh-TW" altLang="en-US" dirty="0"/>
              <a:t>   生班級數計</a:t>
            </a:r>
            <a:r>
              <a:rPr lang="en-US" altLang="zh-TW" dirty="0">
                <a:solidFill>
                  <a:srgbClr val="FF0000"/>
                </a:solidFill>
              </a:rPr>
              <a:t>143</a:t>
            </a:r>
          </a:p>
          <a:p>
            <a:pPr marL="0" lvl="1" defTabSz="1289050">
              <a:lnSpc>
                <a:spcPts val="3000"/>
              </a:lnSpc>
              <a:spcAft>
                <a:spcPts val="0"/>
              </a:spcAft>
              <a:defRPr/>
            </a:pPr>
            <a:r>
              <a:rPr lang="zh-TW" altLang="en-US" dirty="0">
                <a:solidFill>
                  <a:srgbClr val="FF0000"/>
                </a:solidFill>
              </a:rPr>
              <a:t>   班</a:t>
            </a:r>
            <a:r>
              <a:rPr lang="zh-TW" altLang="en-US" dirty="0"/>
              <a:t>，招生名額共</a:t>
            </a:r>
            <a:endParaRPr lang="en-US" altLang="zh-TW" dirty="0"/>
          </a:p>
          <a:p>
            <a:pPr marL="0" lvl="1" defTabSz="1289050">
              <a:lnSpc>
                <a:spcPts val="3000"/>
              </a:lnSpc>
              <a:spcAft>
                <a:spcPts val="0"/>
              </a:spcAft>
              <a:defRPr/>
            </a:pPr>
            <a:r>
              <a:rPr lang="zh-TW" altLang="en-US" dirty="0">
                <a:solidFill>
                  <a:srgbClr val="FF0000"/>
                </a:solidFill>
              </a:rPr>
              <a:t>   </a:t>
            </a:r>
            <a:r>
              <a:rPr lang="en-US" altLang="zh-TW" dirty="0">
                <a:solidFill>
                  <a:srgbClr val="FF0000"/>
                </a:solidFill>
              </a:rPr>
              <a:t>4,672</a:t>
            </a:r>
            <a:r>
              <a:rPr lang="zh-TW" altLang="en-US" dirty="0">
                <a:solidFill>
                  <a:srgbClr val="FF0000"/>
                </a:solidFill>
              </a:rPr>
              <a:t>名</a:t>
            </a:r>
            <a:r>
              <a:rPr lang="zh-TW" altLang="en-US" dirty="0"/>
              <a:t>。</a:t>
            </a:r>
          </a:p>
          <a:p>
            <a:pPr marL="0" lvl="1" defTabSz="1289050">
              <a:lnSpc>
                <a:spcPts val="3000"/>
              </a:lnSpc>
              <a:spcAft>
                <a:spcPts val="0"/>
              </a:spcAft>
              <a:defRPr/>
            </a:pPr>
            <a:r>
              <a:rPr lang="en-US" altLang="zh-TW" dirty="0"/>
              <a:t>2.105</a:t>
            </a:r>
            <a:r>
              <a:rPr lang="zh-TW" altLang="en-US" dirty="0"/>
              <a:t>年各校招生名額</a:t>
            </a:r>
            <a:endParaRPr lang="en-US" altLang="zh-TW" dirty="0"/>
          </a:p>
          <a:p>
            <a:pPr marL="0" lvl="1" defTabSz="1289050">
              <a:lnSpc>
                <a:spcPts val="3000"/>
              </a:lnSpc>
              <a:spcAft>
                <a:spcPts val="0"/>
              </a:spcAft>
              <a:defRPr/>
            </a:pPr>
            <a:r>
              <a:rPr lang="zh-TW" altLang="en-US" dirty="0"/>
              <a:t>   已公布於國教署網站</a:t>
            </a:r>
            <a:endParaRPr lang="en-US" altLang="zh-TW" dirty="0"/>
          </a:p>
          <a:p>
            <a:pPr marL="0" lvl="1" defTabSz="1289050">
              <a:lnSpc>
                <a:spcPts val="3000"/>
              </a:lnSpc>
              <a:spcAft>
                <a:spcPts val="0"/>
              </a:spcAft>
              <a:defRPr/>
            </a:pPr>
            <a:r>
              <a:rPr lang="zh-TW" altLang="en-US" dirty="0"/>
              <a:t>   電子公告欄。</a:t>
            </a:r>
          </a:p>
          <a:p>
            <a:pPr marL="285750" lvl="1" indent="-285750" defTabSz="1289050">
              <a:lnSpc>
                <a:spcPct val="90000"/>
              </a:lnSpc>
              <a:spcAft>
                <a:spcPct val="15000"/>
              </a:spcAft>
              <a:buFontTx/>
              <a:buChar char="••"/>
              <a:defRPr/>
            </a:pPr>
            <a:endParaRPr lang="zh-TW" altLang="en-US" dirty="0"/>
          </a:p>
        </p:txBody>
      </p:sp>
      <p:grpSp>
        <p:nvGrpSpPr>
          <p:cNvPr id="73736" name="群組 3"/>
          <p:cNvGrpSpPr>
            <a:grpSpLocks/>
          </p:cNvGrpSpPr>
          <p:nvPr/>
        </p:nvGrpSpPr>
        <p:grpSpPr bwMode="auto">
          <a:xfrm>
            <a:off x="5695950" y="1698626"/>
            <a:ext cx="2876550" cy="4106863"/>
            <a:chOff x="1613324" y="2376765"/>
            <a:chExt cx="2001508" cy="3077303"/>
          </a:xfrm>
        </p:grpSpPr>
        <p:sp>
          <p:nvSpPr>
            <p:cNvPr id="42" name="手繪多邊形 41"/>
            <p:cNvSpPr/>
            <p:nvPr/>
          </p:nvSpPr>
          <p:spPr>
            <a:xfrm>
              <a:off x="1613324" y="2376765"/>
              <a:ext cx="979767" cy="51982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endParaRPr>
            </a:p>
          </p:txBody>
        </p:sp>
        <p:sp>
          <p:nvSpPr>
            <p:cNvPr id="43" name="手繪多邊形 42"/>
            <p:cNvSpPr/>
            <p:nvPr/>
          </p:nvSpPr>
          <p:spPr>
            <a:xfrm>
              <a:off x="1613324" y="2918000"/>
              <a:ext cx="979767" cy="2536068"/>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154686" tIns="154686" rIns="206248" bIns="232029" spcCol="1270"/>
            <a:lstStyle/>
            <a:p>
              <a:pPr marL="0" lvl="1" algn="ctr" defTabSz="1289050">
                <a:lnSpc>
                  <a:spcPts val="3500"/>
                </a:lnSpc>
                <a:spcAft>
                  <a:spcPts val="0"/>
                </a:spcAft>
                <a:defRPr/>
              </a:pPr>
              <a:r>
                <a:rPr lang="zh-TW" altLang="en-US" sz="2600" dirty="0">
                  <a:latin typeface="+mj-ea"/>
                  <a:ea typeface="+mj-ea"/>
                </a:rPr>
                <a:t>不受就學區限制，學生</a:t>
              </a:r>
              <a:r>
                <a:rPr lang="zh-TW" altLang="en-US" sz="2600" dirty="0">
                  <a:solidFill>
                    <a:srgbClr val="FF0000"/>
                  </a:solidFill>
                  <a:latin typeface="+mj-ea"/>
                  <a:ea typeface="+mj-ea"/>
                </a:rPr>
                <a:t>得跨區報考</a:t>
              </a:r>
              <a:endParaRPr lang="zh-TW" altLang="en-US" sz="2600" dirty="0">
                <a:latin typeface="+mj-ea"/>
                <a:ea typeface="+mj-ea"/>
              </a:endParaRPr>
            </a:p>
          </p:txBody>
        </p:sp>
        <p:sp>
          <p:nvSpPr>
            <p:cNvPr id="44" name="手繪多邊形 43"/>
            <p:cNvSpPr/>
            <p:nvPr/>
          </p:nvSpPr>
          <p:spPr>
            <a:xfrm>
              <a:off x="2617392" y="2389850"/>
              <a:ext cx="991917" cy="51863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endParaRPr>
            </a:p>
          </p:txBody>
        </p:sp>
        <p:sp>
          <p:nvSpPr>
            <p:cNvPr id="45" name="手繪多邊形 44"/>
            <p:cNvSpPr/>
            <p:nvPr/>
          </p:nvSpPr>
          <p:spPr>
            <a:xfrm>
              <a:off x="2612974" y="2918000"/>
              <a:ext cx="1001858" cy="2536068"/>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154686" tIns="154686" rIns="206248" bIns="232029" spcCol="1270"/>
            <a:lstStyle/>
            <a:p>
              <a:pPr marL="0" lvl="1" algn="ctr" defTabSz="1289050">
                <a:lnSpc>
                  <a:spcPts val="3500"/>
                </a:lnSpc>
                <a:spcAft>
                  <a:spcPts val="0"/>
                </a:spcAft>
                <a:defRPr/>
              </a:pPr>
              <a:r>
                <a:rPr lang="zh-TW" altLang="en-US" sz="2600" dirty="0"/>
                <a:t>學校得採</a:t>
              </a:r>
              <a:r>
                <a:rPr lang="zh-TW" altLang="en-US" sz="2600" dirty="0">
                  <a:solidFill>
                    <a:srgbClr val="FF0000"/>
                  </a:solidFill>
                </a:rPr>
                <a:t>獨立</a:t>
              </a:r>
              <a:r>
                <a:rPr lang="zh-TW" altLang="en-US" sz="2600" dirty="0"/>
                <a:t>或</a:t>
              </a:r>
              <a:r>
                <a:rPr lang="zh-TW" altLang="en-US" sz="2600" dirty="0">
                  <a:solidFill>
                    <a:srgbClr val="FF0000"/>
                  </a:solidFill>
                </a:rPr>
                <a:t>聯合</a:t>
              </a:r>
              <a:r>
                <a:rPr lang="zh-TW" altLang="en-US" sz="2600" dirty="0">
                  <a:solidFill>
                    <a:schemeClr val="tx1"/>
                  </a:solidFill>
                </a:rPr>
                <a:t>招生</a:t>
              </a:r>
              <a:r>
                <a:rPr lang="zh-TW" altLang="en-US" sz="2600" dirty="0"/>
                <a:t>方式為之</a:t>
              </a:r>
            </a:p>
          </p:txBody>
        </p:sp>
      </p:grpSp>
      <p:sp>
        <p:nvSpPr>
          <p:cNvPr id="46" name="矩形 45"/>
          <p:cNvSpPr/>
          <p:nvPr/>
        </p:nvSpPr>
        <p:spPr>
          <a:xfrm>
            <a:off x="5657850" y="1773238"/>
            <a:ext cx="1518364" cy="566822"/>
          </a:xfrm>
          <a:prstGeom prst="rect">
            <a:avLst/>
          </a:prstGeom>
        </p:spPr>
        <p:txBody>
          <a:bodyPr wrap="none">
            <a:spAutoFit/>
          </a:bodyPr>
          <a:lstStyle/>
          <a:p>
            <a:pPr>
              <a:lnSpc>
                <a:spcPts val="3700"/>
              </a:lnSpc>
              <a:defRPr/>
            </a:pPr>
            <a:r>
              <a:rPr lang="zh-TW" altLang="zh-TW" sz="2600" b="1" kern="0" dirty="0">
                <a:solidFill>
                  <a:schemeClr val="bg1"/>
                </a:solidFill>
                <a:latin typeface="+mj-ea"/>
                <a:ea typeface="+mj-ea"/>
              </a:rPr>
              <a:t>招生範圍</a:t>
            </a:r>
            <a:endParaRPr lang="en-US" altLang="zh-TW" sz="2600" b="1" kern="0" dirty="0">
              <a:solidFill>
                <a:schemeClr val="bg1"/>
              </a:solidFill>
              <a:latin typeface="+mj-ea"/>
              <a:ea typeface="+mj-ea"/>
            </a:endParaRPr>
          </a:p>
        </p:txBody>
      </p:sp>
      <p:sp>
        <p:nvSpPr>
          <p:cNvPr id="47" name="矩形 46"/>
          <p:cNvSpPr/>
          <p:nvPr/>
        </p:nvSpPr>
        <p:spPr>
          <a:xfrm>
            <a:off x="7175500" y="1814514"/>
            <a:ext cx="1107996" cy="369332"/>
          </a:xfrm>
          <a:prstGeom prst="rect">
            <a:avLst/>
          </a:prstGeom>
        </p:spPr>
        <p:txBody>
          <a:bodyPr wrap="none">
            <a:spAutoFit/>
          </a:bodyPr>
          <a:lstStyle/>
          <a:p>
            <a:pPr>
              <a:defRPr/>
            </a:pPr>
            <a:r>
              <a:rPr lang="zh-TW" altLang="zh-TW" b="1" kern="0" dirty="0">
                <a:solidFill>
                  <a:schemeClr val="bg1"/>
                </a:solidFill>
                <a:latin typeface="+mj-ea"/>
                <a:ea typeface="+mj-ea"/>
              </a:rPr>
              <a:t>招生方式</a:t>
            </a:r>
            <a:endParaRPr lang="en-US" altLang="zh-TW" b="1" kern="0" dirty="0">
              <a:solidFill>
                <a:schemeClr val="bg1"/>
              </a:solidFill>
              <a:latin typeface="+mj-ea"/>
              <a:ea typeface="+mj-ea"/>
            </a:endParaRPr>
          </a:p>
        </p:txBody>
      </p:sp>
      <p:sp>
        <p:nvSpPr>
          <p:cNvPr id="16" name="手繪多邊形 15"/>
          <p:cNvSpPr/>
          <p:nvPr/>
        </p:nvSpPr>
        <p:spPr bwMode="auto">
          <a:xfrm>
            <a:off x="8616950" y="1716088"/>
            <a:ext cx="1423988" cy="69215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chemeClr val="accent6">
              <a:lumMod val="75000"/>
            </a:schemeClr>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b="1" dirty="0">
              <a:solidFill>
                <a:schemeClr val="bg1"/>
              </a:solidFill>
            </a:endParaRPr>
          </a:p>
        </p:txBody>
      </p:sp>
      <p:sp>
        <p:nvSpPr>
          <p:cNvPr id="17" name="手繪多邊形 16"/>
          <p:cNvSpPr/>
          <p:nvPr/>
        </p:nvSpPr>
        <p:spPr bwMode="auto">
          <a:xfrm>
            <a:off x="8616950" y="2435225"/>
            <a:ext cx="1423988" cy="3384550"/>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500"/>
              </a:lnSpc>
              <a:spcAft>
                <a:spcPts val="0"/>
              </a:spcAft>
              <a:defRPr/>
            </a:pPr>
            <a:r>
              <a:rPr lang="zh-TW" altLang="en-US" sz="2600" dirty="0"/>
              <a:t>依</a:t>
            </a:r>
            <a:r>
              <a:rPr lang="zh-TW" altLang="en-US" sz="2600" dirty="0">
                <a:solidFill>
                  <a:srgbClr val="FF0000"/>
                </a:solidFill>
              </a:rPr>
              <a:t>術科測驗</a:t>
            </a:r>
            <a:r>
              <a:rPr lang="zh-TW" altLang="en-US" sz="2600" dirty="0"/>
              <a:t>分數為錄取依據</a:t>
            </a:r>
          </a:p>
        </p:txBody>
      </p:sp>
      <p:sp>
        <p:nvSpPr>
          <p:cNvPr id="18" name="矩形 17"/>
          <p:cNvSpPr/>
          <p:nvPr/>
        </p:nvSpPr>
        <p:spPr>
          <a:xfrm>
            <a:off x="8616951" y="1839913"/>
            <a:ext cx="1107996" cy="369332"/>
          </a:xfrm>
          <a:prstGeom prst="rect">
            <a:avLst/>
          </a:prstGeom>
        </p:spPr>
        <p:txBody>
          <a:bodyPr wrap="none">
            <a:spAutoFit/>
          </a:bodyPr>
          <a:lstStyle/>
          <a:p>
            <a:pPr>
              <a:defRPr/>
            </a:pPr>
            <a:r>
              <a:rPr lang="zh-TW" altLang="en-US" b="1" kern="0" dirty="0">
                <a:solidFill>
                  <a:schemeClr val="bg1"/>
                </a:solidFill>
                <a:latin typeface="+mj-ea"/>
                <a:ea typeface="+mj-ea"/>
              </a:rPr>
              <a:t>錄取依據</a:t>
            </a:r>
            <a:endParaRPr lang="en-US" altLang="zh-TW" b="1" kern="0" dirty="0">
              <a:solidFill>
                <a:schemeClr val="bg1"/>
              </a:solidFill>
              <a:latin typeface="+mj-ea"/>
              <a:ea typeface="+mj-ea"/>
            </a:endParaRPr>
          </a:p>
        </p:txBody>
      </p:sp>
      <p:sp>
        <p:nvSpPr>
          <p:cNvPr id="21" name="標題 1"/>
          <p:cNvSpPr txBox="1">
            <a:spLocks/>
          </p:cNvSpPr>
          <p:nvPr/>
        </p:nvSpPr>
        <p:spPr bwMode="auto">
          <a:xfrm>
            <a:off x="2745325" y="776510"/>
            <a:ext cx="8911687" cy="128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zh-TW" altLang="en-US" sz="4000" dirty="0" smtClean="0">
                <a:solidFill>
                  <a:srgbClr val="C00000"/>
                </a:solidFill>
                <a:latin typeface="華康華綜體W5" panose="020B0509000000000000" pitchFamily="49" charset="-120"/>
                <a:ea typeface="華康華綜體W5" panose="020B0509000000000000" pitchFamily="49" charset="-120"/>
              </a:rPr>
              <a:t>特色招生甄選入學</a:t>
            </a:r>
            <a:r>
              <a:rPr kumimoji="0" lang="en-US" altLang="zh-TW" sz="4000" dirty="0" smtClean="0">
                <a:solidFill>
                  <a:srgbClr val="C00000"/>
                </a:solidFill>
                <a:latin typeface="華康華綜體W5" panose="020B0509000000000000" pitchFamily="49" charset="-120"/>
                <a:ea typeface="華康華綜體W5" panose="020B0509000000000000" pitchFamily="49" charset="-120"/>
              </a:rPr>
              <a:t>---</a:t>
            </a:r>
            <a:r>
              <a:rPr kumimoji="0" lang="zh-TW" altLang="en-US" sz="4000" dirty="0" smtClean="0">
                <a:solidFill>
                  <a:srgbClr val="C00000"/>
                </a:solidFill>
                <a:latin typeface="華康華綜體W5" panose="020B0509000000000000" pitchFamily="49" charset="-120"/>
                <a:ea typeface="華康華綜體W5" panose="020B0509000000000000" pitchFamily="49" charset="-120"/>
              </a:rPr>
              <a:t>體育班</a:t>
            </a:r>
          </a:p>
        </p:txBody>
      </p:sp>
    </p:spTree>
    <p:extLst>
      <p:ext uri="{BB962C8B-B14F-4D97-AF65-F5344CB8AC3E}">
        <p14:creationId xmlns:p14="http://schemas.microsoft.com/office/powerpoint/2010/main" val="518927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2">
            <a:extLst/>
          </a:blip>
          <a:srcRect/>
          <a:stretch>
            <a:fillRect/>
          </a:stretch>
        </p:blipFill>
        <p:spPr bwMode="auto">
          <a:xfrm>
            <a:off x="2927648" y="764704"/>
            <a:ext cx="6115050" cy="5619750"/>
          </a:xfrm>
          <a:prstGeom prst="rect">
            <a:avLst/>
          </a:prstGeom>
          <a:ln>
            <a:noFill/>
          </a:ln>
          <a:effectLst>
            <a:softEdge rad="112500"/>
          </a:effectLst>
          <a:extLst/>
        </p:spPr>
      </p:pic>
      <p:sp>
        <p:nvSpPr>
          <p:cNvPr id="93187" name="文字方塊 4"/>
          <p:cNvSpPr txBox="1">
            <a:spLocks noChangeArrowheads="1"/>
          </p:cNvSpPr>
          <p:nvPr/>
        </p:nvSpPr>
        <p:spPr bwMode="auto">
          <a:xfrm>
            <a:off x="4324350" y="2133600"/>
            <a:ext cx="29527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lang="zh-TW" altLang="zh-TW" sz="4800" b="1">
                <a:solidFill>
                  <a:srgbClr val="0000FF"/>
                </a:solidFill>
                <a:latin typeface="微軟正黑體" panose="020B0604030504040204" pitchFamily="34" charset="-120"/>
              </a:rPr>
              <a:t>適性揚才</a:t>
            </a:r>
            <a:endParaRPr lang="en-US" altLang="zh-TW" sz="4800" b="1" dirty="0">
              <a:solidFill>
                <a:srgbClr val="0000FF"/>
              </a:solidFill>
              <a:latin typeface="微軟正黑體" panose="020B0604030504040204" pitchFamily="34" charset="-120"/>
            </a:endParaRPr>
          </a:p>
          <a:p>
            <a:pPr algn="ctr" eaLnBrk="1" hangingPunct="1">
              <a:spcBef>
                <a:spcPct val="0"/>
              </a:spcBef>
              <a:buClrTx/>
              <a:buFontTx/>
              <a:buNone/>
            </a:pPr>
            <a:r>
              <a:rPr lang="zh-TW" altLang="zh-TW" sz="4800" b="1">
                <a:solidFill>
                  <a:srgbClr val="0000FF"/>
                </a:solidFill>
                <a:latin typeface="微軟正黑體" panose="020B0604030504040204" pitchFamily="34" charset="-120"/>
              </a:rPr>
              <a:t>多元發展</a:t>
            </a:r>
          </a:p>
        </p:txBody>
      </p:sp>
      <p:sp>
        <p:nvSpPr>
          <p:cNvPr id="8" name="圓角矩形 7"/>
          <p:cNvSpPr/>
          <p:nvPr/>
        </p:nvSpPr>
        <p:spPr>
          <a:xfrm>
            <a:off x="1703513" y="692696"/>
            <a:ext cx="2376264" cy="936104"/>
          </a:xfrm>
          <a:prstGeom prst="roundRect">
            <a:avLst/>
          </a:prstGeom>
          <a:solidFill>
            <a:srgbClr val="FFFF00"/>
          </a:solidFill>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00" b="1" dirty="0">
                <a:solidFill>
                  <a:srgbClr val="0000FF"/>
                </a:solidFill>
                <a:latin typeface="微軟正黑體" panose="020B0604030504040204" pitchFamily="34" charset="-120"/>
              </a:rPr>
              <a:t>珍視</a:t>
            </a:r>
            <a:r>
              <a:rPr lang="zh-TW" altLang="zh-TW" sz="2600" b="1" dirty="0">
                <a:solidFill>
                  <a:srgbClr val="0000FF"/>
                </a:solidFill>
                <a:latin typeface="微軟正黑體" panose="020B0604030504040204" pitchFamily="34" charset="-120"/>
              </a:rPr>
              <a:t>菁英教育</a:t>
            </a:r>
            <a:r>
              <a:rPr lang="zh-TW" altLang="en-US" sz="2600" b="1" dirty="0">
                <a:solidFill>
                  <a:srgbClr val="3333FF"/>
                </a:solidFill>
                <a:latin typeface="微軟正黑體" panose="020B0604030504040204" pitchFamily="34" charset="-120"/>
              </a:rPr>
              <a:t>發展多元特色</a:t>
            </a:r>
          </a:p>
        </p:txBody>
      </p:sp>
      <p:sp>
        <p:nvSpPr>
          <p:cNvPr id="9" name="文字方塊 8"/>
          <p:cNvSpPr txBox="1"/>
          <p:nvPr/>
        </p:nvSpPr>
        <p:spPr>
          <a:xfrm>
            <a:off x="9840416" y="1452840"/>
            <a:ext cx="720080" cy="4154984"/>
          </a:xfrm>
          <a:prstGeom prst="rect">
            <a:avLst/>
          </a:prstGeom>
          <a:solidFill>
            <a:srgbClr val="CCFF33"/>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4400" b="1" dirty="0">
                <a:solidFill>
                  <a:srgbClr val="FF0000"/>
                </a:solidFill>
                <a:effectLst>
                  <a:outerShdw blurRad="38100" dist="38100" dir="2700000" algn="tl">
                    <a:srgbClr val="000000">
                      <a:alpha val="43137"/>
                    </a:srgbClr>
                  </a:outerShdw>
                </a:effectLst>
                <a:latin typeface="微軟正黑體" panose="020B0604030504040204" pitchFamily="34" charset="-120"/>
              </a:rPr>
              <a:t>一</a:t>
            </a:r>
            <a:endParaRPr lang="en-US" altLang="zh-TW" sz="4400" b="1" dirty="0">
              <a:solidFill>
                <a:srgbClr val="FF0000"/>
              </a:solidFill>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4400" b="1" dirty="0">
                <a:solidFill>
                  <a:srgbClr val="FF0000"/>
                </a:solidFill>
                <a:effectLst>
                  <a:outerShdw blurRad="38100" dist="38100" dir="2700000" algn="tl">
                    <a:srgbClr val="000000">
                      <a:alpha val="43137"/>
                    </a:srgbClr>
                  </a:outerShdw>
                </a:effectLst>
                <a:latin typeface="微軟正黑體" panose="020B0604030504040204" pitchFamily="34" charset="-120"/>
              </a:rPr>
              <a:t>次</a:t>
            </a:r>
            <a:endParaRPr lang="en-US" altLang="zh-TW" sz="4400" b="1" dirty="0">
              <a:solidFill>
                <a:srgbClr val="FF0000"/>
              </a:solidFill>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4400" b="1" dirty="0">
                <a:solidFill>
                  <a:srgbClr val="FF0000"/>
                </a:solidFill>
                <a:effectLst>
                  <a:outerShdw blurRad="38100" dist="38100" dir="2700000" algn="tl">
                    <a:srgbClr val="000000">
                      <a:alpha val="43137"/>
                    </a:srgbClr>
                  </a:outerShdw>
                </a:effectLst>
                <a:latin typeface="微軟正黑體" panose="020B0604030504040204" pitchFamily="34" charset="-120"/>
              </a:rPr>
              <a:t>分</a:t>
            </a:r>
            <a:endParaRPr lang="en-US" altLang="zh-TW" sz="4400" b="1" dirty="0">
              <a:solidFill>
                <a:srgbClr val="FF0000"/>
              </a:solidFill>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4400" b="1" dirty="0">
                <a:solidFill>
                  <a:srgbClr val="FF0000"/>
                </a:solidFill>
                <a:effectLst>
                  <a:outerShdw blurRad="38100" dist="38100" dir="2700000" algn="tl">
                    <a:srgbClr val="000000">
                      <a:alpha val="43137"/>
                    </a:srgbClr>
                  </a:outerShdw>
                </a:effectLst>
                <a:latin typeface="微軟正黑體" panose="020B0604030504040204" pitchFamily="34" charset="-120"/>
              </a:rPr>
              <a:t>發</a:t>
            </a:r>
            <a:endParaRPr lang="en-US" altLang="zh-TW" sz="4400" b="1" dirty="0">
              <a:solidFill>
                <a:srgbClr val="FF0000"/>
              </a:solidFill>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4400" b="1" dirty="0">
                <a:solidFill>
                  <a:srgbClr val="FF0000"/>
                </a:solidFill>
                <a:effectLst>
                  <a:outerShdw blurRad="38100" dist="38100" dir="2700000" algn="tl">
                    <a:srgbClr val="000000">
                      <a:alpha val="43137"/>
                    </a:srgbClr>
                  </a:outerShdw>
                </a:effectLst>
                <a:latin typeface="微軟正黑體" panose="020B0604030504040204" pitchFamily="34" charset="-120"/>
              </a:rPr>
              <a:t>到</a:t>
            </a:r>
            <a:endParaRPr lang="en-US" altLang="zh-TW" sz="4400" b="1" dirty="0">
              <a:solidFill>
                <a:srgbClr val="FF0000"/>
              </a:solidFill>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4400" b="1" dirty="0">
                <a:solidFill>
                  <a:srgbClr val="FF0000"/>
                </a:solidFill>
                <a:effectLst>
                  <a:outerShdw blurRad="38100" dist="38100" dir="2700000" algn="tl">
                    <a:srgbClr val="000000">
                      <a:alpha val="43137"/>
                    </a:srgbClr>
                  </a:outerShdw>
                </a:effectLst>
                <a:latin typeface="微軟正黑體" panose="020B0604030504040204" pitchFamily="34" charset="-120"/>
              </a:rPr>
              <a:t>位</a:t>
            </a:r>
          </a:p>
        </p:txBody>
      </p:sp>
      <p:sp>
        <p:nvSpPr>
          <p:cNvPr id="11" name="圓角矩形 10"/>
          <p:cNvSpPr/>
          <p:nvPr/>
        </p:nvSpPr>
        <p:spPr>
          <a:xfrm>
            <a:off x="8197016" y="771124"/>
            <a:ext cx="1596792" cy="819577"/>
          </a:xfrm>
          <a:prstGeom prst="roundRect">
            <a:avLst/>
          </a:prstGeom>
          <a:solidFill>
            <a:srgbClr val="CCFF33"/>
          </a:solidFill>
          <a:ln w="38100">
            <a:solidFill>
              <a:srgbClr val="FF0000"/>
            </a:solid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400" b="1" dirty="0">
                <a:solidFill>
                  <a:srgbClr val="FF0000"/>
                </a:solidFill>
                <a:latin typeface="微軟正黑體" panose="020B0604030504040204" pitchFamily="34" charset="-120"/>
              </a:rPr>
              <a:t>特色招生入學</a:t>
            </a:r>
          </a:p>
        </p:txBody>
      </p:sp>
      <p:sp>
        <p:nvSpPr>
          <p:cNvPr id="12" name="橢圓 11"/>
          <p:cNvSpPr/>
          <p:nvPr/>
        </p:nvSpPr>
        <p:spPr>
          <a:xfrm>
            <a:off x="5087888" y="4132600"/>
            <a:ext cx="1368152" cy="1312624"/>
          </a:xfrm>
          <a:prstGeom prst="ellipse">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0000CC"/>
                </a:solidFill>
                <a:latin typeface="微軟正黑體" panose="020B0604030504040204" pitchFamily="34" charset="-120"/>
              </a:rPr>
              <a:t>弱勢支持</a:t>
            </a:r>
          </a:p>
        </p:txBody>
      </p:sp>
      <p:sp>
        <p:nvSpPr>
          <p:cNvPr id="15" name="橢圓 14"/>
          <p:cNvSpPr/>
          <p:nvPr/>
        </p:nvSpPr>
        <p:spPr>
          <a:xfrm>
            <a:off x="4079776" y="3628544"/>
            <a:ext cx="1368152" cy="1312624"/>
          </a:xfrm>
          <a:prstGeom prst="ellipse">
            <a:avLst/>
          </a:prstGeom>
          <a:solidFill>
            <a:srgbClr val="FF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latin typeface="微軟正黑體" panose="020B0604030504040204" pitchFamily="34" charset="-120"/>
              </a:rPr>
              <a:t>就近入學</a:t>
            </a:r>
            <a:endParaRPr lang="zh-TW" altLang="en-US" b="1" dirty="0">
              <a:solidFill>
                <a:srgbClr val="FF0000"/>
              </a:solidFill>
              <a:latin typeface="微軟正黑體" panose="020B0604030504040204" pitchFamily="34" charset="-120"/>
            </a:endParaRPr>
          </a:p>
        </p:txBody>
      </p:sp>
      <p:sp>
        <p:nvSpPr>
          <p:cNvPr id="17" name="圓角矩形圖說文字 16"/>
          <p:cNvSpPr/>
          <p:nvPr/>
        </p:nvSpPr>
        <p:spPr>
          <a:xfrm>
            <a:off x="2672936" y="5949281"/>
            <a:ext cx="2457811" cy="638641"/>
          </a:xfrm>
          <a:prstGeom prst="wedgeRoundRectCallout">
            <a:avLst>
              <a:gd name="adj1" fmla="val 47321"/>
              <a:gd name="adj2" fmla="val -220350"/>
              <a:gd name="adj3" fmla="val 16667"/>
            </a:avLst>
          </a:prstGeom>
          <a:solidFill>
            <a:srgbClr val="FF99CC"/>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00" b="1" dirty="0">
                <a:solidFill>
                  <a:srgbClr val="0000FF"/>
                </a:solidFill>
                <a:latin typeface="微軟正黑體" panose="020B0604030504040204" pitchFamily="34" charset="-120"/>
              </a:rPr>
              <a:t>優先免試入學</a:t>
            </a:r>
          </a:p>
        </p:txBody>
      </p:sp>
      <p:sp>
        <p:nvSpPr>
          <p:cNvPr id="18" name="直線圖說文字 1 17"/>
          <p:cNvSpPr/>
          <p:nvPr/>
        </p:nvSpPr>
        <p:spPr>
          <a:xfrm>
            <a:off x="8203624" y="5170379"/>
            <a:ext cx="1440160" cy="819577"/>
          </a:xfrm>
          <a:prstGeom prst="borderCallout1">
            <a:avLst>
              <a:gd name="adj1" fmla="val 18750"/>
              <a:gd name="adj2" fmla="val -8333"/>
              <a:gd name="adj3" fmla="val -93904"/>
              <a:gd name="adj4" fmla="val -72460"/>
            </a:avLst>
          </a:prstGeom>
          <a:solidFill>
            <a:srgbClr val="CCFF33"/>
          </a:solidFill>
          <a:ln w="38100">
            <a:solidFill>
              <a:srgbClr val="FF0000"/>
            </a:solid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400" b="1" dirty="0">
                <a:solidFill>
                  <a:srgbClr val="FF0000"/>
                </a:solidFill>
                <a:latin typeface="微軟正黑體" panose="020B0604030504040204" pitchFamily="34" charset="-120"/>
              </a:rPr>
              <a:t>分區免試入學</a:t>
            </a:r>
          </a:p>
        </p:txBody>
      </p:sp>
      <p:sp>
        <p:nvSpPr>
          <p:cNvPr id="13" name="直線圖說文字 1 (加上強調線) 12"/>
          <p:cNvSpPr>
            <a:spLocks/>
          </p:cNvSpPr>
          <p:nvPr/>
        </p:nvSpPr>
        <p:spPr bwMode="auto">
          <a:xfrm>
            <a:off x="7391400" y="1343025"/>
            <a:ext cx="769938" cy="292100"/>
          </a:xfrm>
          <a:prstGeom prst="accentCallout1">
            <a:avLst>
              <a:gd name="adj1" fmla="val 39130"/>
              <a:gd name="adj2" fmla="val -9898"/>
              <a:gd name="adj3" fmla="val 18477"/>
              <a:gd name="adj4" fmla="val -37528"/>
            </a:avLst>
          </a:prstGeom>
          <a:solidFill>
            <a:schemeClr val="accent1"/>
          </a:solidFill>
          <a:ln w="15875" cap="rnd" algn="ctr">
            <a:solidFill>
              <a:srgbClr val="AA620A"/>
            </a:solidFill>
            <a:miter lim="800000"/>
            <a:headEnd/>
            <a:tailEnd/>
          </a:ln>
        </p:spPr>
        <p:txBody>
          <a:bodyPr anchor="ctr"/>
          <a:lstStyle/>
          <a:p>
            <a:pPr algn="ctr" eaLnBrk="1" hangingPunct="1">
              <a:defRPr/>
            </a:pPr>
            <a:r>
              <a:rPr lang="zh-TW" altLang="en-US" sz="1400" dirty="0">
                <a:solidFill>
                  <a:srgbClr val="3333FF"/>
                </a:solidFill>
                <a:latin typeface="微軟正黑體" panose="020B0604030504040204" pitchFamily="34" charset="-120"/>
                <a:ea typeface="+mn-ea"/>
              </a:rPr>
              <a:t>科學班</a:t>
            </a:r>
          </a:p>
        </p:txBody>
      </p:sp>
      <p:sp>
        <p:nvSpPr>
          <p:cNvPr id="14" name="直線圖說文字 1 (加上強調線) 13"/>
          <p:cNvSpPr/>
          <p:nvPr/>
        </p:nvSpPr>
        <p:spPr>
          <a:xfrm flipH="1">
            <a:off x="2135188" y="3194050"/>
            <a:ext cx="857250" cy="269875"/>
          </a:xfrm>
          <a:prstGeom prst="accentCallout1">
            <a:avLst>
              <a:gd name="adj1" fmla="val 18750"/>
              <a:gd name="adj2" fmla="val -8333"/>
              <a:gd name="adj3" fmla="val 188732"/>
              <a:gd name="adj4" fmla="val -4058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400" dirty="0">
                <a:solidFill>
                  <a:srgbClr val="3333FF"/>
                </a:solidFill>
                <a:latin typeface="微軟正黑體" panose="020B0604030504040204" pitchFamily="34" charset="-120"/>
              </a:rPr>
              <a:t>舞蹈班</a:t>
            </a:r>
          </a:p>
        </p:txBody>
      </p:sp>
      <p:sp>
        <p:nvSpPr>
          <p:cNvPr id="93207" name="直線圖說文字 1 (加上強調線) 22"/>
          <p:cNvSpPr>
            <a:spLocks/>
          </p:cNvSpPr>
          <p:nvPr/>
        </p:nvSpPr>
        <p:spPr bwMode="auto">
          <a:xfrm>
            <a:off x="6148388" y="765175"/>
            <a:ext cx="1230312" cy="269875"/>
          </a:xfrm>
          <a:prstGeom prst="accentCallout1">
            <a:avLst>
              <a:gd name="adj1" fmla="val 42352"/>
              <a:gd name="adj2" fmla="val -6194"/>
              <a:gd name="adj3" fmla="val 112352"/>
              <a:gd name="adj4" fmla="val -30194"/>
            </a:avLst>
          </a:prstGeom>
          <a:solidFill>
            <a:srgbClr val="CCFF33"/>
          </a:solidFill>
          <a:ln w="15875" cap="rnd" algn="ctr">
            <a:solidFill>
              <a:srgbClr val="AA620A"/>
            </a:solidFill>
            <a:miter lim="800000"/>
            <a:headEnd/>
            <a:tailEnd/>
          </a:ln>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lang="zh-TW" altLang="en-US" sz="1400">
                <a:solidFill>
                  <a:srgbClr val="3333FF"/>
                </a:solidFill>
                <a:latin typeface="微軟正黑體" panose="020B0604030504040204" pitchFamily="34" charset="-120"/>
              </a:rPr>
              <a:t>職業類科班</a:t>
            </a:r>
          </a:p>
        </p:txBody>
      </p:sp>
      <p:sp>
        <p:nvSpPr>
          <p:cNvPr id="25" name="直線圖說文字 1 (加上強調線) 24"/>
          <p:cNvSpPr/>
          <p:nvPr/>
        </p:nvSpPr>
        <p:spPr>
          <a:xfrm>
            <a:off x="6456363" y="6086475"/>
            <a:ext cx="1050925" cy="292100"/>
          </a:xfrm>
          <a:prstGeom prst="accentCallout1">
            <a:avLst>
              <a:gd name="adj1" fmla="val 18750"/>
              <a:gd name="adj2" fmla="val -8333"/>
              <a:gd name="adj3" fmla="val -40340"/>
              <a:gd name="adj4" fmla="val -5683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400" dirty="0">
                <a:solidFill>
                  <a:srgbClr val="3333FF"/>
                </a:solidFill>
                <a:latin typeface="微軟正黑體" panose="020B0604030504040204" pitchFamily="34" charset="-120"/>
              </a:rPr>
              <a:t>特教安置</a:t>
            </a:r>
          </a:p>
        </p:txBody>
      </p:sp>
      <p:sp>
        <p:nvSpPr>
          <p:cNvPr id="26" name="直線圖說文字 1 (加上強調線) 25"/>
          <p:cNvSpPr/>
          <p:nvPr/>
        </p:nvSpPr>
        <p:spPr>
          <a:xfrm flipH="1">
            <a:off x="2395538" y="5192713"/>
            <a:ext cx="1192212" cy="387350"/>
          </a:xfrm>
          <a:prstGeom prst="accentCallout1">
            <a:avLst>
              <a:gd name="adj1" fmla="val 18750"/>
              <a:gd name="adj2" fmla="val -8333"/>
              <a:gd name="adj3" fmla="val 69960"/>
              <a:gd name="adj4" fmla="val -5949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400" dirty="0">
                <a:solidFill>
                  <a:srgbClr val="3333FF"/>
                </a:solidFill>
                <a:latin typeface="微軟正黑體" panose="020B0604030504040204" pitchFamily="34" charset="-120"/>
              </a:rPr>
              <a:t>建教合作班實用技能班</a:t>
            </a:r>
          </a:p>
        </p:txBody>
      </p:sp>
      <p:sp>
        <p:nvSpPr>
          <p:cNvPr id="19" name="直線圖說文字 2 18"/>
          <p:cNvSpPr/>
          <p:nvPr/>
        </p:nvSpPr>
        <p:spPr>
          <a:xfrm>
            <a:off x="8377238" y="2205038"/>
            <a:ext cx="1249362" cy="276225"/>
          </a:xfrm>
          <a:prstGeom prst="borderCallout2">
            <a:avLst>
              <a:gd name="adj1" fmla="val 18750"/>
              <a:gd name="adj2" fmla="val -8333"/>
              <a:gd name="adj3" fmla="val 18750"/>
              <a:gd name="adj4" fmla="val -16667"/>
              <a:gd name="adj5" fmla="val 66935"/>
              <a:gd name="adj6" fmla="val -37518"/>
            </a:avLst>
          </a:prstGeom>
          <a:solidFill>
            <a:srgbClr val="CCFF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400">
                <a:solidFill>
                  <a:srgbClr val="3333FF"/>
                </a:solidFill>
                <a:latin typeface="微軟正黑體" pitchFamily="34" charset="-120"/>
              </a:rPr>
              <a:t>數理菁英班</a:t>
            </a:r>
          </a:p>
        </p:txBody>
      </p:sp>
      <p:sp>
        <p:nvSpPr>
          <p:cNvPr id="29" name="直線圖說文字 2 28"/>
          <p:cNvSpPr/>
          <p:nvPr/>
        </p:nvSpPr>
        <p:spPr>
          <a:xfrm>
            <a:off x="8374063" y="3033713"/>
            <a:ext cx="1249362" cy="274637"/>
          </a:xfrm>
          <a:prstGeom prst="borderCallout2">
            <a:avLst>
              <a:gd name="adj1" fmla="val 18750"/>
              <a:gd name="adj2" fmla="val -8333"/>
              <a:gd name="adj3" fmla="val 18750"/>
              <a:gd name="adj4" fmla="val -16667"/>
              <a:gd name="adj5" fmla="val 37939"/>
              <a:gd name="adj6" fmla="val -20135"/>
            </a:avLst>
          </a:prstGeom>
          <a:solidFill>
            <a:srgbClr val="CCFF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400">
                <a:solidFill>
                  <a:srgbClr val="3333FF"/>
                </a:solidFill>
                <a:latin typeface="微軟正黑體" pitchFamily="34" charset="-120"/>
              </a:rPr>
              <a:t>語文菁英班</a:t>
            </a:r>
          </a:p>
        </p:txBody>
      </p:sp>
      <p:sp>
        <p:nvSpPr>
          <p:cNvPr id="30" name="直線圖說文字 2 29"/>
          <p:cNvSpPr/>
          <p:nvPr/>
        </p:nvSpPr>
        <p:spPr>
          <a:xfrm>
            <a:off x="8362950" y="3994150"/>
            <a:ext cx="1249363" cy="425450"/>
          </a:xfrm>
          <a:prstGeom prst="borderCallout2">
            <a:avLst>
              <a:gd name="adj1" fmla="val 18750"/>
              <a:gd name="adj2" fmla="val -8333"/>
              <a:gd name="adj3" fmla="val 18750"/>
              <a:gd name="adj4" fmla="val -16667"/>
              <a:gd name="adj5" fmla="val 66935"/>
              <a:gd name="adj6" fmla="val -30199"/>
            </a:avLst>
          </a:prstGeom>
          <a:solidFill>
            <a:srgbClr val="CCFF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400">
                <a:solidFill>
                  <a:srgbClr val="3333FF"/>
                </a:solidFill>
                <a:latin typeface="微軟正黑體" pitchFamily="34" charset="-120"/>
              </a:rPr>
              <a:t>資訊科技班</a:t>
            </a:r>
            <a:endParaRPr lang="en-US" altLang="zh-TW" sz="1400" dirty="0">
              <a:solidFill>
                <a:srgbClr val="3333FF"/>
              </a:solidFill>
              <a:latin typeface="微軟正黑體" pitchFamily="34" charset="-120"/>
            </a:endParaRPr>
          </a:p>
          <a:p>
            <a:pPr algn="ctr" eaLnBrk="1" hangingPunct="1">
              <a:defRPr/>
            </a:pPr>
            <a:r>
              <a:rPr lang="en-US" altLang="zh-TW" sz="1400" dirty="0">
                <a:solidFill>
                  <a:srgbClr val="3333FF"/>
                </a:solidFill>
                <a:latin typeface="微軟正黑體" pitchFamily="34" charset="-120"/>
              </a:rPr>
              <a:t>………</a:t>
            </a:r>
            <a:endParaRPr lang="zh-TW" altLang="en-US" sz="1400">
              <a:solidFill>
                <a:srgbClr val="3333FF"/>
              </a:solidFill>
              <a:latin typeface="微軟正黑體" pitchFamily="34" charset="-120"/>
            </a:endParaRPr>
          </a:p>
        </p:txBody>
      </p:sp>
      <p:sp>
        <p:nvSpPr>
          <p:cNvPr id="33" name="直線圖說文字 1 (加上強調線) 32"/>
          <p:cNvSpPr/>
          <p:nvPr/>
        </p:nvSpPr>
        <p:spPr>
          <a:xfrm flipH="1">
            <a:off x="2244725" y="4149725"/>
            <a:ext cx="857250" cy="269875"/>
          </a:xfrm>
          <a:prstGeom prst="accentCallout1">
            <a:avLst>
              <a:gd name="adj1" fmla="val 18750"/>
              <a:gd name="adj2" fmla="val -8333"/>
              <a:gd name="adj3" fmla="val 188732"/>
              <a:gd name="adj4" fmla="val -4058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400" dirty="0">
                <a:solidFill>
                  <a:srgbClr val="3333FF"/>
                </a:solidFill>
                <a:latin typeface="微軟正黑體" panose="020B0604030504040204" pitchFamily="34" charset="-120"/>
              </a:rPr>
              <a:t>體育班</a:t>
            </a:r>
          </a:p>
        </p:txBody>
      </p:sp>
      <p:sp>
        <p:nvSpPr>
          <p:cNvPr id="34" name="直線圖說文字 1 (加上強調線) 33"/>
          <p:cNvSpPr/>
          <p:nvPr/>
        </p:nvSpPr>
        <p:spPr>
          <a:xfrm flipH="1">
            <a:off x="2135188" y="2343150"/>
            <a:ext cx="857250" cy="269875"/>
          </a:xfrm>
          <a:prstGeom prst="accentCallout1">
            <a:avLst>
              <a:gd name="adj1" fmla="val 18750"/>
              <a:gd name="adj2" fmla="val -8333"/>
              <a:gd name="adj3" fmla="val 19328"/>
              <a:gd name="adj4" fmla="val -5791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400" dirty="0">
                <a:solidFill>
                  <a:srgbClr val="3333FF"/>
                </a:solidFill>
                <a:latin typeface="微軟正黑體" panose="020B0604030504040204" pitchFamily="34" charset="-120"/>
              </a:rPr>
              <a:t>音樂班</a:t>
            </a:r>
          </a:p>
        </p:txBody>
      </p:sp>
      <p:sp>
        <p:nvSpPr>
          <p:cNvPr id="35" name="直線圖說文字 1 (加上強調線) 34"/>
          <p:cNvSpPr/>
          <p:nvPr/>
        </p:nvSpPr>
        <p:spPr>
          <a:xfrm flipH="1">
            <a:off x="2563813" y="1781175"/>
            <a:ext cx="857250" cy="269875"/>
          </a:xfrm>
          <a:prstGeom prst="accentCallout1">
            <a:avLst>
              <a:gd name="adj1" fmla="val 18750"/>
              <a:gd name="adj2" fmla="val -8333"/>
              <a:gd name="adj3" fmla="val -35728"/>
              <a:gd name="adj4" fmla="val -8724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400" dirty="0">
                <a:solidFill>
                  <a:srgbClr val="3333FF"/>
                </a:solidFill>
                <a:latin typeface="微軟正黑體" panose="020B0604030504040204" pitchFamily="34" charset="-120"/>
              </a:rPr>
              <a:t>戲劇班</a:t>
            </a:r>
          </a:p>
        </p:txBody>
      </p:sp>
      <p:sp>
        <p:nvSpPr>
          <p:cNvPr id="36" name="直線圖說文字 1 (加上強調線) 35"/>
          <p:cNvSpPr/>
          <p:nvPr/>
        </p:nvSpPr>
        <p:spPr>
          <a:xfrm>
            <a:off x="7681913" y="6053138"/>
            <a:ext cx="857250" cy="269875"/>
          </a:xfrm>
          <a:prstGeom prst="accentCallout1">
            <a:avLst>
              <a:gd name="adj1" fmla="val 18750"/>
              <a:gd name="adj2" fmla="val -8333"/>
              <a:gd name="adj3" fmla="val -120430"/>
              <a:gd name="adj4" fmla="val -7391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400" dirty="0">
                <a:solidFill>
                  <a:srgbClr val="3333FF"/>
                </a:solidFill>
                <a:latin typeface="微軟正黑體" panose="020B0604030504040204" pitchFamily="34" charset="-120"/>
              </a:rPr>
              <a:t>美術班</a:t>
            </a:r>
          </a:p>
        </p:txBody>
      </p:sp>
      <p:sp>
        <p:nvSpPr>
          <p:cNvPr id="4" name="投影片編號版面配置區 3"/>
          <p:cNvSpPr>
            <a:spLocks noGrp="1"/>
          </p:cNvSpPr>
          <p:nvPr>
            <p:ph type="sldNum" sz="quarter" idx="12"/>
          </p:nvPr>
        </p:nvSpPr>
        <p:spPr/>
        <p:txBody>
          <a:bodyPr/>
          <a:lstStyle/>
          <a:p>
            <a:pPr>
              <a:defRPr/>
            </a:pPr>
            <a:fld id="{6637BC98-DE78-4779-B41E-2240DFED9C08}" type="slidenum">
              <a:rPr lang="zh-TW" altLang="en-US" smtClean="0"/>
              <a:pPr>
                <a:defRPr/>
              </a:pPr>
              <a:t>9</a:t>
            </a:fld>
            <a:endParaRPr lang="zh-TW" altLang="en-US" dirty="0"/>
          </a:p>
        </p:txBody>
      </p:sp>
    </p:spTree>
    <p:extLst>
      <p:ext uri="{BB962C8B-B14F-4D97-AF65-F5344CB8AC3E}">
        <p14:creationId xmlns:p14="http://schemas.microsoft.com/office/powerpoint/2010/main" val="2551593603"/>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eaLnBrk="1" hangingPunct="1">
              <a:spcBef>
                <a:spcPct val="0"/>
              </a:spcBef>
              <a:buFontTx/>
              <a:buNone/>
            </a:pPr>
            <a:r>
              <a:rPr lang="en-US" altLang="zh-TW" sz="2000" dirty="0" smtClean="0">
                <a:solidFill>
                  <a:srgbClr val="FEFFFF"/>
                </a:solidFill>
                <a:latin typeface="+mn-lt"/>
                <a:ea typeface="+mn-ea"/>
              </a:rPr>
              <a:t>85</a:t>
            </a:r>
            <a:endParaRPr lang="en-US" altLang="zh-TW" sz="2000" dirty="0">
              <a:solidFill>
                <a:srgbClr val="FEFFFF"/>
              </a:solidFill>
              <a:latin typeface="+mn-lt"/>
              <a:ea typeface="+mn-ea"/>
            </a:endParaRPr>
          </a:p>
        </p:txBody>
      </p:sp>
      <p:sp>
        <p:nvSpPr>
          <p:cNvPr id="39" name="手繪多邊形 38"/>
          <p:cNvSpPr/>
          <p:nvPr/>
        </p:nvSpPr>
        <p:spPr bwMode="auto">
          <a:xfrm>
            <a:off x="2745324" y="1700213"/>
            <a:ext cx="2918876" cy="690562"/>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1270" anchor="ctr"/>
          <a:lstStyle/>
          <a:p>
            <a:pPr algn="ctr">
              <a:lnSpc>
                <a:spcPts val="3700"/>
              </a:lnSpc>
              <a:defRPr/>
            </a:pPr>
            <a:r>
              <a:rPr lang="en-US" altLang="zh-TW" sz="2400" b="1" dirty="0"/>
              <a:t>105</a:t>
            </a:r>
            <a:r>
              <a:rPr lang="zh-TW" altLang="en-US" sz="2400" b="1" dirty="0"/>
              <a:t>年重要日程</a:t>
            </a:r>
            <a:endParaRPr lang="en-US" altLang="zh-TW" sz="2400" b="1" dirty="0"/>
          </a:p>
        </p:txBody>
      </p:sp>
      <p:sp>
        <p:nvSpPr>
          <p:cNvPr id="40" name="手繪多邊形 39"/>
          <p:cNvSpPr/>
          <p:nvPr/>
        </p:nvSpPr>
        <p:spPr bwMode="auto">
          <a:xfrm>
            <a:off x="2745325" y="2420938"/>
            <a:ext cx="2918875" cy="3816350"/>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000"/>
              </a:lnSpc>
              <a:spcAft>
                <a:spcPts val="0"/>
              </a:spcAft>
              <a:defRPr/>
            </a:pPr>
            <a:r>
              <a:rPr lang="en-US" altLang="zh-TW" sz="2000" dirty="0">
                <a:solidFill>
                  <a:schemeClr val="tx1"/>
                </a:solidFill>
              </a:rPr>
              <a:t>1.</a:t>
            </a:r>
            <a:r>
              <a:rPr lang="zh-TW" altLang="en-US" sz="2000" dirty="0">
                <a:solidFill>
                  <a:schemeClr val="tx1"/>
                </a:solidFill>
              </a:rPr>
              <a:t>術科測驗報名：</a:t>
            </a:r>
            <a:endParaRPr lang="en-US" altLang="zh-TW" sz="2000" dirty="0">
              <a:solidFill>
                <a:schemeClr val="tx1"/>
              </a:solidFill>
            </a:endParaRPr>
          </a:p>
          <a:p>
            <a:pPr marL="0" lvl="1" defTabSz="1289050">
              <a:lnSpc>
                <a:spcPts val="3000"/>
              </a:lnSpc>
              <a:spcAft>
                <a:spcPts val="0"/>
              </a:spcAft>
              <a:defRPr/>
            </a:pPr>
            <a:r>
              <a:rPr lang="zh-TW" altLang="en-US" sz="2000" dirty="0">
                <a:solidFill>
                  <a:schemeClr val="tx1"/>
                </a:solidFill>
              </a:rPr>
              <a:t>   </a:t>
            </a:r>
            <a:r>
              <a:rPr lang="en-US" altLang="zh-TW" sz="2000" dirty="0">
                <a:solidFill>
                  <a:schemeClr val="tx1"/>
                </a:solidFill>
              </a:rPr>
              <a:t>105</a:t>
            </a:r>
            <a:r>
              <a:rPr lang="zh-TW" altLang="en-US" sz="2000" dirty="0">
                <a:solidFill>
                  <a:schemeClr val="tx1"/>
                </a:solidFill>
              </a:rPr>
              <a:t>年</a:t>
            </a:r>
            <a:r>
              <a:rPr lang="en-US" altLang="zh-TW" sz="2000" dirty="0">
                <a:solidFill>
                  <a:schemeClr val="tx1"/>
                </a:solidFill>
              </a:rPr>
              <a:t>5</a:t>
            </a:r>
            <a:r>
              <a:rPr lang="zh-TW" altLang="en-US" sz="2000" dirty="0">
                <a:solidFill>
                  <a:schemeClr val="tx1"/>
                </a:solidFill>
              </a:rPr>
              <a:t>月</a:t>
            </a:r>
            <a:r>
              <a:rPr lang="en-US" altLang="zh-TW" sz="2000" dirty="0">
                <a:solidFill>
                  <a:schemeClr val="tx1"/>
                </a:solidFill>
              </a:rPr>
              <a:t>2</a:t>
            </a:r>
            <a:r>
              <a:rPr lang="zh-TW" altLang="en-US" sz="2000" dirty="0">
                <a:solidFill>
                  <a:schemeClr val="tx1"/>
                </a:solidFill>
              </a:rPr>
              <a:t>日至</a:t>
            </a:r>
            <a:r>
              <a:rPr lang="en-US" altLang="zh-TW" sz="2000" dirty="0">
                <a:solidFill>
                  <a:schemeClr val="tx1"/>
                </a:solidFill>
              </a:rPr>
              <a:t>5</a:t>
            </a:r>
            <a:r>
              <a:rPr lang="zh-TW" altLang="en-US" sz="2000" dirty="0">
                <a:solidFill>
                  <a:schemeClr val="tx1"/>
                </a:solidFill>
              </a:rPr>
              <a:t>日</a:t>
            </a:r>
          </a:p>
          <a:p>
            <a:pPr marL="0" lvl="1" defTabSz="1289050">
              <a:lnSpc>
                <a:spcPts val="3000"/>
              </a:lnSpc>
              <a:spcAft>
                <a:spcPts val="0"/>
              </a:spcAft>
              <a:defRPr/>
            </a:pPr>
            <a:r>
              <a:rPr lang="en-US" altLang="zh-TW" sz="2000" dirty="0">
                <a:solidFill>
                  <a:schemeClr val="tx1"/>
                </a:solidFill>
              </a:rPr>
              <a:t>2.</a:t>
            </a:r>
            <a:r>
              <a:rPr lang="zh-TW" altLang="en-US" sz="2000" dirty="0">
                <a:solidFill>
                  <a:schemeClr val="tx1"/>
                </a:solidFill>
              </a:rPr>
              <a:t>術科測驗：</a:t>
            </a:r>
            <a:endParaRPr lang="en-US" altLang="zh-TW" sz="2000" dirty="0">
              <a:solidFill>
                <a:schemeClr val="tx1"/>
              </a:solidFill>
            </a:endParaRPr>
          </a:p>
          <a:p>
            <a:pPr marL="0" lvl="1" defTabSz="1289050">
              <a:lnSpc>
                <a:spcPts val="3000"/>
              </a:lnSpc>
              <a:spcAft>
                <a:spcPts val="0"/>
              </a:spcAft>
              <a:defRPr/>
            </a:pPr>
            <a:r>
              <a:rPr lang="zh-TW" altLang="en-US" sz="2000" dirty="0">
                <a:solidFill>
                  <a:schemeClr val="tx1"/>
                </a:solidFill>
              </a:rPr>
              <a:t>   </a:t>
            </a:r>
            <a:r>
              <a:rPr lang="en-US" altLang="zh-TW" sz="2000" dirty="0">
                <a:solidFill>
                  <a:schemeClr val="tx1"/>
                </a:solidFill>
              </a:rPr>
              <a:t>105</a:t>
            </a:r>
            <a:r>
              <a:rPr lang="zh-TW" altLang="en-US" sz="2000" dirty="0">
                <a:solidFill>
                  <a:schemeClr val="tx1"/>
                </a:solidFill>
              </a:rPr>
              <a:t>年</a:t>
            </a:r>
            <a:r>
              <a:rPr lang="en-US" altLang="zh-TW" sz="2000" dirty="0">
                <a:solidFill>
                  <a:schemeClr val="tx1"/>
                </a:solidFill>
              </a:rPr>
              <a:t>5</a:t>
            </a:r>
            <a:r>
              <a:rPr lang="zh-TW" altLang="en-US" sz="2000" dirty="0">
                <a:solidFill>
                  <a:schemeClr val="tx1"/>
                </a:solidFill>
              </a:rPr>
              <a:t>月</a:t>
            </a:r>
            <a:r>
              <a:rPr lang="en-US" altLang="zh-TW" sz="2000" dirty="0">
                <a:solidFill>
                  <a:schemeClr val="tx1"/>
                </a:solidFill>
              </a:rPr>
              <a:t>7</a:t>
            </a:r>
            <a:r>
              <a:rPr lang="zh-TW" altLang="en-US" sz="2000" dirty="0">
                <a:solidFill>
                  <a:schemeClr val="tx1"/>
                </a:solidFill>
              </a:rPr>
              <a:t>日</a:t>
            </a:r>
          </a:p>
          <a:p>
            <a:pPr marL="0" lvl="1" defTabSz="1289050">
              <a:lnSpc>
                <a:spcPts val="3000"/>
              </a:lnSpc>
              <a:spcAft>
                <a:spcPts val="0"/>
              </a:spcAft>
              <a:defRPr/>
            </a:pPr>
            <a:r>
              <a:rPr lang="en-US" altLang="zh-TW" sz="2000" dirty="0">
                <a:solidFill>
                  <a:schemeClr val="tx1"/>
                </a:solidFill>
              </a:rPr>
              <a:t>3.</a:t>
            </a:r>
            <a:r>
              <a:rPr lang="zh-TW" altLang="en-US" sz="2000" dirty="0">
                <a:solidFill>
                  <a:schemeClr val="tx1"/>
                </a:solidFill>
              </a:rPr>
              <a:t>放榜：</a:t>
            </a:r>
            <a:r>
              <a:rPr lang="en-US" altLang="zh-TW" sz="2000" dirty="0">
                <a:solidFill>
                  <a:schemeClr val="tx1"/>
                </a:solidFill>
              </a:rPr>
              <a:t>105</a:t>
            </a:r>
            <a:r>
              <a:rPr lang="zh-TW" altLang="en-US" sz="2000" dirty="0">
                <a:solidFill>
                  <a:schemeClr val="tx1"/>
                </a:solidFill>
              </a:rPr>
              <a:t>年</a:t>
            </a:r>
            <a:r>
              <a:rPr lang="en-US" altLang="zh-TW" sz="2000" dirty="0">
                <a:solidFill>
                  <a:schemeClr val="tx1"/>
                </a:solidFill>
              </a:rPr>
              <a:t>5</a:t>
            </a:r>
            <a:r>
              <a:rPr lang="zh-TW" altLang="en-US" sz="2000" dirty="0">
                <a:solidFill>
                  <a:schemeClr val="tx1"/>
                </a:solidFill>
              </a:rPr>
              <a:t>月</a:t>
            </a:r>
            <a:r>
              <a:rPr lang="en-US" altLang="zh-TW" sz="2000" dirty="0">
                <a:solidFill>
                  <a:schemeClr val="tx1"/>
                </a:solidFill>
              </a:rPr>
              <a:t>9</a:t>
            </a:r>
            <a:r>
              <a:rPr lang="zh-TW" altLang="en-US" sz="2000" dirty="0">
                <a:solidFill>
                  <a:schemeClr val="tx1"/>
                </a:solidFill>
              </a:rPr>
              <a:t>日</a:t>
            </a:r>
          </a:p>
          <a:p>
            <a:pPr marL="0" lvl="1" defTabSz="1289050">
              <a:lnSpc>
                <a:spcPts val="3000"/>
              </a:lnSpc>
              <a:spcAft>
                <a:spcPts val="0"/>
              </a:spcAft>
              <a:defRPr/>
            </a:pPr>
            <a:r>
              <a:rPr lang="en-US" altLang="zh-TW" sz="2000" dirty="0">
                <a:solidFill>
                  <a:schemeClr val="tx1"/>
                </a:solidFill>
              </a:rPr>
              <a:t>4.</a:t>
            </a:r>
            <a:r>
              <a:rPr lang="zh-TW" altLang="en-US" sz="2000" dirty="0">
                <a:solidFill>
                  <a:schemeClr val="tx1"/>
                </a:solidFill>
              </a:rPr>
              <a:t>報到：</a:t>
            </a:r>
            <a:r>
              <a:rPr lang="en-US" altLang="zh-TW" dirty="0">
                <a:solidFill>
                  <a:schemeClr val="tx1"/>
                </a:solidFill>
              </a:rPr>
              <a:t>105</a:t>
            </a:r>
            <a:r>
              <a:rPr lang="zh-TW" altLang="en-US" dirty="0">
                <a:solidFill>
                  <a:schemeClr val="tx1"/>
                </a:solidFill>
              </a:rPr>
              <a:t>年</a:t>
            </a:r>
            <a:r>
              <a:rPr lang="en-US" altLang="zh-TW" dirty="0">
                <a:solidFill>
                  <a:schemeClr val="tx1"/>
                </a:solidFill>
              </a:rPr>
              <a:t>5</a:t>
            </a:r>
            <a:r>
              <a:rPr lang="zh-TW" altLang="en-US" dirty="0">
                <a:solidFill>
                  <a:schemeClr val="tx1"/>
                </a:solidFill>
              </a:rPr>
              <a:t>月</a:t>
            </a:r>
            <a:r>
              <a:rPr lang="en-US" altLang="zh-TW" dirty="0">
                <a:solidFill>
                  <a:schemeClr val="tx1"/>
                </a:solidFill>
              </a:rPr>
              <a:t>16</a:t>
            </a:r>
            <a:r>
              <a:rPr lang="zh-TW" altLang="en-US" dirty="0">
                <a:solidFill>
                  <a:schemeClr val="tx1"/>
                </a:solidFill>
              </a:rPr>
              <a:t>日</a:t>
            </a:r>
          </a:p>
          <a:p>
            <a:pPr marL="0" lvl="1" defTabSz="1289050">
              <a:lnSpc>
                <a:spcPts val="3000"/>
              </a:lnSpc>
              <a:spcAft>
                <a:spcPts val="0"/>
              </a:spcAft>
              <a:defRPr/>
            </a:pPr>
            <a:r>
              <a:rPr lang="en-US" altLang="zh-TW" sz="2000" dirty="0">
                <a:solidFill>
                  <a:schemeClr val="tx1"/>
                </a:solidFill>
              </a:rPr>
              <a:t>5.</a:t>
            </a:r>
            <a:r>
              <a:rPr lang="zh-TW" altLang="en-US" sz="2000" dirty="0">
                <a:solidFill>
                  <a:schemeClr val="tx1"/>
                </a:solidFill>
              </a:rPr>
              <a:t>未招滿學校開始</a:t>
            </a:r>
            <a:endParaRPr lang="en-US" altLang="zh-TW" sz="2000" dirty="0">
              <a:solidFill>
                <a:schemeClr val="tx1"/>
              </a:solidFill>
            </a:endParaRPr>
          </a:p>
          <a:p>
            <a:pPr marL="0" lvl="1" defTabSz="1289050">
              <a:lnSpc>
                <a:spcPts val="3000"/>
              </a:lnSpc>
              <a:spcAft>
                <a:spcPts val="0"/>
              </a:spcAft>
              <a:defRPr/>
            </a:pPr>
            <a:r>
              <a:rPr lang="zh-TW" altLang="en-US" sz="2000" dirty="0">
                <a:solidFill>
                  <a:schemeClr val="tx1"/>
                </a:solidFill>
              </a:rPr>
              <a:t>   辦理續招：</a:t>
            </a:r>
            <a:endParaRPr lang="en-US" altLang="zh-TW" sz="2000" dirty="0">
              <a:solidFill>
                <a:schemeClr val="tx1"/>
              </a:solidFill>
            </a:endParaRPr>
          </a:p>
          <a:p>
            <a:pPr marL="0" lvl="1" defTabSz="1289050">
              <a:lnSpc>
                <a:spcPts val="3000"/>
              </a:lnSpc>
              <a:spcAft>
                <a:spcPts val="0"/>
              </a:spcAft>
              <a:defRPr/>
            </a:pPr>
            <a:r>
              <a:rPr lang="zh-TW" altLang="en-US" sz="2000" dirty="0">
                <a:solidFill>
                  <a:schemeClr val="tx1"/>
                </a:solidFill>
              </a:rPr>
              <a:t>    </a:t>
            </a:r>
            <a:r>
              <a:rPr lang="en-US" altLang="zh-TW" sz="2000" dirty="0">
                <a:solidFill>
                  <a:schemeClr val="tx1"/>
                </a:solidFill>
              </a:rPr>
              <a:t>○</a:t>
            </a:r>
            <a:r>
              <a:rPr lang="zh-TW" altLang="en-US" sz="2000" dirty="0">
                <a:solidFill>
                  <a:schemeClr val="tx1"/>
                </a:solidFill>
              </a:rPr>
              <a:t>月</a:t>
            </a:r>
            <a:r>
              <a:rPr lang="en-US" altLang="zh-TW" sz="2000" dirty="0">
                <a:solidFill>
                  <a:schemeClr val="tx1"/>
                </a:solidFill>
              </a:rPr>
              <a:t>○</a:t>
            </a:r>
            <a:r>
              <a:rPr lang="zh-TW" altLang="en-US" sz="2000" dirty="0">
                <a:solidFill>
                  <a:schemeClr val="tx1"/>
                </a:solidFill>
              </a:rPr>
              <a:t>日。</a:t>
            </a:r>
          </a:p>
        </p:txBody>
      </p:sp>
      <p:grpSp>
        <p:nvGrpSpPr>
          <p:cNvPr id="74760" name="群組 3"/>
          <p:cNvGrpSpPr>
            <a:grpSpLocks/>
          </p:cNvGrpSpPr>
          <p:nvPr/>
        </p:nvGrpSpPr>
        <p:grpSpPr bwMode="auto">
          <a:xfrm>
            <a:off x="5695950" y="1698626"/>
            <a:ext cx="4432300" cy="4538663"/>
            <a:chOff x="1613324" y="2376765"/>
            <a:chExt cx="2001508" cy="3077303"/>
          </a:xfrm>
        </p:grpSpPr>
        <p:sp>
          <p:nvSpPr>
            <p:cNvPr id="42" name="手繪多邊形 41"/>
            <p:cNvSpPr/>
            <p:nvPr/>
          </p:nvSpPr>
          <p:spPr>
            <a:xfrm>
              <a:off x="1613324" y="2376765"/>
              <a:ext cx="979965" cy="469291"/>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endParaRPr>
            </a:p>
          </p:txBody>
        </p:sp>
        <p:sp>
          <p:nvSpPr>
            <p:cNvPr id="43" name="手繪多邊形 42"/>
            <p:cNvSpPr/>
            <p:nvPr/>
          </p:nvSpPr>
          <p:spPr>
            <a:xfrm>
              <a:off x="1613324" y="2866507"/>
              <a:ext cx="979965" cy="258756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500"/>
                </a:lnSpc>
                <a:spcAft>
                  <a:spcPts val="0"/>
                </a:spcAft>
                <a:defRPr/>
              </a:pPr>
              <a:r>
                <a:rPr lang="zh-TW" altLang="en-US" sz="2000" b="1" dirty="0">
                  <a:latin typeface="+mj-ea"/>
                  <a:ea typeface="+mj-ea"/>
                </a:rPr>
                <a:t>包括</a:t>
              </a:r>
              <a:r>
                <a:rPr lang="zh-TW" altLang="en-US" sz="2000" b="1" dirty="0">
                  <a:solidFill>
                    <a:srgbClr val="FF0000"/>
                  </a:solidFill>
                  <a:latin typeface="+mj-ea"/>
                  <a:ea typeface="+mj-ea"/>
                </a:rPr>
                <a:t>基礎體能</a:t>
              </a:r>
              <a:r>
                <a:rPr lang="zh-TW" altLang="en-US" sz="2000" b="1" dirty="0">
                  <a:latin typeface="+mj-ea"/>
                  <a:ea typeface="+mj-ea"/>
                </a:rPr>
                <a:t>、</a:t>
              </a:r>
              <a:r>
                <a:rPr lang="zh-TW" altLang="en-US" sz="2000" b="1" dirty="0">
                  <a:solidFill>
                    <a:srgbClr val="FF0000"/>
                  </a:solidFill>
                  <a:latin typeface="+mj-ea"/>
                  <a:ea typeface="+mj-ea"/>
                </a:rPr>
                <a:t>專項技術</a:t>
              </a:r>
              <a:r>
                <a:rPr lang="zh-TW" altLang="en-US" sz="2000" b="1" dirty="0">
                  <a:latin typeface="+mj-ea"/>
                  <a:ea typeface="+mj-ea"/>
                </a:rPr>
                <a:t>及</a:t>
              </a:r>
              <a:r>
                <a:rPr lang="zh-TW" altLang="en-US" sz="2000" b="1" dirty="0">
                  <a:solidFill>
                    <a:srgbClr val="FF0000"/>
                  </a:solidFill>
                  <a:latin typeface="+mj-ea"/>
                  <a:ea typeface="+mj-ea"/>
                </a:rPr>
                <a:t>運動成就表現</a:t>
              </a:r>
              <a:r>
                <a:rPr lang="zh-TW" altLang="en-US" sz="2000" b="1" dirty="0">
                  <a:latin typeface="+mj-ea"/>
                  <a:ea typeface="+mj-ea"/>
                </a:rPr>
                <a:t>等，由學校依體育班發展運動種類及特色課程內容，設計考科及計分方式。</a:t>
              </a:r>
              <a:endParaRPr lang="en-US" altLang="zh-TW" sz="2000" b="1" dirty="0">
                <a:latin typeface="+mj-ea"/>
                <a:ea typeface="+mj-ea"/>
              </a:endParaRPr>
            </a:p>
          </p:txBody>
        </p:sp>
        <p:sp>
          <p:nvSpPr>
            <p:cNvPr id="44" name="手繪多邊形 43"/>
            <p:cNvSpPr/>
            <p:nvPr/>
          </p:nvSpPr>
          <p:spPr>
            <a:xfrm>
              <a:off x="2617663" y="2389681"/>
              <a:ext cx="992152" cy="456375"/>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endParaRPr>
            </a:p>
          </p:txBody>
        </p:sp>
        <p:sp>
          <p:nvSpPr>
            <p:cNvPr id="45" name="手繪多邊形 44"/>
            <p:cNvSpPr/>
            <p:nvPr/>
          </p:nvSpPr>
          <p:spPr>
            <a:xfrm>
              <a:off x="2612644" y="2866507"/>
              <a:ext cx="1002188" cy="258756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100"/>
                </a:lnSpc>
                <a:spcAft>
                  <a:spcPts val="0"/>
                </a:spcAft>
                <a:defRPr/>
              </a:pPr>
              <a:r>
                <a:rPr lang="zh-TW" altLang="zh-TW" sz="2300" dirty="0">
                  <a:latin typeface="+mj-ea"/>
                  <a:ea typeface="+mj-ea"/>
                </a:rPr>
                <a:t>若參加體育班術科測驗結果未獲錄取，可</a:t>
              </a:r>
              <a:r>
                <a:rPr lang="zh-TW" altLang="en-US" sz="2300" dirty="0">
                  <a:latin typeface="+mj-ea"/>
                  <a:ea typeface="+mj-ea"/>
                </a:rPr>
                <a:t>於</a:t>
              </a:r>
              <a:r>
                <a:rPr lang="zh-TW" altLang="zh-TW" sz="2300" dirty="0">
                  <a:latin typeface="+mj-ea"/>
                  <a:ea typeface="+mj-ea"/>
                </a:rPr>
                <a:t>體育班學校辦理續招時，再次報名參加辦理續招學校之體育班特色招生甄選入學。</a:t>
              </a:r>
              <a:endParaRPr lang="zh-TW" altLang="en-US" sz="2300" dirty="0">
                <a:latin typeface="+mj-ea"/>
                <a:ea typeface="+mj-ea"/>
              </a:endParaRPr>
            </a:p>
          </p:txBody>
        </p:sp>
      </p:grpSp>
      <p:sp>
        <p:nvSpPr>
          <p:cNvPr id="46" name="矩形 45"/>
          <p:cNvSpPr/>
          <p:nvPr/>
        </p:nvSpPr>
        <p:spPr>
          <a:xfrm>
            <a:off x="5657851" y="1773239"/>
            <a:ext cx="2208213" cy="566737"/>
          </a:xfrm>
          <a:prstGeom prst="rect">
            <a:avLst/>
          </a:prstGeom>
        </p:spPr>
        <p:txBody>
          <a:bodyPr>
            <a:spAutoFit/>
          </a:bodyPr>
          <a:lstStyle/>
          <a:p>
            <a:pPr>
              <a:lnSpc>
                <a:spcPts val="3700"/>
              </a:lnSpc>
              <a:defRPr/>
            </a:pPr>
            <a:r>
              <a:rPr lang="zh-TW" altLang="en-US" sz="2600" b="1" kern="0" dirty="0">
                <a:solidFill>
                  <a:schemeClr val="bg1"/>
                </a:solidFill>
                <a:latin typeface="+mj-ea"/>
                <a:ea typeface="+mj-ea"/>
              </a:rPr>
              <a:t>術科測驗內容</a:t>
            </a:r>
          </a:p>
        </p:txBody>
      </p:sp>
      <p:sp>
        <p:nvSpPr>
          <p:cNvPr id="16" name="矩形 15"/>
          <p:cNvSpPr/>
          <p:nvPr/>
        </p:nvSpPr>
        <p:spPr>
          <a:xfrm>
            <a:off x="7866063" y="1700214"/>
            <a:ext cx="2208212" cy="733425"/>
          </a:xfrm>
          <a:prstGeom prst="rect">
            <a:avLst/>
          </a:prstGeom>
        </p:spPr>
        <p:txBody>
          <a:bodyPr>
            <a:spAutoFit/>
          </a:bodyPr>
          <a:lstStyle/>
          <a:p>
            <a:pPr algn="ctr">
              <a:lnSpc>
                <a:spcPts val="2500"/>
              </a:lnSpc>
              <a:defRPr/>
            </a:pPr>
            <a:r>
              <a:rPr lang="zh-TW" altLang="en-US" sz="2400" b="1" kern="0" dirty="0">
                <a:solidFill>
                  <a:schemeClr val="bg1"/>
                </a:solidFill>
                <a:latin typeface="+mj-ea"/>
                <a:ea typeface="+mj-ea"/>
              </a:rPr>
              <a:t>未獲錄取可</a:t>
            </a:r>
            <a:endParaRPr lang="en-US" altLang="zh-TW" sz="2400" b="1" kern="0" dirty="0">
              <a:solidFill>
                <a:schemeClr val="bg1"/>
              </a:solidFill>
              <a:latin typeface="+mj-ea"/>
              <a:ea typeface="+mj-ea"/>
            </a:endParaRPr>
          </a:p>
          <a:p>
            <a:pPr>
              <a:lnSpc>
                <a:spcPts val="2500"/>
              </a:lnSpc>
              <a:defRPr/>
            </a:pPr>
            <a:r>
              <a:rPr lang="zh-TW" altLang="en-US" sz="2400" b="1" kern="0" dirty="0">
                <a:solidFill>
                  <a:schemeClr val="bg1"/>
                </a:solidFill>
                <a:latin typeface="+mj-ea"/>
                <a:ea typeface="+mj-ea"/>
              </a:rPr>
              <a:t>報名參加續招</a:t>
            </a:r>
          </a:p>
        </p:txBody>
      </p:sp>
      <p:sp>
        <p:nvSpPr>
          <p:cNvPr id="18" name="標題 1"/>
          <p:cNvSpPr txBox="1">
            <a:spLocks/>
          </p:cNvSpPr>
          <p:nvPr/>
        </p:nvSpPr>
        <p:spPr bwMode="auto">
          <a:xfrm>
            <a:off x="2745325" y="776510"/>
            <a:ext cx="8911687" cy="128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zh-TW" altLang="en-US" sz="4000" dirty="0" smtClean="0">
                <a:solidFill>
                  <a:srgbClr val="C00000"/>
                </a:solidFill>
                <a:latin typeface="華康華綜體W5" panose="020B0509000000000000" pitchFamily="49" charset="-120"/>
                <a:ea typeface="華康華綜體W5" panose="020B0509000000000000" pitchFamily="49" charset="-120"/>
              </a:rPr>
              <a:t>特色招生甄選入學</a:t>
            </a:r>
            <a:r>
              <a:rPr kumimoji="0" lang="en-US" altLang="zh-TW" sz="4000" dirty="0" smtClean="0">
                <a:solidFill>
                  <a:srgbClr val="C00000"/>
                </a:solidFill>
                <a:latin typeface="華康華綜體W5" panose="020B0509000000000000" pitchFamily="49" charset="-120"/>
                <a:ea typeface="華康華綜體W5" panose="020B0509000000000000" pitchFamily="49" charset="-120"/>
              </a:rPr>
              <a:t>---</a:t>
            </a:r>
            <a:r>
              <a:rPr kumimoji="0" lang="zh-TW" altLang="en-US" sz="4000" dirty="0" smtClean="0">
                <a:solidFill>
                  <a:srgbClr val="C00000"/>
                </a:solidFill>
                <a:latin typeface="華康華綜體W5" panose="020B0509000000000000" pitchFamily="49" charset="-120"/>
                <a:ea typeface="華康華綜體W5" panose="020B0509000000000000" pitchFamily="49" charset="-120"/>
              </a:rPr>
              <a:t>體育班</a:t>
            </a:r>
          </a:p>
        </p:txBody>
      </p:sp>
    </p:spTree>
    <p:extLst>
      <p:ext uri="{BB962C8B-B14F-4D97-AF65-F5344CB8AC3E}">
        <p14:creationId xmlns:p14="http://schemas.microsoft.com/office/powerpoint/2010/main" val="737719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eaLnBrk="1" hangingPunct="1">
              <a:spcBef>
                <a:spcPct val="0"/>
              </a:spcBef>
              <a:buFontTx/>
              <a:buNone/>
            </a:pPr>
            <a:r>
              <a:rPr lang="en-US" altLang="zh-TW" sz="2000" dirty="0" smtClean="0">
                <a:solidFill>
                  <a:srgbClr val="FEFFFF"/>
                </a:solidFill>
                <a:latin typeface="+mn-lt"/>
                <a:ea typeface="+mn-ea"/>
              </a:rPr>
              <a:t>86</a:t>
            </a:r>
            <a:endParaRPr lang="en-US" altLang="zh-TW" sz="2000" dirty="0">
              <a:solidFill>
                <a:srgbClr val="FEFFFF"/>
              </a:solidFill>
              <a:latin typeface="+mn-lt"/>
              <a:ea typeface="+mn-ea"/>
            </a:endParaRPr>
          </a:p>
        </p:txBody>
      </p:sp>
      <p:sp>
        <p:nvSpPr>
          <p:cNvPr id="75779" name="Rectangle 93"/>
          <p:cNvSpPr>
            <a:spLocks noChangeArrowheads="1"/>
          </p:cNvSpPr>
          <p:nvPr/>
        </p:nvSpPr>
        <p:spPr bwMode="auto">
          <a:xfrm>
            <a:off x="1524001" y="1125539"/>
            <a:ext cx="684213" cy="71437"/>
          </a:xfrm>
          <a:prstGeom prst="rect">
            <a:avLst/>
          </a:prstGeom>
          <a:solidFill>
            <a:srgbClr val="008000"/>
          </a:solidFill>
          <a:ln w="9525">
            <a:solidFill>
              <a:srgbClr val="008000"/>
            </a:solidFill>
            <a:miter lim="800000"/>
            <a:headEnd/>
            <a:tailEnd/>
          </a:ln>
        </p:spPr>
        <p:txBody>
          <a:bodyPr wrap="none" anchor="ct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eaLnBrk="1" hangingPunct="1">
              <a:spcBef>
                <a:spcPct val="0"/>
              </a:spcBef>
              <a:buFontTx/>
              <a:buNone/>
            </a:pPr>
            <a:endParaRPr lang="zh-TW" altLang="en-US">
              <a:latin typeface="Times New Roman" panose="02020603050405020304" pitchFamily="18" charset="0"/>
              <a:ea typeface="新細明體" panose="02020500000000000000" pitchFamily="18" charset="-120"/>
            </a:endParaRPr>
          </a:p>
        </p:txBody>
      </p:sp>
      <p:sp>
        <p:nvSpPr>
          <p:cNvPr id="75780"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eaLnBrk="1" hangingPunct="1">
              <a:spcBef>
                <a:spcPct val="0"/>
              </a:spcBef>
              <a:buFontTx/>
              <a:buNone/>
            </a:pPr>
            <a:endParaRPr lang="zh-TW" altLang="en-US">
              <a:latin typeface="Times New Roman" panose="02020603050405020304" pitchFamily="18" charset="0"/>
              <a:ea typeface="新細明體" panose="02020500000000000000" pitchFamily="18" charset="-120"/>
            </a:endParaRPr>
          </a:p>
        </p:txBody>
      </p:sp>
      <p:sp>
        <p:nvSpPr>
          <p:cNvPr id="39" name="手繪多邊形 38"/>
          <p:cNvSpPr/>
          <p:nvPr/>
        </p:nvSpPr>
        <p:spPr bwMode="auto">
          <a:xfrm>
            <a:off x="2927351" y="1412876"/>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1270" anchor="ctr"/>
          <a:lstStyle/>
          <a:p>
            <a:pPr algn="ctr">
              <a:lnSpc>
                <a:spcPts val="3700"/>
              </a:lnSpc>
              <a:defRPr/>
            </a:pPr>
            <a:r>
              <a:rPr lang="zh-TW" altLang="en-US" sz="2800" b="1" dirty="0"/>
              <a:t>甄審</a:t>
            </a:r>
            <a:endParaRPr lang="en-US" altLang="zh-TW" sz="2800" b="1" dirty="0"/>
          </a:p>
        </p:txBody>
      </p:sp>
      <p:sp>
        <p:nvSpPr>
          <p:cNvPr id="40" name="手繪多邊形 39"/>
          <p:cNvSpPr/>
          <p:nvPr/>
        </p:nvSpPr>
        <p:spPr bwMode="auto">
          <a:xfrm>
            <a:off x="2927351" y="2133601"/>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000"/>
              </a:lnSpc>
              <a:spcAft>
                <a:spcPts val="0"/>
              </a:spcAft>
              <a:defRPr/>
            </a:pPr>
            <a:r>
              <a:rPr lang="zh-TW" altLang="en-US" dirty="0"/>
              <a:t>甄審係以國際運動競賽成就為報名門檻，作為分發之標準，為外加招生名額。</a:t>
            </a:r>
          </a:p>
        </p:txBody>
      </p:sp>
      <p:grpSp>
        <p:nvGrpSpPr>
          <p:cNvPr id="75784" name="群組 3"/>
          <p:cNvGrpSpPr>
            <a:grpSpLocks/>
          </p:cNvGrpSpPr>
          <p:nvPr/>
        </p:nvGrpSpPr>
        <p:grpSpPr bwMode="auto">
          <a:xfrm>
            <a:off x="5232401" y="1412876"/>
            <a:ext cx="4608513" cy="4322763"/>
            <a:chOff x="1613324" y="2376765"/>
            <a:chExt cx="1984096" cy="3077303"/>
          </a:xfrm>
        </p:grpSpPr>
        <p:sp>
          <p:nvSpPr>
            <p:cNvPr id="42" name="手繪多邊形 41"/>
            <p:cNvSpPr/>
            <p:nvPr/>
          </p:nvSpPr>
          <p:spPr>
            <a:xfrm>
              <a:off x="1613324" y="2376765"/>
              <a:ext cx="930878"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endParaRPr>
            </a:p>
          </p:txBody>
        </p:sp>
        <p:sp>
          <p:nvSpPr>
            <p:cNvPr id="43" name="手繪多邊形 42"/>
            <p:cNvSpPr/>
            <p:nvPr/>
          </p:nvSpPr>
          <p:spPr>
            <a:xfrm>
              <a:off x="1613324" y="2889837"/>
              <a:ext cx="930878"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000"/>
                </a:lnSpc>
                <a:spcAft>
                  <a:spcPts val="0"/>
                </a:spcAft>
                <a:defRPr/>
              </a:pPr>
              <a:r>
                <a:rPr lang="zh-TW" altLang="zh-TW" sz="2300" dirty="0"/>
                <a:t>以</a:t>
              </a:r>
              <a:r>
                <a:rPr lang="zh-TW" altLang="zh-TW" sz="2300" dirty="0">
                  <a:solidFill>
                    <a:srgbClr val="FF0000"/>
                  </a:solidFill>
                </a:rPr>
                <a:t>運動競賽成就</a:t>
              </a:r>
              <a:r>
                <a:rPr lang="zh-TW" altLang="zh-TW" sz="2300" dirty="0"/>
                <a:t>為報名門檻，並加考</a:t>
              </a:r>
              <a:r>
                <a:rPr lang="zh-TW" altLang="zh-TW" sz="2300" dirty="0">
                  <a:solidFill>
                    <a:srgbClr val="FF0000"/>
                  </a:solidFill>
                </a:rPr>
                <a:t>學科</a:t>
              </a:r>
              <a:r>
                <a:rPr lang="en-US" altLang="zh-TW" sz="2300" dirty="0"/>
                <a:t>(</a:t>
              </a:r>
              <a:r>
                <a:rPr lang="zh-TW" altLang="zh-TW" sz="2300" dirty="0"/>
                <a:t>國、英、數、自然及社會</a:t>
              </a:r>
              <a:r>
                <a:rPr lang="en-US" altLang="zh-TW" sz="2300" dirty="0"/>
                <a:t>)</a:t>
              </a:r>
              <a:r>
                <a:rPr lang="zh-TW" altLang="zh-TW" sz="2300" dirty="0"/>
                <a:t>及部分專長須參加</a:t>
              </a:r>
              <a:r>
                <a:rPr lang="zh-TW" altLang="zh-TW" sz="2300" dirty="0">
                  <a:solidFill>
                    <a:srgbClr val="FF0000"/>
                  </a:solidFill>
                </a:rPr>
                <a:t>術科</a:t>
              </a:r>
              <a:r>
                <a:rPr lang="zh-TW" altLang="zh-TW" sz="2300" dirty="0"/>
                <a:t>檢定，為內含之招生名額。</a:t>
              </a:r>
            </a:p>
            <a:p>
              <a:pPr marL="0" lvl="1" defTabSz="1289050">
                <a:lnSpc>
                  <a:spcPts val="3500"/>
                </a:lnSpc>
                <a:spcAft>
                  <a:spcPts val="0"/>
                </a:spcAft>
                <a:defRPr/>
              </a:pPr>
              <a:endParaRPr lang="en-US" altLang="zh-TW" sz="2300" dirty="0">
                <a:latin typeface="+mj-ea"/>
                <a:ea typeface="+mj-ea"/>
              </a:endParaRPr>
            </a:p>
          </p:txBody>
        </p:sp>
        <p:sp>
          <p:nvSpPr>
            <p:cNvPr id="44" name="手繪多邊形 43"/>
            <p:cNvSpPr/>
            <p:nvPr/>
          </p:nvSpPr>
          <p:spPr>
            <a:xfrm>
              <a:off x="2581109" y="2376765"/>
              <a:ext cx="1016311" cy="468998"/>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endParaRPr>
            </a:p>
          </p:txBody>
        </p:sp>
        <p:sp>
          <p:nvSpPr>
            <p:cNvPr id="45" name="手繪多邊形 44"/>
            <p:cNvSpPr/>
            <p:nvPr/>
          </p:nvSpPr>
          <p:spPr>
            <a:xfrm>
              <a:off x="2575641" y="2866105"/>
              <a:ext cx="1021779"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p:cNvSpPr/>
          <p:nvPr/>
        </p:nvSpPr>
        <p:spPr>
          <a:xfrm>
            <a:off x="5183188" y="1484313"/>
            <a:ext cx="2208212" cy="566822"/>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p:cNvSpPr/>
          <p:nvPr/>
        </p:nvSpPr>
        <p:spPr>
          <a:xfrm>
            <a:off x="7535864" y="1493839"/>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75787" name="矩形 3"/>
          <p:cNvSpPr>
            <a:spLocks noChangeArrowheads="1"/>
          </p:cNvSpPr>
          <p:nvPr/>
        </p:nvSpPr>
        <p:spPr bwMode="auto">
          <a:xfrm>
            <a:off x="2008188" y="150814"/>
            <a:ext cx="8551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lgn="ctr" eaLnBrk="1" hangingPunct="1">
              <a:spcBef>
                <a:spcPct val="0"/>
              </a:spcBef>
              <a:buFontTx/>
              <a:buNone/>
            </a:pPr>
            <a:r>
              <a:rPr lang="zh-TW" altLang="en-US" sz="4000" b="1" dirty="0">
                <a:solidFill>
                  <a:srgbClr val="0000CC"/>
                </a:solidFill>
                <a:latin typeface="標楷體" panose="03000509000000000000" pitchFamily="65" charset="-120"/>
                <a:ea typeface="標楷體" panose="03000509000000000000" pitchFamily="65" charset="-120"/>
              </a:rPr>
              <a:t>運動績優生升學管道 </a:t>
            </a:r>
            <a:endParaRPr lang="zh-TW" altLang="en-US" b="1" dirty="0">
              <a:solidFill>
                <a:srgbClr val="FF00FF"/>
              </a:solidFill>
              <a:latin typeface="標楷體" panose="03000509000000000000" pitchFamily="65" charset="-120"/>
              <a:ea typeface="標楷體" panose="03000509000000000000" pitchFamily="65" charset="-120"/>
            </a:endParaRPr>
          </a:p>
        </p:txBody>
      </p:sp>
      <p:sp>
        <p:nvSpPr>
          <p:cNvPr id="18" name="向下箭號 17"/>
          <p:cNvSpPr/>
          <p:nvPr/>
        </p:nvSpPr>
        <p:spPr>
          <a:xfrm>
            <a:off x="6061076"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75789" name="AutoShape 12"/>
          <p:cNvSpPr>
            <a:spLocks noChangeArrowheads="1"/>
          </p:cNvSpPr>
          <p:nvPr/>
        </p:nvSpPr>
        <p:spPr bwMode="auto">
          <a:xfrm>
            <a:off x="3062288" y="6092826"/>
            <a:ext cx="6705600"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lgn="ctr" eaLnBrk="1" hangingPunct="1">
              <a:lnSpc>
                <a:spcPts val="3500"/>
              </a:lnSpc>
              <a:spcBef>
                <a:spcPct val="0"/>
              </a:spcBef>
              <a:buNone/>
            </a:pPr>
            <a:r>
              <a:rPr lang="zh-TW" altLang="en-US"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Tree>
    <p:extLst>
      <p:ext uri="{BB962C8B-B14F-4D97-AF65-F5344CB8AC3E}">
        <p14:creationId xmlns:p14="http://schemas.microsoft.com/office/powerpoint/2010/main" val="2898780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eaLnBrk="1" hangingPunct="1">
              <a:spcBef>
                <a:spcPct val="0"/>
              </a:spcBef>
              <a:buFontTx/>
              <a:buNone/>
            </a:pPr>
            <a:r>
              <a:rPr lang="en-US" altLang="zh-TW" sz="2000" dirty="0" smtClean="0">
                <a:solidFill>
                  <a:srgbClr val="FEFFFF"/>
                </a:solidFill>
                <a:latin typeface="+mn-lt"/>
                <a:ea typeface="+mn-ea"/>
              </a:rPr>
              <a:t>87</a:t>
            </a:r>
            <a:endParaRPr lang="en-US" altLang="zh-TW" sz="2000" dirty="0">
              <a:solidFill>
                <a:srgbClr val="FEFFFF"/>
              </a:solidFill>
              <a:latin typeface="+mn-lt"/>
              <a:ea typeface="+mn-ea"/>
            </a:endParaRPr>
          </a:p>
        </p:txBody>
      </p:sp>
      <p:sp>
        <p:nvSpPr>
          <p:cNvPr id="76803" name="Rectangle 93"/>
          <p:cNvSpPr>
            <a:spLocks noChangeArrowheads="1"/>
          </p:cNvSpPr>
          <p:nvPr/>
        </p:nvSpPr>
        <p:spPr bwMode="auto">
          <a:xfrm>
            <a:off x="1524001" y="1125539"/>
            <a:ext cx="684213" cy="71437"/>
          </a:xfrm>
          <a:prstGeom prst="rect">
            <a:avLst/>
          </a:prstGeom>
          <a:solidFill>
            <a:srgbClr val="008000"/>
          </a:solidFill>
          <a:ln w="9525">
            <a:solidFill>
              <a:srgbClr val="008000"/>
            </a:solidFill>
            <a:miter lim="800000"/>
            <a:headEnd/>
            <a:tailEnd/>
          </a:ln>
        </p:spPr>
        <p:txBody>
          <a:bodyPr wrap="none" anchor="ct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eaLnBrk="1" hangingPunct="1">
              <a:spcBef>
                <a:spcPct val="0"/>
              </a:spcBef>
              <a:buFontTx/>
              <a:buNone/>
            </a:pPr>
            <a:endParaRPr lang="zh-TW" altLang="en-US">
              <a:latin typeface="Times New Roman" panose="02020603050405020304" pitchFamily="18" charset="0"/>
              <a:ea typeface="新細明體" panose="02020500000000000000" pitchFamily="18" charset="-120"/>
            </a:endParaRPr>
          </a:p>
        </p:txBody>
      </p:sp>
      <p:sp>
        <p:nvSpPr>
          <p:cNvPr id="76804"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eaLnBrk="1" hangingPunct="1">
              <a:spcBef>
                <a:spcPct val="0"/>
              </a:spcBef>
              <a:buFontTx/>
              <a:buNone/>
            </a:pPr>
            <a:endParaRPr lang="zh-TW" altLang="en-US">
              <a:latin typeface="Times New Roman" panose="02020603050405020304" pitchFamily="18" charset="0"/>
              <a:ea typeface="新細明體" panose="02020500000000000000" pitchFamily="18" charset="-120"/>
            </a:endParaRPr>
          </a:p>
        </p:txBody>
      </p:sp>
      <p:sp>
        <p:nvSpPr>
          <p:cNvPr id="39" name="手繪多邊形 38"/>
          <p:cNvSpPr/>
          <p:nvPr/>
        </p:nvSpPr>
        <p:spPr bwMode="auto">
          <a:xfrm>
            <a:off x="2927350" y="1628775"/>
            <a:ext cx="2736850" cy="76200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1270" anchor="ctr"/>
          <a:lstStyle/>
          <a:p>
            <a:pPr algn="ctr">
              <a:lnSpc>
                <a:spcPts val="3000"/>
              </a:lnSpc>
              <a:defRPr/>
            </a:pPr>
            <a:r>
              <a:rPr lang="en-US" altLang="zh-TW" sz="2600" b="1" dirty="0"/>
              <a:t>105</a:t>
            </a:r>
            <a:r>
              <a:rPr lang="zh-TW" altLang="en-US" sz="2600" b="1" dirty="0"/>
              <a:t>年甄審甄試</a:t>
            </a:r>
            <a:endParaRPr lang="en-US" altLang="zh-TW" sz="2600" b="1" dirty="0"/>
          </a:p>
          <a:p>
            <a:pPr algn="ctr">
              <a:lnSpc>
                <a:spcPts val="3000"/>
              </a:lnSpc>
              <a:defRPr/>
            </a:pPr>
            <a:r>
              <a:rPr lang="zh-TW" altLang="en-US" sz="2600" b="1" dirty="0"/>
              <a:t>重要日程</a:t>
            </a:r>
          </a:p>
        </p:txBody>
      </p:sp>
      <p:sp>
        <p:nvSpPr>
          <p:cNvPr id="40" name="手繪多邊形 39"/>
          <p:cNvSpPr/>
          <p:nvPr/>
        </p:nvSpPr>
        <p:spPr bwMode="auto">
          <a:xfrm>
            <a:off x="2927350" y="2390775"/>
            <a:ext cx="2736850" cy="3816350"/>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2500"/>
              </a:lnSpc>
              <a:spcAft>
                <a:spcPts val="0"/>
              </a:spcAft>
              <a:defRPr/>
            </a:pPr>
            <a:r>
              <a:rPr lang="en-US" altLang="zh-TW" b="1" dirty="0"/>
              <a:t>1.</a:t>
            </a:r>
            <a:r>
              <a:rPr lang="zh-TW" altLang="en-US" b="1" dirty="0"/>
              <a:t>網路線上報名：</a:t>
            </a:r>
            <a:endParaRPr lang="en-US" altLang="zh-TW" b="1" dirty="0"/>
          </a:p>
          <a:p>
            <a:pPr marL="0" lvl="1" defTabSz="1289050">
              <a:lnSpc>
                <a:spcPts val="2500"/>
              </a:lnSpc>
              <a:spcAft>
                <a:spcPts val="0"/>
              </a:spcAft>
              <a:defRPr/>
            </a:pPr>
            <a:r>
              <a:rPr lang="zh-TW" altLang="en-US" dirty="0"/>
              <a:t>   </a:t>
            </a:r>
            <a:r>
              <a:rPr lang="en-US" altLang="zh-TW" dirty="0"/>
              <a:t>4</a:t>
            </a:r>
            <a:r>
              <a:rPr lang="zh-TW" altLang="en-US" dirty="0"/>
              <a:t>月</a:t>
            </a:r>
            <a:r>
              <a:rPr lang="en-US" altLang="zh-TW" dirty="0"/>
              <a:t>16</a:t>
            </a:r>
            <a:r>
              <a:rPr lang="zh-TW" altLang="en-US" dirty="0"/>
              <a:t>日</a:t>
            </a:r>
            <a:r>
              <a:rPr lang="en-US" altLang="zh-TW" dirty="0"/>
              <a:t>-5</a:t>
            </a:r>
            <a:r>
              <a:rPr lang="zh-TW" altLang="en-US" dirty="0"/>
              <a:t>月</a:t>
            </a:r>
            <a:r>
              <a:rPr lang="en-US" altLang="zh-TW" dirty="0"/>
              <a:t>2</a:t>
            </a:r>
            <a:r>
              <a:rPr lang="zh-TW" altLang="en-US" dirty="0"/>
              <a:t>日</a:t>
            </a:r>
            <a:endParaRPr lang="en-US" altLang="zh-TW" dirty="0"/>
          </a:p>
          <a:p>
            <a:pPr marL="0" lvl="1" defTabSz="1289050">
              <a:lnSpc>
                <a:spcPts val="2500"/>
              </a:lnSpc>
              <a:spcAft>
                <a:spcPts val="0"/>
              </a:spcAft>
              <a:defRPr/>
            </a:pPr>
            <a:r>
              <a:rPr lang="en-US" altLang="zh-TW" b="1" dirty="0"/>
              <a:t>2.</a:t>
            </a:r>
            <a:r>
              <a:rPr lang="zh-TW" altLang="en-US" b="1" spc="-100" dirty="0"/>
              <a:t>資格審查結果網</a:t>
            </a:r>
            <a:endParaRPr lang="en-US" altLang="zh-TW" b="1" spc="-100" dirty="0"/>
          </a:p>
          <a:p>
            <a:pPr marL="0" lvl="1" defTabSz="1289050">
              <a:lnSpc>
                <a:spcPts val="2500"/>
              </a:lnSpc>
              <a:spcAft>
                <a:spcPts val="0"/>
              </a:spcAft>
              <a:defRPr/>
            </a:pPr>
            <a:r>
              <a:rPr lang="zh-TW" altLang="en-US" b="1" spc="-100" dirty="0"/>
              <a:t>   路公告：</a:t>
            </a:r>
            <a:r>
              <a:rPr lang="en-US" altLang="zh-TW" spc="-100" dirty="0"/>
              <a:t>5</a:t>
            </a:r>
            <a:r>
              <a:rPr lang="zh-TW" altLang="en-US" spc="-100" dirty="0"/>
              <a:t>月</a:t>
            </a:r>
            <a:r>
              <a:rPr lang="en-US" altLang="zh-TW" spc="-100" dirty="0"/>
              <a:t>16</a:t>
            </a:r>
            <a:r>
              <a:rPr lang="zh-TW" altLang="en-US" spc="-100" dirty="0"/>
              <a:t>日</a:t>
            </a:r>
            <a:endParaRPr lang="en-US" altLang="zh-TW" spc="-100" dirty="0"/>
          </a:p>
          <a:p>
            <a:pPr marL="0" lvl="1" defTabSz="1289050">
              <a:lnSpc>
                <a:spcPts val="2500"/>
              </a:lnSpc>
              <a:spcAft>
                <a:spcPts val="0"/>
              </a:spcAft>
              <a:defRPr/>
            </a:pPr>
            <a:r>
              <a:rPr lang="en-US" altLang="zh-TW" b="1" dirty="0"/>
              <a:t>3.</a:t>
            </a:r>
            <a:r>
              <a:rPr lang="zh-TW" altLang="en-US" b="1" dirty="0"/>
              <a:t>甄試學科考試：</a:t>
            </a:r>
            <a:endParaRPr lang="en-US" altLang="zh-TW" b="1" dirty="0"/>
          </a:p>
          <a:p>
            <a:pPr marL="0" lvl="1" defTabSz="1289050">
              <a:lnSpc>
                <a:spcPts val="2500"/>
              </a:lnSpc>
              <a:spcAft>
                <a:spcPts val="0"/>
              </a:spcAft>
              <a:defRPr/>
            </a:pPr>
            <a:r>
              <a:rPr lang="zh-TW" altLang="en-US" dirty="0"/>
              <a:t>   </a:t>
            </a:r>
            <a:r>
              <a:rPr lang="en-US" altLang="zh-TW" dirty="0"/>
              <a:t>105</a:t>
            </a:r>
            <a:r>
              <a:rPr lang="zh-TW" altLang="en-US" dirty="0"/>
              <a:t>年</a:t>
            </a:r>
            <a:r>
              <a:rPr lang="en-US" altLang="zh-TW" dirty="0"/>
              <a:t>5</a:t>
            </a:r>
            <a:r>
              <a:rPr lang="zh-TW" altLang="en-US" dirty="0"/>
              <a:t>月</a:t>
            </a:r>
            <a:r>
              <a:rPr lang="en-US" altLang="zh-TW" dirty="0"/>
              <a:t>28</a:t>
            </a:r>
            <a:r>
              <a:rPr lang="zh-TW" altLang="en-US" dirty="0"/>
              <a:t>日</a:t>
            </a:r>
            <a:endParaRPr lang="en-US" altLang="zh-TW" dirty="0"/>
          </a:p>
          <a:p>
            <a:pPr marL="0" lvl="1" defTabSz="1289050">
              <a:lnSpc>
                <a:spcPts val="2500"/>
              </a:lnSpc>
              <a:spcAft>
                <a:spcPts val="0"/>
              </a:spcAft>
              <a:defRPr/>
            </a:pPr>
            <a:r>
              <a:rPr lang="en-US" altLang="zh-TW" b="1" dirty="0"/>
              <a:t>4.</a:t>
            </a:r>
            <a:r>
              <a:rPr lang="zh-TW" altLang="en-US" b="1" dirty="0"/>
              <a:t>甄試術科檢定：  </a:t>
            </a:r>
            <a:endParaRPr lang="en-US" altLang="zh-TW" b="1" dirty="0"/>
          </a:p>
          <a:p>
            <a:pPr marL="0" lvl="1" defTabSz="1289050">
              <a:lnSpc>
                <a:spcPts val="2500"/>
              </a:lnSpc>
              <a:spcAft>
                <a:spcPts val="0"/>
              </a:spcAft>
              <a:defRPr/>
            </a:pPr>
            <a:r>
              <a:rPr lang="zh-TW" altLang="en-US" dirty="0"/>
              <a:t>   </a:t>
            </a:r>
            <a:r>
              <a:rPr lang="en-US" altLang="zh-TW" dirty="0"/>
              <a:t>105</a:t>
            </a:r>
            <a:r>
              <a:rPr lang="zh-TW" altLang="en-US" dirty="0"/>
              <a:t>年</a:t>
            </a:r>
            <a:r>
              <a:rPr lang="en-US" altLang="zh-TW" dirty="0"/>
              <a:t>5</a:t>
            </a:r>
            <a:r>
              <a:rPr lang="zh-TW" altLang="en-US" dirty="0"/>
              <a:t>月</a:t>
            </a:r>
            <a:r>
              <a:rPr lang="en-US" altLang="zh-TW" dirty="0"/>
              <a:t>29</a:t>
            </a:r>
            <a:r>
              <a:rPr lang="zh-TW" altLang="en-US" dirty="0"/>
              <a:t>日</a:t>
            </a:r>
            <a:endParaRPr lang="en-US" altLang="zh-TW" dirty="0"/>
          </a:p>
          <a:p>
            <a:pPr marL="0" lvl="1" defTabSz="1289050">
              <a:lnSpc>
                <a:spcPts val="2500"/>
              </a:lnSpc>
              <a:spcAft>
                <a:spcPts val="0"/>
              </a:spcAft>
              <a:defRPr/>
            </a:pPr>
            <a:r>
              <a:rPr lang="en-US" altLang="zh-TW" b="1" dirty="0"/>
              <a:t>5.</a:t>
            </a:r>
            <a:r>
              <a:rPr lang="zh-TW" altLang="en-US" b="1" dirty="0"/>
              <a:t>錄取分發放榜：</a:t>
            </a:r>
            <a:endParaRPr lang="en-US" altLang="zh-TW" b="1" dirty="0"/>
          </a:p>
          <a:p>
            <a:pPr marL="0" lvl="1" defTabSz="1289050">
              <a:lnSpc>
                <a:spcPts val="2500"/>
              </a:lnSpc>
              <a:spcAft>
                <a:spcPts val="0"/>
              </a:spcAft>
              <a:defRPr/>
            </a:pPr>
            <a:r>
              <a:rPr lang="zh-TW" altLang="en-US" dirty="0"/>
              <a:t>   </a:t>
            </a:r>
            <a:r>
              <a:rPr lang="en-US" altLang="zh-TW" dirty="0"/>
              <a:t>105</a:t>
            </a:r>
            <a:r>
              <a:rPr lang="zh-TW" altLang="en-US" dirty="0"/>
              <a:t>年</a:t>
            </a:r>
            <a:r>
              <a:rPr lang="en-US" altLang="zh-TW" dirty="0"/>
              <a:t>6</a:t>
            </a:r>
            <a:r>
              <a:rPr lang="zh-TW" altLang="en-US" dirty="0"/>
              <a:t>月</a:t>
            </a:r>
            <a:r>
              <a:rPr lang="en-US" altLang="zh-TW" dirty="0"/>
              <a:t>○</a:t>
            </a:r>
            <a:r>
              <a:rPr lang="zh-TW" altLang="en-US" dirty="0"/>
              <a:t>日</a:t>
            </a:r>
            <a:endParaRPr lang="en-US" altLang="zh-TW" dirty="0"/>
          </a:p>
          <a:p>
            <a:pPr marL="0" lvl="1" defTabSz="1289050">
              <a:lnSpc>
                <a:spcPts val="2500"/>
              </a:lnSpc>
              <a:spcAft>
                <a:spcPts val="0"/>
              </a:spcAft>
              <a:defRPr/>
            </a:pPr>
            <a:r>
              <a:rPr lang="en-US" altLang="zh-TW" b="1" dirty="0"/>
              <a:t>6.</a:t>
            </a:r>
            <a:r>
              <a:rPr lang="zh-TW" altLang="en-US" b="1" dirty="0"/>
              <a:t>報到：</a:t>
            </a:r>
            <a:r>
              <a:rPr lang="en-US" altLang="zh-TW" dirty="0"/>
              <a:t>6</a:t>
            </a:r>
            <a:r>
              <a:rPr lang="zh-TW" altLang="en-US" dirty="0"/>
              <a:t>月</a:t>
            </a:r>
            <a:r>
              <a:rPr lang="en-US" altLang="zh-TW" dirty="0"/>
              <a:t>○</a:t>
            </a:r>
            <a:r>
              <a:rPr lang="zh-TW" altLang="en-US" dirty="0"/>
              <a:t>日</a:t>
            </a:r>
            <a:endParaRPr lang="zh-TW" altLang="en-US" sz="1600" dirty="0"/>
          </a:p>
        </p:txBody>
      </p:sp>
      <p:grpSp>
        <p:nvGrpSpPr>
          <p:cNvPr id="76809" name="群組 3"/>
          <p:cNvGrpSpPr>
            <a:grpSpLocks/>
          </p:cNvGrpSpPr>
          <p:nvPr/>
        </p:nvGrpSpPr>
        <p:grpSpPr bwMode="auto">
          <a:xfrm>
            <a:off x="5695950" y="1628776"/>
            <a:ext cx="4205288" cy="4621213"/>
            <a:chOff x="1613324" y="2405927"/>
            <a:chExt cx="2001508" cy="3048141"/>
          </a:xfrm>
        </p:grpSpPr>
        <p:sp>
          <p:nvSpPr>
            <p:cNvPr id="42" name="手繪多邊形 41"/>
            <p:cNvSpPr/>
            <p:nvPr/>
          </p:nvSpPr>
          <p:spPr>
            <a:xfrm>
              <a:off x="1613324" y="2405927"/>
              <a:ext cx="979976" cy="497378"/>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endParaRPr>
            </a:p>
          </p:txBody>
        </p:sp>
        <p:sp>
          <p:nvSpPr>
            <p:cNvPr id="43" name="手繪多邊形 42"/>
            <p:cNvSpPr/>
            <p:nvPr/>
          </p:nvSpPr>
          <p:spPr>
            <a:xfrm>
              <a:off x="1613324" y="2903305"/>
              <a:ext cx="979976" cy="25507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154686" tIns="154686" rIns="206248" bIns="232029" spcCol="1270"/>
            <a:lstStyle/>
            <a:p>
              <a:pPr marL="0" lvl="1" algn="dist" defTabSz="1289050">
                <a:lnSpc>
                  <a:spcPts val="2400"/>
                </a:lnSpc>
                <a:spcAft>
                  <a:spcPts val="0"/>
                </a:spcAft>
                <a:defRPr/>
              </a:pPr>
              <a:r>
                <a:rPr lang="zh-TW" altLang="en-US" sz="2200" dirty="0">
                  <a:latin typeface="+mj-ea"/>
                  <a:ea typeface="+mj-ea"/>
                </a:rPr>
                <a:t>招生名額不限體育班級。各校招生名額會已公布於國教署網站電子公告欄。</a:t>
              </a:r>
            </a:p>
          </p:txBody>
        </p:sp>
        <p:sp>
          <p:nvSpPr>
            <p:cNvPr id="44" name="手繪多邊形 43"/>
            <p:cNvSpPr/>
            <p:nvPr/>
          </p:nvSpPr>
          <p:spPr>
            <a:xfrm>
              <a:off x="2617478" y="2405927"/>
              <a:ext cx="992065" cy="497378"/>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endParaRPr>
            </a:p>
          </p:txBody>
        </p:sp>
        <p:sp>
          <p:nvSpPr>
            <p:cNvPr id="45" name="手繪多邊形 44"/>
            <p:cNvSpPr/>
            <p:nvPr/>
          </p:nvSpPr>
          <p:spPr>
            <a:xfrm>
              <a:off x="2612945" y="2923200"/>
              <a:ext cx="1001887" cy="2530868"/>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100"/>
                </a:lnSpc>
                <a:spcAft>
                  <a:spcPts val="0"/>
                </a:spcAft>
                <a:defRPr/>
              </a:pPr>
              <a:r>
                <a:rPr lang="zh-TW" altLang="en-US" sz="3000" dirty="0">
                  <a:latin typeface="+mj-ea"/>
                  <a:ea typeface="+mj-ea"/>
                </a:rPr>
                <a:t>不受就學區限制，學生得跨區報考。</a:t>
              </a:r>
            </a:p>
          </p:txBody>
        </p:sp>
      </p:grpSp>
      <p:sp>
        <p:nvSpPr>
          <p:cNvPr id="46" name="矩形 45"/>
          <p:cNvSpPr/>
          <p:nvPr/>
        </p:nvSpPr>
        <p:spPr>
          <a:xfrm>
            <a:off x="5657851" y="1557338"/>
            <a:ext cx="2208213" cy="862012"/>
          </a:xfrm>
          <a:prstGeom prst="rect">
            <a:avLst/>
          </a:prstGeom>
        </p:spPr>
        <p:txBody>
          <a:bodyPr>
            <a:spAutoFit/>
          </a:bodyPr>
          <a:lstStyle/>
          <a:p>
            <a:pPr algn="ctr">
              <a:lnSpc>
                <a:spcPts val="3000"/>
              </a:lnSpc>
              <a:defRPr/>
            </a:pPr>
            <a:r>
              <a:rPr lang="zh-TW" altLang="en-US" sz="2400" b="1" dirty="0">
                <a:solidFill>
                  <a:schemeClr val="lt1"/>
                </a:solidFill>
                <a:latin typeface="+mn-lt"/>
                <a:ea typeface="+mn-ea"/>
              </a:rPr>
              <a:t>招生種類及</a:t>
            </a:r>
            <a:endParaRPr lang="en-US" altLang="zh-TW" sz="2400" b="1" dirty="0">
              <a:solidFill>
                <a:schemeClr val="lt1"/>
              </a:solidFill>
              <a:latin typeface="+mn-lt"/>
              <a:ea typeface="+mn-ea"/>
            </a:endParaRPr>
          </a:p>
          <a:p>
            <a:pPr algn="ctr">
              <a:lnSpc>
                <a:spcPts val="3000"/>
              </a:lnSpc>
              <a:defRPr/>
            </a:pPr>
            <a:r>
              <a:rPr lang="zh-TW" altLang="en-US" sz="2400" b="1" dirty="0">
                <a:solidFill>
                  <a:schemeClr val="lt1"/>
                </a:solidFill>
                <a:latin typeface="+mn-lt"/>
                <a:ea typeface="+mn-ea"/>
              </a:rPr>
              <a:t>名額</a:t>
            </a:r>
          </a:p>
        </p:txBody>
      </p:sp>
      <p:sp>
        <p:nvSpPr>
          <p:cNvPr id="16" name="矩形 15"/>
          <p:cNvSpPr/>
          <p:nvPr/>
        </p:nvSpPr>
        <p:spPr>
          <a:xfrm>
            <a:off x="7866063" y="1792288"/>
            <a:ext cx="2025650" cy="412750"/>
          </a:xfrm>
          <a:prstGeom prst="rect">
            <a:avLst/>
          </a:prstGeom>
        </p:spPr>
        <p:txBody>
          <a:bodyPr>
            <a:spAutoFit/>
          </a:bodyPr>
          <a:lstStyle/>
          <a:p>
            <a:pPr algn="ctr">
              <a:lnSpc>
                <a:spcPts val="2500"/>
              </a:lnSpc>
              <a:defRPr/>
            </a:pPr>
            <a:r>
              <a:rPr lang="zh-TW" altLang="en-US" sz="2600" b="1" kern="0" dirty="0">
                <a:solidFill>
                  <a:schemeClr val="bg1"/>
                </a:solidFill>
                <a:latin typeface="+mj-ea"/>
                <a:ea typeface="+mj-ea"/>
              </a:rPr>
              <a:t>招生範圍</a:t>
            </a:r>
          </a:p>
        </p:txBody>
      </p:sp>
      <p:sp>
        <p:nvSpPr>
          <p:cNvPr id="19" name="矩形 3"/>
          <p:cNvSpPr>
            <a:spLocks noChangeArrowheads="1"/>
          </p:cNvSpPr>
          <p:nvPr/>
        </p:nvSpPr>
        <p:spPr bwMode="auto">
          <a:xfrm>
            <a:off x="2008188" y="150814"/>
            <a:ext cx="8551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lgn="ctr" eaLnBrk="1" hangingPunct="1">
              <a:spcBef>
                <a:spcPct val="0"/>
              </a:spcBef>
              <a:buFontTx/>
              <a:buNone/>
            </a:pPr>
            <a:r>
              <a:rPr lang="zh-TW" altLang="en-US" sz="4000" b="1" dirty="0">
                <a:solidFill>
                  <a:srgbClr val="0000CC"/>
                </a:solidFill>
                <a:latin typeface="標楷體" panose="03000509000000000000" pitchFamily="65" charset="-120"/>
                <a:ea typeface="標楷體" panose="03000509000000000000" pitchFamily="65" charset="-120"/>
              </a:rPr>
              <a:t>運動績優生升學管道 </a:t>
            </a:r>
            <a:endParaRPr lang="zh-TW" altLang="en-US" b="1" dirty="0">
              <a:solidFill>
                <a:srgbClr val="FF00FF"/>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04831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標題 1"/>
          <p:cNvSpPr>
            <a:spLocks noGrp="1"/>
          </p:cNvSpPr>
          <p:nvPr>
            <p:ph type="title"/>
          </p:nvPr>
        </p:nvSpPr>
        <p:spPr/>
        <p:txBody>
          <a:bodyPr/>
          <a:lstStyle/>
          <a:p>
            <a:pPr eaLnBrk="1" hangingPunct="1"/>
            <a:r>
              <a:rPr lang="zh-TW" altLang="en-US" sz="4000" dirty="0" smtClean="0">
                <a:solidFill>
                  <a:srgbClr val="C00000"/>
                </a:solidFill>
                <a:latin typeface="華康華綜體W5" panose="020B0509000000000000" pitchFamily="49" charset="-120"/>
                <a:ea typeface="華康華綜體W5" panose="020B0509000000000000" pitchFamily="49" charset="-120"/>
              </a:rPr>
              <a:t>特色招生甄選入學</a:t>
            </a:r>
            <a:r>
              <a:rPr lang="en-US" altLang="zh-TW" sz="4000" dirty="0" smtClean="0">
                <a:solidFill>
                  <a:srgbClr val="C00000"/>
                </a:solidFill>
                <a:latin typeface="華康華綜體W5" panose="020B0509000000000000" pitchFamily="49" charset="-120"/>
                <a:ea typeface="華康華綜體W5" panose="020B0509000000000000" pitchFamily="49" charset="-120"/>
              </a:rPr>
              <a:t>---</a:t>
            </a:r>
            <a:r>
              <a:rPr lang="zh-TW" altLang="en-US" sz="4000" dirty="0" smtClean="0">
                <a:solidFill>
                  <a:srgbClr val="C00000"/>
                </a:solidFill>
                <a:latin typeface="華康華綜體W5" panose="020B0509000000000000" pitchFamily="49" charset="-120"/>
                <a:ea typeface="華康華綜體W5" panose="020B0509000000000000" pitchFamily="49" charset="-120"/>
              </a:rPr>
              <a:t>體育班</a:t>
            </a:r>
          </a:p>
        </p:txBody>
      </p:sp>
      <p:sp>
        <p:nvSpPr>
          <p:cNvPr id="2" name="內容版面配置區 1"/>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r>
              <a:rPr lang="en-US" altLang="zh-TW" dirty="0" smtClean="0"/>
              <a:t>88</a:t>
            </a:r>
            <a:endParaRPr lang="zh-TW" altLang="en-US" dirty="0"/>
          </a:p>
        </p:txBody>
      </p:sp>
      <p:graphicFrame>
        <p:nvGraphicFramePr>
          <p:cNvPr id="7" name="表格 6"/>
          <p:cNvGraphicFramePr>
            <a:graphicFrameLocks noGrp="1"/>
          </p:cNvGraphicFramePr>
          <p:nvPr>
            <p:extLst>
              <p:ext uri="{D42A27DB-BD31-4B8C-83A1-F6EECF244321}">
                <p14:modId xmlns:p14="http://schemas.microsoft.com/office/powerpoint/2010/main" val="945888944"/>
              </p:ext>
            </p:extLst>
          </p:nvPr>
        </p:nvGraphicFramePr>
        <p:xfrm>
          <a:off x="2482213" y="1448753"/>
          <a:ext cx="7972426" cy="4824415"/>
        </p:xfrm>
        <a:graphic>
          <a:graphicData uri="http://schemas.openxmlformats.org/drawingml/2006/table">
            <a:tbl>
              <a:tblPr/>
              <a:tblGrid>
                <a:gridCol w="1576769">
                  <a:extLst>
                    <a:ext uri="{9D8B030D-6E8A-4147-A177-3AD203B41FA5}">
                      <a16:colId xmlns:a16="http://schemas.microsoft.com/office/drawing/2014/main" xmlns="" val="20000"/>
                    </a:ext>
                  </a:extLst>
                </a:gridCol>
                <a:gridCol w="3268748">
                  <a:extLst>
                    <a:ext uri="{9D8B030D-6E8A-4147-A177-3AD203B41FA5}">
                      <a16:colId xmlns:a16="http://schemas.microsoft.com/office/drawing/2014/main" xmlns="" val="20001"/>
                    </a:ext>
                  </a:extLst>
                </a:gridCol>
                <a:gridCol w="1231588">
                  <a:extLst>
                    <a:ext uri="{9D8B030D-6E8A-4147-A177-3AD203B41FA5}">
                      <a16:colId xmlns:a16="http://schemas.microsoft.com/office/drawing/2014/main" xmlns="" val="20002"/>
                    </a:ext>
                  </a:extLst>
                </a:gridCol>
                <a:gridCol w="1231588">
                  <a:extLst>
                    <a:ext uri="{9D8B030D-6E8A-4147-A177-3AD203B41FA5}">
                      <a16:colId xmlns:a16="http://schemas.microsoft.com/office/drawing/2014/main" xmlns="" val="20003"/>
                    </a:ext>
                  </a:extLst>
                </a:gridCol>
                <a:gridCol w="663733">
                  <a:extLst>
                    <a:ext uri="{9D8B030D-6E8A-4147-A177-3AD203B41FA5}">
                      <a16:colId xmlns:a16="http://schemas.microsoft.com/office/drawing/2014/main" xmlns="" val="20004"/>
                    </a:ext>
                  </a:extLst>
                </a:gridCol>
              </a:tblGrid>
              <a:tr h="731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學校</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特色班別名稱</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班級數</a:t>
                      </a:r>
                      <a:endPar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招生數</a:t>
                      </a:r>
                      <a:endPar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總數</a:t>
                      </a:r>
                      <a:endPar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4381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北門高中</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足球、田徑</a:t>
                      </a: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1"/>
                  </a:ext>
                </a:extLst>
              </a:tr>
              <a:tr h="439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土城高中</a:t>
                      </a: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射箭、划船、壘球</a:t>
                      </a: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2"/>
                  </a:ext>
                </a:extLst>
              </a:tr>
              <a:tr h="731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南寧高中</a:t>
                      </a: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羽球、軟式網球、跆拳道、游泳</a:t>
                      </a: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3"/>
                  </a:ext>
                </a:extLst>
              </a:tr>
              <a:tr h="4381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新豐高中</a:t>
                      </a: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羽球、足球、桌球</a:t>
                      </a: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4"/>
                  </a:ext>
                </a:extLst>
              </a:tr>
              <a:tr h="4381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善化高中</a:t>
                      </a: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籃球、棒球、網球</a:t>
                      </a:r>
                      <a:endPar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5"/>
                  </a:ext>
                </a:extLst>
              </a:tr>
              <a:tr h="731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北門農工</a:t>
                      </a: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田徑、排球、軟式網球</a:t>
                      </a: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6"/>
                  </a:ext>
                </a:extLst>
              </a:tr>
              <a:tr h="4381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曾文農工</a:t>
                      </a: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排球、跆拳道、國術</a:t>
                      </a: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7"/>
                  </a:ext>
                </a:extLst>
              </a:tr>
              <a:tr h="4381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台南海事</a:t>
                      </a: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田徑、棒球、輕艇</a:t>
                      </a: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45232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a:spLocks noGrp="1"/>
          </p:cNvSpPr>
          <p:nvPr>
            <p:ph type="title"/>
          </p:nvPr>
        </p:nvSpPr>
        <p:spPr/>
        <p:txBody>
          <a:bodyPr/>
          <a:lstStyle/>
          <a:p>
            <a:pPr eaLnBrk="1" hangingPunct="1"/>
            <a:r>
              <a:rPr lang="zh-TW" altLang="en-US" sz="4000" dirty="0" smtClean="0">
                <a:solidFill>
                  <a:srgbClr val="C00000"/>
                </a:solidFill>
                <a:latin typeface="華康華綜體W5" panose="020B0509000000000000" pitchFamily="49" charset="-120"/>
                <a:ea typeface="華康華綜體W5" panose="020B0509000000000000" pitchFamily="49" charset="-120"/>
              </a:rPr>
              <a:t>特色招生甄選入學</a:t>
            </a:r>
            <a:r>
              <a:rPr lang="en-US" altLang="zh-TW" sz="4000" dirty="0" smtClean="0">
                <a:solidFill>
                  <a:srgbClr val="C00000"/>
                </a:solidFill>
                <a:latin typeface="華康華綜體W5" panose="020B0509000000000000" pitchFamily="49" charset="-120"/>
                <a:ea typeface="華康華綜體W5" panose="020B0509000000000000" pitchFamily="49" charset="-120"/>
              </a:rPr>
              <a:t>---</a:t>
            </a:r>
            <a:r>
              <a:rPr lang="zh-TW" altLang="en-US" sz="4000" dirty="0" smtClean="0">
                <a:solidFill>
                  <a:srgbClr val="C00000"/>
                </a:solidFill>
                <a:latin typeface="華康華綜體W5" panose="020B0509000000000000" pitchFamily="49" charset="-120"/>
                <a:ea typeface="華康華綜體W5" panose="020B0509000000000000" pitchFamily="49" charset="-120"/>
              </a:rPr>
              <a:t>科學班</a:t>
            </a:r>
          </a:p>
        </p:txBody>
      </p:sp>
      <p:sp>
        <p:nvSpPr>
          <p:cNvPr id="164867" name="內容版面配置區 2"/>
          <p:cNvSpPr>
            <a:spLocks noGrp="1"/>
          </p:cNvSpPr>
          <p:nvPr>
            <p:ph idx="1"/>
          </p:nvPr>
        </p:nvSpPr>
        <p:spPr/>
        <p:txBody>
          <a:bodyPr/>
          <a:lstStyle/>
          <a:p>
            <a:pPr eaLnBrk="1" fontAlgn="ctr" hangingPunct="1"/>
            <a:r>
              <a:rPr lang="en-US" altLang="zh-TW" sz="3200" dirty="0" smtClean="0">
                <a:solidFill>
                  <a:schemeClr val="tx1"/>
                </a:solidFill>
                <a:latin typeface="華康魏碑體" panose="03000709000000000000" pitchFamily="65" charset="-120"/>
                <a:ea typeface="華康魏碑體" panose="03000709000000000000" pitchFamily="65" charset="-120"/>
              </a:rPr>
              <a:t>105</a:t>
            </a:r>
            <a:r>
              <a:rPr lang="zh-TW" altLang="zh-TW" sz="3200" dirty="0" smtClean="0">
                <a:solidFill>
                  <a:schemeClr val="tx1"/>
                </a:solidFill>
                <a:latin typeface="華康魏碑體" panose="03000709000000000000" pitchFamily="65" charset="-120"/>
                <a:ea typeface="華康魏碑體" panose="03000709000000000000" pitchFamily="65" charset="-120"/>
              </a:rPr>
              <a:t>年</a:t>
            </a:r>
            <a:r>
              <a:rPr lang="en-US" altLang="zh-TW" sz="3200" dirty="0" smtClean="0">
                <a:solidFill>
                  <a:schemeClr val="tx1"/>
                </a:solidFill>
                <a:latin typeface="華康魏碑體" panose="03000709000000000000" pitchFamily="65" charset="-120"/>
                <a:ea typeface="華康魏碑體" panose="03000709000000000000" pitchFamily="65" charset="-120"/>
              </a:rPr>
              <a:t>3</a:t>
            </a:r>
            <a:r>
              <a:rPr lang="zh-TW" altLang="zh-TW" sz="3200" dirty="0" smtClean="0">
                <a:solidFill>
                  <a:schemeClr val="tx1"/>
                </a:solidFill>
                <a:latin typeface="華康魏碑體" panose="03000709000000000000" pitchFamily="65" charset="-120"/>
                <a:ea typeface="華康魏碑體" panose="03000709000000000000" pitchFamily="65" charset="-120"/>
              </a:rPr>
              <a:t>月</a:t>
            </a:r>
            <a:r>
              <a:rPr lang="zh-TW" altLang="en-US" sz="3200" dirty="0" smtClean="0">
                <a:solidFill>
                  <a:schemeClr val="tx1"/>
                </a:solidFill>
                <a:latin typeface="華康魏碑體" panose="03000709000000000000" pitchFamily="65" charset="-120"/>
                <a:ea typeface="華康魏碑體" panose="03000709000000000000" pitchFamily="65" charset="-120"/>
              </a:rPr>
              <a:t>進行科學班科學能力檢定</a:t>
            </a:r>
          </a:p>
          <a:p>
            <a:pPr eaLnBrk="1" hangingPunct="1"/>
            <a:r>
              <a:rPr lang="zh-TW" altLang="en-US" sz="3200" dirty="0" smtClean="0">
                <a:solidFill>
                  <a:schemeClr val="tx1"/>
                </a:solidFill>
                <a:latin typeface="華康魏碑體" panose="03000709000000000000" pitchFamily="65" charset="-120"/>
                <a:ea typeface="華康魏碑體" panose="03000709000000000000" pitchFamily="65" charset="-120"/>
              </a:rPr>
              <a:t>以科學營的方式辦理考試，測驗科目為科學實驗。準備方式除了學校課業學習之外，特別需要著重實驗原理、設計及操作。</a:t>
            </a:r>
          </a:p>
        </p:txBody>
      </p:sp>
      <p:sp>
        <p:nvSpPr>
          <p:cNvPr id="4" name="投影片編號版面配置區 3"/>
          <p:cNvSpPr>
            <a:spLocks noGrp="1"/>
          </p:cNvSpPr>
          <p:nvPr>
            <p:ph type="sldNum" sz="quarter" idx="12"/>
          </p:nvPr>
        </p:nvSpPr>
        <p:spPr/>
        <p:txBody>
          <a:bodyPr/>
          <a:lstStyle/>
          <a:p>
            <a:pPr>
              <a:defRPr/>
            </a:pPr>
            <a:r>
              <a:rPr lang="en-US" altLang="zh-TW" dirty="0" smtClean="0"/>
              <a:t>89</a:t>
            </a:r>
            <a:endParaRPr lang="zh-TW" altLang="en-US" dirty="0"/>
          </a:p>
        </p:txBody>
      </p:sp>
      <p:graphicFrame>
        <p:nvGraphicFramePr>
          <p:cNvPr id="6" name="表格 5"/>
          <p:cNvGraphicFramePr>
            <a:graphicFrameLocks noGrp="1"/>
          </p:cNvGraphicFramePr>
          <p:nvPr>
            <p:extLst>
              <p:ext uri="{D42A27DB-BD31-4B8C-83A1-F6EECF244321}">
                <p14:modId xmlns:p14="http://schemas.microsoft.com/office/powerpoint/2010/main" val="2945508858"/>
              </p:ext>
            </p:extLst>
          </p:nvPr>
        </p:nvGraphicFramePr>
        <p:xfrm>
          <a:off x="2778584" y="4617962"/>
          <a:ext cx="6461125" cy="1097280"/>
        </p:xfrm>
        <a:graphic>
          <a:graphicData uri="http://schemas.openxmlformats.org/drawingml/2006/table">
            <a:tbl>
              <a:tblPr/>
              <a:tblGrid>
                <a:gridCol w="1314018">
                  <a:extLst>
                    <a:ext uri="{9D8B030D-6E8A-4147-A177-3AD203B41FA5}">
                      <a16:colId xmlns:a16="http://schemas.microsoft.com/office/drawing/2014/main" xmlns="" val="20000"/>
                    </a:ext>
                  </a:extLst>
                </a:gridCol>
                <a:gridCol w="2858674">
                  <a:extLst>
                    <a:ext uri="{9D8B030D-6E8A-4147-A177-3AD203B41FA5}">
                      <a16:colId xmlns:a16="http://schemas.microsoft.com/office/drawing/2014/main" xmlns="" val="20001"/>
                    </a:ext>
                  </a:extLst>
                </a:gridCol>
                <a:gridCol w="854116">
                  <a:extLst>
                    <a:ext uri="{9D8B030D-6E8A-4147-A177-3AD203B41FA5}">
                      <a16:colId xmlns:a16="http://schemas.microsoft.com/office/drawing/2014/main" xmlns="" val="20002"/>
                    </a:ext>
                  </a:extLst>
                </a:gridCol>
                <a:gridCol w="855361">
                  <a:extLst>
                    <a:ext uri="{9D8B030D-6E8A-4147-A177-3AD203B41FA5}">
                      <a16:colId xmlns:a16="http://schemas.microsoft.com/office/drawing/2014/main" xmlns="" val="20003"/>
                    </a:ext>
                  </a:extLst>
                </a:gridCol>
                <a:gridCol w="578956">
                  <a:extLst>
                    <a:ext uri="{9D8B030D-6E8A-4147-A177-3AD203B41FA5}">
                      <a16:colId xmlns:a16="http://schemas.microsoft.com/office/drawing/2014/main" xmlns="" val="20004"/>
                    </a:ext>
                  </a:extLst>
                </a:gridCol>
              </a:tblGrid>
              <a:tr h="7313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Century Gothic" pitchFamily="34" charset="0"/>
                          <a:ea typeface="微軟正黑體"/>
                          <a:cs typeface="微軟正黑體"/>
                        </a:rPr>
                        <a:t>學校</a:t>
                      </a:r>
                      <a:endParaRPr kumimoji="0" lang="zh-TW" altLang="en-US" sz="24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Century Gothic" pitchFamily="34" charset="0"/>
                          <a:ea typeface="微軟正黑體"/>
                          <a:cs typeface="微軟正黑體"/>
                        </a:rPr>
                        <a:t>特色班別名稱</a:t>
                      </a:r>
                      <a:endParaRPr kumimoji="0" lang="zh-TW" altLang="en-US" sz="24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Century Gothic" pitchFamily="34" charset="0"/>
                          <a:ea typeface="微軟正黑體"/>
                          <a:cs typeface="微軟正黑體"/>
                        </a:rPr>
                        <a:t>班級數</a:t>
                      </a:r>
                      <a:endParaRPr kumimoji="0" lang="zh-TW" altLang="en-US" sz="2400" b="1" i="0" u="none" strike="noStrike" cap="none" normalizeH="0" baseline="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Century Gothic" pitchFamily="34" charset="0"/>
                          <a:ea typeface="微軟正黑體"/>
                          <a:cs typeface="微軟正黑體"/>
                        </a:rPr>
                        <a:t>招生數</a:t>
                      </a:r>
                      <a:endParaRPr kumimoji="0" lang="zh-TW" altLang="en-US" sz="2400" b="1" i="0" u="none" strike="noStrike" cap="none" normalizeH="0" baseline="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Century Gothic" pitchFamily="34" charset="0"/>
                          <a:ea typeface="微軟正黑體"/>
                          <a:cs typeface="微軟正黑體"/>
                        </a:rPr>
                        <a:t>總數</a:t>
                      </a:r>
                      <a:endParaRPr kumimoji="0" lang="zh-TW" altLang="en-US" sz="2400" b="1" i="0" u="none" strike="noStrike" cap="none" normalizeH="0" baseline="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3656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Century Gothic" pitchFamily="34" charset="0"/>
                          <a:ea typeface="微軟正黑體"/>
                          <a:cs typeface="微軟正黑體"/>
                        </a:rPr>
                        <a:t>臺南一中</a:t>
                      </a:r>
                      <a:endParaRPr kumimoji="0" lang="zh-TW" altLang="en-US" sz="24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Century Gothic" pitchFamily="34" charset="0"/>
                          <a:ea typeface="微軟正黑體"/>
                          <a:cs typeface="微軟正黑體"/>
                        </a:rPr>
                        <a:t>科學班</a:t>
                      </a:r>
                      <a:endParaRPr kumimoji="0" lang="zh-TW" altLang="en-US"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Century Gothic" pitchFamily="34" charset="0"/>
                          <a:ea typeface="微軟正黑體"/>
                          <a:cs typeface="微軟正黑體"/>
                        </a:rPr>
                        <a:t>1</a:t>
                      </a:r>
                      <a:endParaRPr kumimoji="0" lang="zh-TW" altLang="zh-TW"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Century Gothic" pitchFamily="34" charset="0"/>
                          <a:ea typeface="微軟正黑體"/>
                          <a:cs typeface="微軟正黑體"/>
                        </a:rPr>
                        <a:t>30</a:t>
                      </a:r>
                      <a:endParaRPr kumimoji="0" lang="zh-TW" altLang="zh-TW"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Century Gothic" pitchFamily="34" charset="0"/>
                          <a:ea typeface="微軟正黑體"/>
                          <a:cs typeface="微軟正黑體"/>
                        </a:rPr>
                        <a:t>30</a:t>
                      </a:r>
                      <a:endParaRPr kumimoji="0" lang="zh-TW" altLang="zh-TW"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1"/>
                  </a:ext>
                </a:extLst>
              </a:tr>
            </a:tbl>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p:cNvSpPr txBox="1">
            <a:spLocks/>
          </p:cNvSpPr>
          <p:nvPr/>
        </p:nvSpPr>
        <p:spPr bwMode="gray">
          <a:xfrm>
            <a:off x="1784350" y="1412777"/>
            <a:ext cx="8623300" cy="1171325"/>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514350" indent="-514350">
              <a:buFont typeface="+mj-ea"/>
              <a:buAutoNum type="ea1ChtPeriod"/>
            </a:pPr>
            <a:r>
              <a:rPr lang="zh-TW" altLang="zh-TW" sz="3000" b="0" dirty="0">
                <a:latin typeface="標楷體" panose="03000509000000000000" pitchFamily="65" charset="-120"/>
                <a:ea typeface="標楷體" panose="03000509000000000000" pitchFamily="65" charset="-120"/>
              </a:rPr>
              <a:t>提供具</a:t>
            </a:r>
            <a:r>
              <a:rPr lang="zh-TW" altLang="zh-TW" sz="3000" b="0" dirty="0">
                <a:solidFill>
                  <a:srgbClr val="FF0000"/>
                </a:solidFill>
                <a:latin typeface="標楷體" panose="03000509000000000000" pitchFamily="65" charset="-120"/>
                <a:ea typeface="標楷體" panose="03000509000000000000" pitchFamily="65" charset="-120"/>
              </a:rPr>
              <a:t>科學潛能</a:t>
            </a:r>
            <a:r>
              <a:rPr lang="zh-TW" altLang="zh-TW" sz="3000" b="0" dirty="0">
                <a:latin typeface="標楷體" panose="03000509000000000000" pitchFamily="65" charset="-120"/>
                <a:ea typeface="標楷體" panose="03000509000000000000" pitchFamily="65" charset="-120"/>
              </a:rPr>
              <a:t>之高級中等學校優秀學生適性發展機會。</a:t>
            </a:r>
          </a:p>
          <a:p>
            <a:pPr marL="514350" indent="-514350">
              <a:buFont typeface="+mj-ea"/>
              <a:buAutoNum type="ea1ChtPeriod"/>
            </a:pPr>
            <a:r>
              <a:rPr lang="zh-TW" altLang="zh-TW" sz="3000" b="0" dirty="0">
                <a:latin typeface="標楷體" panose="03000509000000000000" pitchFamily="65" charset="-120"/>
                <a:ea typeface="標楷體" panose="03000509000000000000" pitchFamily="65" charset="-120"/>
              </a:rPr>
              <a:t>開設及發展特殊科學教育學程，提供優越之教學環境及卓越師資，培養學生從事個別科學研究之能力和創造力，充分發揮天賦潛能。</a:t>
            </a:r>
          </a:p>
          <a:p>
            <a:pPr marL="514350" indent="-514350">
              <a:buFont typeface="+mj-ea"/>
              <a:buAutoNum type="ea1ChtPeriod"/>
            </a:pPr>
            <a:r>
              <a:rPr lang="zh-TW" altLang="zh-TW" sz="3000" b="0" dirty="0">
                <a:latin typeface="標楷體" panose="03000509000000000000" pitchFamily="65" charset="-120"/>
                <a:ea typeface="標楷體" panose="03000509000000000000" pitchFamily="65" charset="-120"/>
              </a:rPr>
              <a:t>培育兼具人文素養與科學專業知能之科學傑出人才，厚植國家之高素質科技人才及國家競爭力。</a:t>
            </a:r>
            <a:endParaRPr lang="zh-TW" altLang="en-US" sz="3000" b="0" kern="0" dirty="0">
              <a:solidFill>
                <a:srgbClr val="002060"/>
              </a:solidFill>
              <a:latin typeface="標楷體" panose="03000509000000000000" pitchFamily="65" charset="-120"/>
              <a:ea typeface="標楷體" panose="03000509000000000000" pitchFamily="65" charset="-120"/>
            </a:endParaRPr>
          </a:p>
        </p:txBody>
      </p:sp>
      <p:sp>
        <p:nvSpPr>
          <p:cNvPr id="18" name="Rectangle 2"/>
          <p:cNvSpPr txBox="1">
            <a:spLocks noChangeArrowheads="1"/>
          </p:cNvSpPr>
          <p:nvPr/>
        </p:nvSpPr>
        <p:spPr bwMode="gray">
          <a:xfrm>
            <a:off x="2013578" y="787296"/>
            <a:ext cx="7488832" cy="461962"/>
          </a:xfrm>
          <a:prstGeom prst="rect">
            <a:avLst/>
          </a:prstGeom>
          <a:noFill/>
          <a:ln>
            <a:noFill/>
          </a:ln>
          <a:effectLst>
            <a:outerShdw dist="35921" dir="2700000" algn="ctr" rotWithShape="0">
              <a:schemeClr val="tx1"/>
            </a:outerShdw>
          </a:effectLst>
          <a:extLst/>
        </p:spPr>
        <p:txBody>
          <a:bodyPr anchor="ct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fontAlgn="base">
              <a:spcBef>
                <a:spcPct val="0"/>
              </a:spcBef>
              <a:spcAft>
                <a:spcPct val="0"/>
              </a:spcAft>
              <a:defRPr sz="2800" b="1">
                <a:solidFill>
                  <a:schemeClr val="bg1"/>
                </a:solidFill>
                <a:latin typeface="Verdana" pitchFamily="34" charset="0"/>
              </a:defRPr>
            </a:lvl6pPr>
            <a:lvl7pPr marL="914400" algn="l" rtl="0" fontAlgn="base">
              <a:spcBef>
                <a:spcPct val="0"/>
              </a:spcBef>
              <a:spcAft>
                <a:spcPct val="0"/>
              </a:spcAft>
              <a:defRPr sz="2800" b="1">
                <a:solidFill>
                  <a:schemeClr val="bg1"/>
                </a:solidFill>
                <a:latin typeface="Verdana" pitchFamily="34" charset="0"/>
              </a:defRPr>
            </a:lvl7pPr>
            <a:lvl8pPr marL="1371600" algn="l" rtl="0" fontAlgn="base">
              <a:spcBef>
                <a:spcPct val="0"/>
              </a:spcBef>
              <a:spcAft>
                <a:spcPct val="0"/>
              </a:spcAft>
              <a:defRPr sz="2800" b="1">
                <a:solidFill>
                  <a:schemeClr val="bg1"/>
                </a:solidFill>
                <a:latin typeface="Verdana" pitchFamily="34" charset="0"/>
              </a:defRPr>
            </a:lvl8pPr>
            <a:lvl9pPr marL="1828800" algn="l" rtl="0" fontAlgn="base">
              <a:spcBef>
                <a:spcPct val="0"/>
              </a:spcBef>
              <a:spcAft>
                <a:spcPct val="0"/>
              </a:spcAft>
              <a:defRPr sz="2800" b="1">
                <a:solidFill>
                  <a:schemeClr val="bg1"/>
                </a:solidFill>
                <a:latin typeface="Verdana" pitchFamily="34" charset="0"/>
              </a:defRPr>
            </a:lvl9pPr>
          </a:lstStyle>
          <a:p>
            <a:pPr eaLnBrk="1" hangingPunct="1">
              <a:defRPr/>
            </a:pPr>
            <a:r>
              <a:rPr lang="zh-TW" altLang="en-US" sz="4000" dirty="0">
                <a:solidFill>
                  <a:srgbClr val="C00000"/>
                </a:solidFill>
                <a:latin typeface="華康華綜體W5" panose="020B0509000000000000" pitchFamily="49" charset="-120"/>
                <a:ea typeface="華康華綜體W5" panose="020B0509000000000000" pitchFamily="49" charset="-120"/>
                <a:cs typeface="微軟正黑體"/>
              </a:rPr>
              <a:t>設班目的</a:t>
            </a:r>
          </a:p>
        </p:txBody>
      </p:sp>
      <p:sp>
        <p:nvSpPr>
          <p:cNvPr id="2" name="文字方塊 1"/>
          <p:cNvSpPr txBox="1"/>
          <p:nvPr/>
        </p:nvSpPr>
        <p:spPr>
          <a:xfrm>
            <a:off x="4079776" y="5949280"/>
            <a:ext cx="5688632" cy="369332"/>
          </a:xfrm>
          <a:prstGeom prst="rect">
            <a:avLst/>
          </a:prstGeom>
          <a:noFill/>
        </p:spPr>
        <p:txBody>
          <a:bodyPr wrap="square" rtlCol="0">
            <a:spAutoFit/>
          </a:bodyPr>
          <a:lstStyle/>
          <a:p>
            <a:r>
              <a:rPr lang="zh-TW" altLang="en-US" dirty="0" smtClean="0"/>
              <a:t>資料來源：</a:t>
            </a:r>
            <a:r>
              <a:rPr lang="zh-TW" altLang="zh-TW" dirty="0" smtClean="0">
                <a:solidFill>
                  <a:srgbClr val="002060"/>
                </a:solidFill>
              </a:rPr>
              <a:t>普通</a:t>
            </a:r>
            <a:r>
              <a:rPr lang="zh-TW" altLang="zh-TW" dirty="0">
                <a:solidFill>
                  <a:srgbClr val="002060"/>
                </a:solidFill>
              </a:rPr>
              <a:t>型高級中等學校科學班實施計畫</a:t>
            </a:r>
            <a:endParaRPr lang="zh-TW" altLang="en-US" dirty="0"/>
          </a:p>
        </p:txBody>
      </p:sp>
      <p:sp>
        <p:nvSpPr>
          <p:cNvPr id="11" name="投影片編號版面配置區 3"/>
          <p:cNvSpPr>
            <a:spLocks noGrp="1"/>
          </p:cNvSpPr>
          <p:nvPr>
            <p:ph type="sldNum" sz="quarter" idx="12"/>
          </p:nvPr>
        </p:nvSpPr>
        <p:spPr>
          <a:xfrm>
            <a:off x="531813" y="787400"/>
            <a:ext cx="779462" cy="365125"/>
          </a:xfrm>
        </p:spPr>
        <p:txBody>
          <a:bodyPr/>
          <a:lstStyle/>
          <a:p>
            <a:pPr>
              <a:defRPr/>
            </a:pPr>
            <a:r>
              <a:rPr lang="en-US" altLang="zh-TW" dirty="0" smtClean="0"/>
              <a:t>90</a:t>
            </a:r>
            <a:endParaRPr lang="zh-TW" altLang="en-US" dirty="0"/>
          </a:p>
        </p:txBody>
      </p:sp>
    </p:spTree>
    <p:extLst>
      <p:ext uri="{BB962C8B-B14F-4D97-AF65-F5344CB8AC3E}">
        <p14:creationId xmlns:p14="http://schemas.microsoft.com/office/powerpoint/2010/main" val="493777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p:cNvSpPr txBox="1">
            <a:spLocks/>
          </p:cNvSpPr>
          <p:nvPr/>
        </p:nvSpPr>
        <p:spPr bwMode="gray">
          <a:xfrm>
            <a:off x="1784350" y="1124745"/>
            <a:ext cx="8623300" cy="1171325"/>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457200" indent="-457200">
              <a:buFont typeface="+mj-ea"/>
              <a:buAutoNum type="ea1ChtPeriod"/>
            </a:pPr>
            <a:r>
              <a:rPr lang="zh-TW" altLang="en-US" sz="2400" dirty="0">
                <a:solidFill>
                  <a:srgbClr val="002060"/>
                </a:solidFill>
                <a:latin typeface="標楷體" panose="03000509000000000000" pitchFamily="65" charset="-120"/>
                <a:ea typeface="標楷體" panose="03000509000000000000" pitchFamily="65" charset="-120"/>
              </a:rPr>
              <a:t>科學班之課程規劃應依高級中等學校教育實驗辦法之規定，以高級中學三年課程整體規劃，除普通高級中學基礎科學相關科目外，得彈性設計科學專業領域科目；其應修學分數及教學方式，由</a:t>
            </a:r>
            <a:r>
              <a:rPr lang="zh-TW" altLang="en-US" sz="2400" dirty="0">
                <a:solidFill>
                  <a:srgbClr val="FF0000"/>
                </a:solidFill>
                <a:latin typeface="標楷體" panose="03000509000000000000" pitchFamily="65" charset="-120"/>
                <a:ea typeface="標楷體" panose="03000509000000000000" pitchFamily="65" charset="-120"/>
              </a:rPr>
              <a:t>合作大學</a:t>
            </a:r>
            <a:r>
              <a:rPr lang="zh-TW" altLang="en-US" sz="2400" dirty="0">
                <a:solidFill>
                  <a:srgbClr val="002060"/>
                </a:solidFill>
                <a:latin typeface="標楷體" panose="03000509000000000000" pitchFamily="65" charset="-120"/>
                <a:ea typeface="標楷體" panose="03000509000000000000" pitchFamily="65" charset="-120"/>
              </a:rPr>
              <a:t>與</a:t>
            </a:r>
            <a:r>
              <a:rPr lang="zh-TW" altLang="en-US" sz="2400" dirty="0">
                <a:solidFill>
                  <a:srgbClr val="FF0000"/>
                </a:solidFill>
                <a:latin typeface="標楷體" panose="03000509000000000000" pitchFamily="65" charset="-120"/>
                <a:ea typeface="標楷體" panose="03000509000000000000" pitchFamily="65" charset="-120"/>
              </a:rPr>
              <a:t>設班高級中學</a:t>
            </a:r>
            <a:r>
              <a:rPr lang="zh-TW" altLang="en-US" sz="2400" dirty="0">
                <a:solidFill>
                  <a:srgbClr val="002060"/>
                </a:solidFill>
                <a:latin typeface="標楷體" panose="03000509000000000000" pitchFamily="65" charset="-120"/>
                <a:ea typeface="標楷體" panose="03000509000000000000" pitchFamily="65" charset="-120"/>
              </a:rPr>
              <a:t>共同規劃。</a:t>
            </a:r>
          </a:p>
          <a:p>
            <a:pPr marL="457200" indent="-457200">
              <a:buFont typeface="+mj-ea"/>
              <a:buAutoNum type="ea1ChtPeriod"/>
            </a:pPr>
            <a:r>
              <a:rPr lang="zh-TW" altLang="en-US" sz="2400" dirty="0">
                <a:solidFill>
                  <a:srgbClr val="002060"/>
                </a:solidFill>
                <a:latin typeface="標楷體" panose="03000509000000000000" pitchFamily="65" charset="-120"/>
                <a:ea typeface="標楷體" panose="03000509000000000000" pitchFamily="65" charset="-120"/>
              </a:rPr>
              <a:t>科學班課程分二階段：</a:t>
            </a:r>
            <a:endParaRPr lang="en-US" altLang="zh-TW" sz="2400" dirty="0">
              <a:solidFill>
                <a:srgbClr val="002060"/>
              </a:solidFill>
              <a:latin typeface="標楷體" panose="03000509000000000000" pitchFamily="65" charset="-120"/>
              <a:ea typeface="標楷體" panose="03000509000000000000" pitchFamily="65" charset="-120"/>
            </a:endParaRPr>
          </a:p>
          <a:p>
            <a:pPr marL="857250" lvl="1" indent="-457200"/>
            <a:r>
              <a:rPr lang="zh-TW" altLang="en-US" sz="2400" dirty="0">
                <a:solidFill>
                  <a:srgbClr val="C00000"/>
                </a:solidFill>
                <a:latin typeface="標楷體" panose="03000509000000000000" pitchFamily="65" charset="-120"/>
                <a:ea typeface="標楷體" panose="03000509000000000000" pitchFamily="65" charset="-120"/>
              </a:rPr>
              <a:t>第一階段學程</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高一及高二</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學生應俢讀普通高級中學基礎科學相關科目與人文及社會相關領域學分，並得於就讀期間依資賦優異降低入學年齡縮短就業年限相關規定，參加學科免修考試；</a:t>
            </a:r>
            <a:endParaRPr lang="en-US" altLang="zh-TW" sz="2400" dirty="0">
              <a:latin typeface="標楷體" panose="03000509000000000000" pitchFamily="65" charset="-120"/>
              <a:ea typeface="標楷體" panose="03000509000000000000" pitchFamily="65" charset="-120"/>
            </a:endParaRPr>
          </a:p>
          <a:p>
            <a:pPr marL="857250" lvl="1" indent="-457200"/>
            <a:r>
              <a:rPr lang="zh-TW" altLang="en-US" sz="2400" dirty="0">
                <a:solidFill>
                  <a:srgbClr val="C00000"/>
                </a:solidFill>
                <a:latin typeface="標楷體" panose="03000509000000000000" pitchFamily="65" charset="-120"/>
                <a:ea typeface="標楷體" panose="03000509000000000000" pitchFamily="65" charset="-120"/>
              </a:rPr>
              <a:t>第二階段學程</a:t>
            </a:r>
            <a:r>
              <a:rPr lang="zh-TW" altLang="en-US" sz="2400" dirty="0">
                <a:solidFill>
                  <a:srgbClr val="002060"/>
                </a:solidFill>
                <a:latin typeface="標楷體" panose="03000509000000000000" pitchFamily="65" charset="-120"/>
                <a:ea typeface="標楷體" panose="03000509000000000000" pitchFamily="65" charset="-120"/>
              </a:rPr>
              <a:t>由各高級中學設計科學專業領域科目，邀請合作大學教授至</a:t>
            </a:r>
            <a:r>
              <a:rPr lang="en-US" altLang="zh-TW" sz="2400" dirty="0">
                <a:solidFill>
                  <a:srgbClr val="002060"/>
                </a:solidFill>
                <a:latin typeface="標楷體" panose="03000509000000000000" pitchFamily="65" charset="-120"/>
                <a:ea typeface="標楷體" panose="03000509000000000000" pitchFamily="65" charset="-120"/>
              </a:rPr>
              <a:t>3</a:t>
            </a:r>
            <a:r>
              <a:rPr lang="zh-TW" altLang="en-US" sz="2400" dirty="0">
                <a:solidFill>
                  <a:srgbClr val="002060"/>
                </a:solidFill>
                <a:latin typeface="標楷體" panose="03000509000000000000" pitchFamily="65" charset="-120"/>
                <a:ea typeface="標楷體" panose="03000509000000000000" pitchFamily="65" charset="-120"/>
              </a:rPr>
              <a:t>高級中學講授，或直接選修大學開設之相關科目學分。</a:t>
            </a:r>
          </a:p>
          <a:p>
            <a:pPr marL="457200" indent="-457200">
              <a:buFont typeface="+mj-ea"/>
              <a:buAutoNum type="ea1ChtPeriod"/>
            </a:pPr>
            <a:r>
              <a:rPr lang="zh-TW" altLang="en-US" sz="2400" dirty="0">
                <a:solidFill>
                  <a:srgbClr val="002060"/>
                </a:solidFill>
                <a:latin typeface="標楷體" panose="03000509000000000000" pitchFamily="65" charset="-120"/>
                <a:ea typeface="標楷體" panose="03000509000000000000" pitchFamily="65" charset="-120"/>
              </a:rPr>
              <a:t>科學班學生於修讀第二階段學程期間，在大學</a:t>
            </a:r>
            <a:r>
              <a:rPr lang="zh-TW" altLang="en-US" sz="2400" dirty="0" smtClean="0">
                <a:solidFill>
                  <a:srgbClr val="002060"/>
                </a:solidFill>
                <a:latin typeface="標楷體" panose="03000509000000000000" pitchFamily="65" charset="-120"/>
                <a:ea typeface="標楷體" panose="03000509000000000000" pitchFamily="65" charset="-120"/>
              </a:rPr>
              <a:t>教授之</a:t>
            </a:r>
            <a:r>
              <a:rPr lang="zh-TW" altLang="en-US" sz="2400" dirty="0">
                <a:solidFill>
                  <a:srgbClr val="002060"/>
                </a:solidFill>
                <a:latin typeface="標楷體" panose="03000509000000000000" pitchFamily="65" charset="-120"/>
                <a:ea typeface="標楷體" panose="03000509000000000000" pitchFamily="65" charset="-120"/>
              </a:rPr>
              <a:t>指導下，進行</a:t>
            </a:r>
            <a:r>
              <a:rPr lang="zh-TW" altLang="en-US" sz="2400" dirty="0">
                <a:solidFill>
                  <a:srgbClr val="C00000"/>
                </a:solidFill>
                <a:latin typeface="標楷體" panose="03000509000000000000" pitchFamily="65" charset="-120"/>
                <a:ea typeface="標楷體" panose="03000509000000000000" pitchFamily="65" charset="-120"/>
              </a:rPr>
              <a:t>個別科學研究</a:t>
            </a:r>
            <a:r>
              <a:rPr lang="zh-TW" altLang="en-US" sz="2400" dirty="0">
                <a:solidFill>
                  <a:srgbClr val="002060"/>
                </a:solidFill>
                <a:latin typeface="標楷體" panose="03000509000000000000" pitchFamily="65" charset="-120"/>
                <a:ea typeface="標楷體" panose="03000509000000000000" pitchFamily="65" charset="-120"/>
              </a:rPr>
              <a:t>計畫。</a:t>
            </a:r>
          </a:p>
        </p:txBody>
      </p:sp>
      <p:sp>
        <p:nvSpPr>
          <p:cNvPr id="18" name="Rectangle 2"/>
          <p:cNvSpPr txBox="1">
            <a:spLocks noChangeArrowheads="1"/>
          </p:cNvSpPr>
          <p:nvPr/>
        </p:nvSpPr>
        <p:spPr bwMode="gray">
          <a:xfrm>
            <a:off x="1991544" y="500857"/>
            <a:ext cx="7488832" cy="461962"/>
          </a:xfrm>
          <a:prstGeom prst="rect">
            <a:avLst/>
          </a:prstGeom>
          <a:noFill/>
          <a:ln>
            <a:noFill/>
          </a:ln>
          <a:effectLst>
            <a:outerShdw dist="35921" dir="2700000" algn="ctr" rotWithShape="0">
              <a:schemeClr val="tx1"/>
            </a:outerShdw>
          </a:effectLst>
          <a:extLst/>
        </p:spPr>
        <p:txBody>
          <a:bodyPr anchor="ct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fontAlgn="base">
              <a:spcBef>
                <a:spcPct val="0"/>
              </a:spcBef>
              <a:spcAft>
                <a:spcPct val="0"/>
              </a:spcAft>
              <a:defRPr sz="2800" b="1">
                <a:solidFill>
                  <a:schemeClr val="bg1"/>
                </a:solidFill>
                <a:latin typeface="Verdana" pitchFamily="34" charset="0"/>
              </a:defRPr>
            </a:lvl6pPr>
            <a:lvl7pPr marL="914400" algn="l" rtl="0" fontAlgn="base">
              <a:spcBef>
                <a:spcPct val="0"/>
              </a:spcBef>
              <a:spcAft>
                <a:spcPct val="0"/>
              </a:spcAft>
              <a:defRPr sz="2800" b="1">
                <a:solidFill>
                  <a:schemeClr val="bg1"/>
                </a:solidFill>
                <a:latin typeface="Verdana" pitchFamily="34" charset="0"/>
              </a:defRPr>
            </a:lvl7pPr>
            <a:lvl8pPr marL="1371600" algn="l" rtl="0" fontAlgn="base">
              <a:spcBef>
                <a:spcPct val="0"/>
              </a:spcBef>
              <a:spcAft>
                <a:spcPct val="0"/>
              </a:spcAft>
              <a:defRPr sz="2800" b="1">
                <a:solidFill>
                  <a:schemeClr val="bg1"/>
                </a:solidFill>
                <a:latin typeface="Verdana" pitchFamily="34" charset="0"/>
              </a:defRPr>
            </a:lvl8pPr>
            <a:lvl9pPr marL="1828800" algn="l" rtl="0" fontAlgn="base">
              <a:spcBef>
                <a:spcPct val="0"/>
              </a:spcBef>
              <a:spcAft>
                <a:spcPct val="0"/>
              </a:spcAft>
              <a:defRPr sz="2800" b="1">
                <a:solidFill>
                  <a:schemeClr val="bg1"/>
                </a:solidFill>
                <a:latin typeface="Verdana" pitchFamily="34" charset="0"/>
              </a:defRPr>
            </a:lvl9pPr>
          </a:lstStyle>
          <a:p>
            <a:pPr eaLnBrk="1" hangingPunct="1">
              <a:defRPr/>
            </a:pPr>
            <a:r>
              <a:rPr lang="zh-TW" altLang="en-US" sz="4000" b="0" dirty="0">
                <a:solidFill>
                  <a:srgbClr val="C00000"/>
                </a:solidFill>
                <a:latin typeface="華康華綜體W5" panose="020B0509000000000000" pitchFamily="49" charset="-120"/>
                <a:ea typeface="華康華綜體W5" panose="020B0509000000000000" pitchFamily="49" charset="-120"/>
                <a:cs typeface="微軟正黑體"/>
              </a:rPr>
              <a:t>課程</a:t>
            </a:r>
            <a:r>
              <a:rPr lang="zh-TW" altLang="en-US" sz="4000" dirty="0">
                <a:solidFill>
                  <a:srgbClr val="C00000"/>
                </a:solidFill>
                <a:latin typeface="華康華綜體W5" panose="020B0509000000000000" pitchFamily="49" charset="-120"/>
                <a:ea typeface="華康華綜體W5" panose="020B0509000000000000" pitchFamily="49" charset="-120"/>
                <a:cs typeface="微軟正黑體"/>
              </a:rPr>
              <a:t>設計</a:t>
            </a:r>
          </a:p>
        </p:txBody>
      </p:sp>
    </p:spTree>
    <p:extLst>
      <p:ext uri="{BB962C8B-B14F-4D97-AF65-F5344CB8AC3E}">
        <p14:creationId xmlns:p14="http://schemas.microsoft.com/office/powerpoint/2010/main" val="3200858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p:cNvSpPr txBox="1">
            <a:spLocks/>
          </p:cNvSpPr>
          <p:nvPr/>
        </p:nvSpPr>
        <p:spPr bwMode="gray">
          <a:xfrm>
            <a:off x="1784350" y="1124745"/>
            <a:ext cx="8623300" cy="1171325"/>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457200" indent="-457200">
              <a:buClr>
                <a:srgbClr val="002060"/>
              </a:buClr>
              <a:buFont typeface="+mj-ea"/>
              <a:buAutoNum type="ea1ChtPeriod"/>
            </a:pPr>
            <a:r>
              <a:rPr lang="zh-TW" altLang="en-US" dirty="0">
                <a:solidFill>
                  <a:srgbClr val="002060"/>
                </a:solidFill>
                <a:latin typeface="標楷體" panose="03000509000000000000" pitchFamily="65" charset="-120"/>
                <a:ea typeface="標楷體" panose="03000509000000000000" pitchFamily="65" charset="-120"/>
              </a:rPr>
              <a:t>科學班畢業學生應修畢各開班實施計畫所定課程，並</a:t>
            </a:r>
            <a:r>
              <a:rPr lang="zh-TW" altLang="en-US" dirty="0">
                <a:solidFill>
                  <a:srgbClr val="FF0000"/>
                </a:solidFill>
                <a:latin typeface="標楷體" panose="03000509000000000000" pitchFamily="65" charset="-120"/>
                <a:ea typeface="標楷體" panose="03000509000000000000" pitchFamily="65" charset="-120"/>
              </a:rPr>
              <a:t>修畢一百六十學分</a:t>
            </a:r>
            <a:r>
              <a:rPr lang="zh-TW" altLang="en-US" dirty="0">
                <a:solidFill>
                  <a:srgbClr val="002060"/>
                </a:solidFill>
                <a:latin typeface="標楷體" panose="03000509000000000000" pitchFamily="65" charset="-120"/>
                <a:ea typeface="標楷體" panose="03000509000000000000" pitchFamily="65" charset="-120"/>
              </a:rPr>
              <a:t>，以取得高級中學畢業證書。</a:t>
            </a:r>
          </a:p>
          <a:p>
            <a:pPr marL="457200" indent="-457200">
              <a:buClr>
                <a:srgbClr val="002060"/>
              </a:buClr>
              <a:buFont typeface="+mj-ea"/>
              <a:buAutoNum type="ea1ChtPeriod"/>
            </a:pPr>
            <a:r>
              <a:rPr lang="zh-TW" altLang="en-US" dirty="0">
                <a:solidFill>
                  <a:srgbClr val="002060"/>
                </a:solidFill>
                <a:latin typeface="標楷體" panose="03000509000000000000" pitchFamily="65" charset="-120"/>
                <a:ea typeface="標楷體" panose="03000509000000000000" pitchFamily="65" charset="-120"/>
              </a:rPr>
              <a:t>科學班學生於就讀期間之學科資格考試成績及個別研究成果得作為「大學多元入學方案」甄選入學之參據。</a:t>
            </a:r>
            <a:r>
              <a:rPr lang="zh-TW" altLang="en-US" dirty="0">
                <a:solidFill>
                  <a:srgbClr val="FF0000"/>
                </a:solidFill>
                <a:latin typeface="標楷體" panose="03000509000000000000" pitchFamily="65" charset="-120"/>
                <a:ea typeface="標楷體" panose="03000509000000000000" pitchFamily="65" charset="-120"/>
              </a:rPr>
              <a:t>學生於第二階段學程修得之數理科學分及修課證明書，得作為將來進入大學後抵免學分之參考</a:t>
            </a:r>
            <a:r>
              <a:rPr lang="zh-TW" altLang="en-US" dirty="0">
                <a:solidFill>
                  <a:srgbClr val="002060"/>
                </a:solidFill>
                <a:latin typeface="標楷體" panose="03000509000000000000" pitchFamily="65" charset="-120"/>
                <a:ea typeface="標楷體" panose="03000509000000000000" pitchFamily="65" charset="-120"/>
              </a:rPr>
              <a:t>。</a:t>
            </a:r>
          </a:p>
          <a:p>
            <a:pPr marL="457200" indent="-457200">
              <a:buClr>
                <a:srgbClr val="002060"/>
              </a:buClr>
              <a:buFont typeface="+mj-ea"/>
              <a:buAutoNum type="ea1ChtPeriod"/>
            </a:pPr>
            <a:r>
              <a:rPr lang="zh-TW" altLang="en-US" dirty="0">
                <a:solidFill>
                  <a:srgbClr val="002060"/>
                </a:solidFill>
                <a:latin typeface="標楷體" panose="03000509000000000000" pitchFamily="65" charset="-120"/>
                <a:ea typeface="標楷體" panose="03000509000000000000" pitchFamily="65" charset="-120"/>
              </a:rPr>
              <a:t>科學班學生就讀期間通過高級中學與合作大學辦理之學科資格考試，未修畢第二階段學程者，其升學仍依「大學多元入學方案」辦理。</a:t>
            </a:r>
          </a:p>
          <a:p>
            <a:pPr marL="457200" indent="-457200">
              <a:buFont typeface="+mj-ea"/>
              <a:buAutoNum type="ea1ChtPeriod"/>
            </a:pPr>
            <a:endParaRPr lang="zh-TW" altLang="en-US" sz="2400" dirty="0">
              <a:solidFill>
                <a:srgbClr val="002060"/>
              </a:solidFill>
              <a:latin typeface="標楷體" panose="03000509000000000000" pitchFamily="65" charset="-120"/>
              <a:ea typeface="標楷體" panose="03000509000000000000" pitchFamily="65" charset="-120"/>
            </a:endParaRPr>
          </a:p>
        </p:txBody>
      </p:sp>
      <p:sp>
        <p:nvSpPr>
          <p:cNvPr id="18" name="Rectangle 2"/>
          <p:cNvSpPr txBox="1">
            <a:spLocks noChangeArrowheads="1"/>
          </p:cNvSpPr>
          <p:nvPr/>
        </p:nvSpPr>
        <p:spPr bwMode="gray">
          <a:xfrm>
            <a:off x="1991544" y="500857"/>
            <a:ext cx="7488832" cy="461962"/>
          </a:xfrm>
          <a:prstGeom prst="rect">
            <a:avLst/>
          </a:prstGeom>
          <a:noFill/>
          <a:ln>
            <a:noFill/>
          </a:ln>
          <a:effectLst>
            <a:outerShdw dist="35921" dir="2700000" algn="ctr" rotWithShape="0">
              <a:schemeClr val="tx1"/>
            </a:outerShdw>
          </a:effectLst>
          <a:extLst/>
        </p:spPr>
        <p:txBody>
          <a:bodyPr anchor="ct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fontAlgn="base">
              <a:spcBef>
                <a:spcPct val="0"/>
              </a:spcBef>
              <a:spcAft>
                <a:spcPct val="0"/>
              </a:spcAft>
              <a:defRPr sz="2800" b="1">
                <a:solidFill>
                  <a:schemeClr val="bg1"/>
                </a:solidFill>
                <a:latin typeface="Verdana" pitchFamily="34" charset="0"/>
              </a:defRPr>
            </a:lvl6pPr>
            <a:lvl7pPr marL="914400" algn="l" rtl="0" fontAlgn="base">
              <a:spcBef>
                <a:spcPct val="0"/>
              </a:spcBef>
              <a:spcAft>
                <a:spcPct val="0"/>
              </a:spcAft>
              <a:defRPr sz="2800" b="1">
                <a:solidFill>
                  <a:schemeClr val="bg1"/>
                </a:solidFill>
                <a:latin typeface="Verdana" pitchFamily="34" charset="0"/>
              </a:defRPr>
            </a:lvl7pPr>
            <a:lvl8pPr marL="1371600" algn="l" rtl="0" fontAlgn="base">
              <a:spcBef>
                <a:spcPct val="0"/>
              </a:spcBef>
              <a:spcAft>
                <a:spcPct val="0"/>
              </a:spcAft>
              <a:defRPr sz="2800" b="1">
                <a:solidFill>
                  <a:schemeClr val="bg1"/>
                </a:solidFill>
                <a:latin typeface="Verdana" pitchFamily="34" charset="0"/>
              </a:defRPr>
            </a:lvl8pPr>
            <a:lvl9pPr marL="1828800" algn="l" rtl="0" fontAlgn="base">
              <a:spcBef>
                <a:spcPct val="0"/>
              </a:spcBef>
              <a:spcAft>
                <a:spcPct val="0"/>
              </a:spcAft>
              <a:defRPr sz="2800" b="1">
                <a:solidFill>
                  <a:schemeClr val="bg1"/>
                </a:solidFill>
                <a:latin typeface="Verdana" pitchFamily="34" charset="0"/>
              </a:defRPr>
            </a:lvl9pPr>
          </a:lstStyle>
          <a:p>
            <a:pPr eaLnBrk="1" hangingPunct="1">
              <a:defRPr/>
            </a:pPr>
            <a:r>
              <a:rPr lang="zh-TW" altLang="en-US" sz="4000" dirty="0">
                <a:solidFill>
                  <a:srgbClr val="C00000"/>
                </a:solidFill>
                <a:latin typeface="華康華綜體W5" panose="020B0509000000000000" pitchFamily="49" charset="-120"/>
                <a:ea typeface="華康華綜體W5" panose="020B0509000000000000" pitchFamily="49" charset="-120"/>
                <a:cs typeface="微軟正黑體"/>
              </a:rPr>
              <a:t>升學進路：</a:t>
            </a:r>
          </a:p>
        </p:txBody>
      </p:sp>
    </p:spTree>
    <p:extLst>
      <p:ext uri="{BB962C8B-B14F-4D97-AF65-F5344CB8AC3E}">
        <p14:creationId xmlns:p14="http://schemas.microsoft.com/office/powerpoint/2010/main" val="1180378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019300" y="1814111"/>
            <a:ext cx="8915400" cy="3777622"/>
          </a:xfrm>
        </p:spPr>
        <p:txBody>
          <a:bodyPr/>
          <a:lstStyle/>
          <a:p>
            <a:r>
              <a:rPr lang="zh-TW" altLang="en-US" sz="3200" dirty="0" smtClean="0">
                <a:solidFill>
                  <a:srgbClr val="002060"/>
                </a:solidFill>
                <a:latin typeface="標楷體" panose="03000509000000000000" pitchFamily="65" charset="-120"/>
                <a:ea typeface="標楷體" panose="03000509000000000000" pitchFamily="65" charset="-120"/>
              </a:rPr>
              <a:t>科學</a:t>
            </a:r>
            <a:r>
              <a:rPr lang="zh-TW" altLang="en-US" sz="3200" dirty="0">
                <a:solidFill>
                  <a:srgbClr val="002060"/>
                </a:solidFill>
                <a:latin typeface="標楷體" panose="03000509000000000000" pitchFamily="65" charset="-120"/>
                <a:ea typeface="標楷體" panose="03000509000000000000" pitchFamily="65" charset="-120"/>
              </a:rPr>
              <a:t>班學生就讀期間，因學習適應、生涯規劃考量、或</a:t>
            </a:r>
            <a:r>
              <a:rPr lang="zh-TW" altLang="en-US" sz="3200" dirty="0" smtClean="0">
                <a:solidFill>
                  <a:srgbClr val="002060"/>
                </a:solidFill>
                <a:latin typeface="標楷體" panose="03000509000000000000" pitchFamily="65" charset="-120"/>
                <a:ea typeface="標楷體" panose="03000509000000000000" pitchFamily="65" charset="-120"/>
              </a:rPr>
              <a:t>未通過</a:t>
            </a:r>
            <a:r>
              <a:rPr lang="zh-TW" altLang="en-US" sz="3200" dirty="0">
                <a:solidFill>
                  <a:srgbClr val="002060"/>
                </a:solidFill>
                <a:latin typeface="標楷體" panose="03000509000000000000" pitchFamily="65" charset="-120"/>
                <a:ea typeface="標楷體" panose="03000509000000000000" pitchFamily="65" charset="-120"/>
              </a:rPr>
              <a:t>學科資格考試等因素，無法繼續第二階段學程者，得</a:t>
            </a:r>
            <a:r>
              <a:rPr lang="zh-TW" altLang="en-US" sz="3200" dirty="0">
                <a:solidFill>
                  <a:srgbClr val="FF0000"/>
                </a:solidFill>
                <a:latin typeface="標楷體" panose="03000509000000000000" pitchFamily="65" charset="-120"/>
                <a:ea typeface="標楷體" panose="03000509000000000000" pitchFamily="65" charset="-120"/>
              </a:rPr>
              <a:t>轉介校內其他</a:t>
            </a:r>
            <a:r>
              <a:rPr lang="zh-TW" altLang="en-US" sz="3200" dirty="0" smtClean="0">
                <a:solidFill>
                  <a:srgbClr val="FF0000"/>
                </a:solidFill>
                <a:latin typeface="標楷體" panose="03000509000000000000" pitchFamily="65" charset="-120"/>
                <a:ea typeface="標楷體" panose="03000509000000000000" pitchFamily="65" charset="-120"/>
              </a:rPr>
              <a:t>班級</a:t>
            </a:r>
            <a:r>
              <a:rPr lang="zh-TW" altLang="en-US" sz="3200" dirty="0">
                <a:solidFill>
                  <a:srgbClr val="002060"/>
                </a:solidFill>
                <a:latin typeface="標楷體" panose="03000509000000000000" pitchFamily="65" charset="-120"/>
                <a:ea typeface="標楷體" panose="03000509000000000000" pitchFamily="65" charset="-120"/>
              </a:rPr>
              <a:t>就讀。</a:t>
            </a:r>
          </a:p>
          <a:p>
            <a:endParaRPr lang="zh-TW" altLang="en-US" sz="3200" dirty="0">
              <a:latin typeface="標楷體" panose="03000509000000000000" pitchFamily="65" charset="-120"/>
              <a:ea typeface="標楷體" panose="03000509000000000000" pitchFamily="65" charset="-120"/>
            </a:endParaRPr>
          </a:p>
        </p:txBody>
      </p:sp>
      <p:sp>
        <p:nvSpPr>
          <p:cNvPr id="4" name="日期版面配置區 3"/>
          <p:cNvSpPr>
            <a:spLocks noGrp="1"/>
          </p:cNvSpPr>
          <p:nvPr>
            <p:ph type="dt" sz="half" idx="10"/>
          </p:nvPr>
        </p:nvSpPr>
        <p:spPr/>
        <p:txBody>
          <a:bodyPr/>
          <a:lstStyle/>
          <a:p>
            <a:pPr>
              <a:defRPr/>
            </a:pPr>
            <a:fld id="{FA901894-BED0-4F6E-A420-E329D5188CEE}" type="datetime1">
              <a:rPr lang="zh-TW" altLang="en-US" smtClean="0"/>
              <a:pPr>
                <a:defRPr/>
              </a:pPr>
              <a:t>2016/1/8</a:t>
            </a:fld>
            <a:endParaRPr lang="en-US" altLang="zh-TW"/>
          </a:p>
        </p:txBody>
      </p:sp>
      <p:sp>
        <p:nvSpPr>
          <p:cNvPr id="5" name="Rectangle 2"/>
          <p:cNvSpPr txBox="1">
            <a:spLocks noChangeArrowheads="1"/>
          </p:cNvSpPr>
          <p:nvPr/>
        </p:nvSpPr>
        <p:spPr bwMode="gray">
          <a:xfrm>
            <a:off x="1991544" y="500857"/>
            <a:ext cx="7488832" cy="461962"/>
          </a:xfrm>
          <a:prstGeom prst="rect">
            <a:avLst/>
          </a:prstGeom>
          <a:noFill/>
          <a:ln>
            <a:noFill/>
          </a:ln>
          <a:effectLst>
            <a:outerShdw dist="35921" dir="2700000" algn="ctr" rotWithShape="0">
              <a:schemeClr val="tx1"/>
            </a:outerShdw>
          </a:effectLst>
          <a:extLst/>
        </p:spPr>
        <p:txBody>
          <a:bodyPr anchor="ct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fontAlgn="base">
              <a:spcBef>
                <a:spcPct val="0"/>
              </a:spcBef>
              <a:spcAft>
                <a:spcPct val="0"/>
              </a:spcAft>
              <a:defRPr sz="2800" b="1">
                <a:solidFill>
                  <a:schemeClr val="bg1"/>
                </a:solidFill>
                <a:latin typeface="Verdana" pitchFamily="34" charset="0"/>
              </a:defRPr>
            </a:lvl6pPr>
            <a:lvl7pPr marL="914400" algn="l" rtl="0" fontAlgn="base">
              <a:spcBef>
                <a:spcPct val="0"/>
              </a:spcBef>
              <a:spcAft>
                <a:spcPct val="0"/>
              </a:spcAft>
              <a:defRPr sz="2800" b="1">
                <a:solidFill>
                  <a:schemeClr val="bg1"/>
                </a:solidFill>
                <a:latin typeface="Verdana" pitchFamily="34" charset="0"/>
              </a:defRPr>
            </a:lvl7pPr>
            <a:lvl8pPr marL="1371600" algn="l" rtl="0" fontAlgn="base">
              <a:spcBef>
                <a:spcPct val="0"/>
              </a:spcBef>
              <a:spcAft>
                <a:spcPct val="0"/>
              </a:spcAft>
              <a:defRPr sz="2800" b="1">
                <a:solidFill>
                  <a:schemeClr val="bg1"/>
                </a:solidFill>
                <a:latin typeface="Verdana" pitchFamily="34" charset="0"/>
              </a:defRPr>
            </a:lvl8pPr>
            <a:lvl9pPr marL="1828800" algn="l" rtl="0" fontAlgn="base">
              <a:spcBef>
                <a:spcPct val="0"/>
              </a:spcBef>
              <a:spcAft>
                <a:spcPct val="0"/>
              </a:spcAft>
              <a:defRPr sz="2800" b="1">
                <a:solidFill>
                  <a:schemeClr val="bg1"/>
                </a:solidFill>
                <a:latin typeface="Verdana" pitchFamily="34" charset="0"/>
              </a:defRPr>
            </a:lvl9pPr>
          </a:lstStyle>
          <a:p>
            <a:pPr eaLnBrk="1" hangingPunct="1">
              <a:defRPr/>
            </a:pPr>
            <a:r>
              <a:rPr lang="zh-TW" altLang="en-US" sz="4000" dirty="0" smtClean="0">
                <a:solidFill>
                  <a:srgbClr val="C00000"/>
                </a:solidFill>
                <a:latin typeface="華康華綜體W5" panose="020B0509000000000000" pitchFamily="49" charset="-120"/>
                <a:ea typeface="華康華綜體W5" panose="020B0509000000000000" pitchFamily="49" charset="-120"/>
                <a:cs typeface="微軟正黑體"/>
              </a:rPr>
              <a:t>退場輔導機制：</a:t>
            </a:r>
            <a:endParaRPr lang="zh-TW" altLang="en-US" sz="4000" dirty="0">
              <a:solidFill>
                <a:srgbClr val="C00000"/>
              </a:solidFill>
              <a:latin typeface="華康華綜體W5" panose="020B0509000000000000" pitchFamily="49" charset="-120"/>
              <a:ea typeface="華康華綜體W5" panose="020B0509000000000000" pitchFamily="49" charset="-120"/>
              <a:cs typeface="微軟正黑體"/>
            </a:endParaRPr>
          </a:p>
        </p:txBody>
      </p:sp>
    </p:spTree>
    <p:extLst>
      <p:ext uri="{BB962C8B-B14F-4D97-AF65-F5344CB8AC3E}">
        <p14:creationId xmlns:p14="http://schemas.microsoft.com/office/powerpoint/2010/main" val="3830674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p:cNvSpPr txBox="1">
            <a:spLocks/>
          </p:cNvSpPr>
          <p:nvPr/>
        </p:nvSpPr>
        <p:spPr bwMode="gray">
          <a:xfrm>
            <a:off x="1784350" y="1412777"/>
            <a:ext cx="8623300" cy="1171325"/>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None/>
            </a:pPr>
            <a:endParaRPr lang="zh-TW" altLang="en-US" sz="3000" kern="0" dirty="0">
              <a:solidFill>
                <a:srgbClr val="002060"/>
              </a:solidFill>
              <a:latin typeface="微軟正黑體" panose="020B0604030504040204" pitchFamily="34" charset="-120"/>
              <a:ea typeface="微軟正黑體" panose="020B0604030504040204" pitchFamily="34" charset="-120"/>
            </a:endParaRPr>
          </a:p>
        </p:txBody>
      </p:sp>
      <p:sp>
        <p:nvSpPr>
          <p:cNvPr id="18" name="Rectangle 2"/>
          <p:cNvSpPr txBox="1">
            <a:spLocks noChangeArrowheads="1"/>
          </p:cNvSpPr>
          <p:nvPr/>
        </p:nvSpPr>
        <p:spPr bwMode="gray">
          <a:xfrm>
            <a:off x="1991544" y="500857"/>
            <a:ext cx="8676456" cy="461962"/>
          </a:xfrm>
          <a:prstGeom prst="rect">
            <a:avLst/>
          </a:prstGeom>
          <a:noFill/>
          <a:ln>
            <a:noFill/>
          </a:ln>
          <a:effectLst>
            <a:outerShdw dist="35921" dir="2700000" algn="ctr" rotWithShape="0">
              <a:schemeClr val="tx1"/>
            </a:outerShdw>
          </a:effectLst>
          <a:extLst/>
        </p:spPr>
        <p:txBody>
          <a:bodyPr anchor="ct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fontAlgn="base">
              <a:spcBef>
                <a:spcPct val="0"/>
              </a:spcBef>
              <a:spcAft>
                <a:spcPct val="0"/>
              </a:spcAft>
              <a:defRPr sz="2800" b="1">
                <a:solidFill>
                  <a:schemeClr val="bg1"/>
                </a:solidFill>
                <a:latin typeface="Verdana" pitchFamily="34" charset="0"/>
              </a:defRPr>
            </a:lvl6pPr>
            <a:lvl7pPr marL="914400" algn="l" rtl="0" fontAlgn="base">
              <a:spcBef>
                <a:spcPct val="0"/>
              </a:spcBef>
              <a:spcAft>
                <a:spcPct val="0"/>
              </a:spcAft>
              <a:defRPr sz="2800" b="1">
                <a:solidFill>
                  <a:schemeClr val="bg1"/>
                </a:solidFill>
                <a:latin typeface="Verdana" pitchFamily="34" charset="0"/>
              </a:defRPr>
            </a:lvl7pPr>
            <a:lvl8pPr marL="1371600" algn="l" rtl="0" fontAlgn="base">
              <a:spcBef>
                <a:spcPct val="0"/>
              </a:spcBef>
              <a:spcAft>
                <a:spcPct val="0"/>
              </a:spcAft>
              <a:defRPr sz="2800" b="1">
                <a:solidFill>
                  <a:schemeClr val="bg1"/>
                </a:solidFill>
                <a:latin typeface="Verdana" pitchFamily="34" charset="0"/>
              </a:defRPr>
            </a:lvl8pPr>
            <a:lvl9pPr marL="1828800" algn="l" rtl="0" fontAlgn="base">
              <a:spcBef>
                <a:spcPct val="0"/>
              </a:spcBef>
              <a:spcAft>
                <a:spcPct val="0"/>
              </a:spcAft>
              <a:defRPr sz="2800" b="1">
                <a:solidFill>
                  <a:schemeClr val="bg1"/>
                </a:solidFill>
                <a:latin typeface="Verdana" pitchFamily="34" charset="0"/>
              </a:defRPr>
            </a:lvl9pPr>
          </a:lstStyle>
          <a:p>
            <a:pPr eaLnBrk="1" hangingPunct="1">
              <a:defRPr/>
            </a:pPr>
            <a:r>
              <a:rPr lang="en-US" altLang="zh-TW" sz="4000" b="0" dirty="0">
                <a:solidFill>
                  <a:srgbClr val="C00000"/>
                </a:solidFill>
                <a:latin typeface="華康華綜體W5" panose="020B0509000000000000" pitchFamily="49" charset="-120"/>
                <a:ea typeface="華康華綜體W5" panose="020B0509000000000000" pitchFamily="49" charset="-120"/>
                <a:cs typeface="微軟正黑體"/>
              </a:rPr>
              <a:t>105</a:t>
            </a:r>
            <a:r>
              <a:rPr lang="zh-TW" altLang="en-US" sz="4000" b="0" dirty="0">
                <a:solidFill>
                  <a:srgbClr val="C00000"/>
                </a:solidFill>
                <a:latin typeface="華康華綜體W5" panose="020B0509000000000000" pitchFamily="49" charset="-120"/>
                <a:ea typeface="華康華綜體W5" panose="020B0509000000000000" pitchFamily="49" charset="-120"/>
                <a:cs typeface="微軟正黑體"/>
              </a:rPr>
              <a:t>學年度辦理科學班甄選入學學校</a:t>
            </a:r>
          </a:p>
        </p:txBody>
      </p:sp>
      <p:graphicFrame>
        <p:nvGraphicFramePr>
          <p:cNvPr id="2" name="表格 1"/>
          <p:cNvGraphicFramePr>
            <a:graphicFrameLocks noGrp="1"/>
          </p:cNvGraphicFramePr>
          <p:nvPr>
            <p:extLst/>
          </p:nvPr>
        </p:nvGraphicFramePr>
        <p:xfrm>
          <a:off x="1991545" y="1196753"/>
          <a:ext cx="8416105" cy="5375528"/>
        </p:xfrm>
        <a:graphic>
          <a:graphicData uri="http://schemas.openxmlformats.org/drawingml/2006/table">
            <a:tbl>
              <a:tblPr firstRow="1" bandRow="1">
                <a:tableStyleId>{5C22544A-7EE6-4342-B048-85BDC9FD1C3A}</a:tableStyleId>
              </a:tblPr>
              <a:tblGrid>
                <a:gridCol w="1225637">
                  <a:extLst>
                    <a:ext uri="{9D8B030D-6E8A-4147-A177-3AD203B41FA5}">
                      <a16:colId xmlns:a16="http://schemas.microsoft.com/office/drawing/2014/main" xmlns="" val="20000"/>
                    </a:ext>
                  </a:extLst>
                </a:gridCol>
                <a:gridCol w="2844355">
                  <a:extLst>
                    <a:ext uri="{9D8B030D-6E8A-4147-A177-3AD203B41FA5}">
                      <a16:colId xmlns:a16="http://schemas.microsoft.com/office/drawing/2014/main" xmlns="" val="20001"/>
                    </a:ext>
                  </a:extLst>
                </a:gridCol>
                <a:gridCol w="2939438">
                  <a:extLst>
                    <a:ext uri="{9D8B030D-6E8A-4147-A177-3AD203B41FA5}">
                      <a16:colId xmlns:a16="http://schemas.microsoft.com/office/drawing/2014/main" xmlns="" val="20002"/>
                    </a:ext>
                  </a:extLst>
                </a:gridCol>
                <a:gridCol w="1406675">
                  <a:extLst>
                    <a:ext uri="{9D8B030D-6E8A-4147-A177-3AD203B41FA5}">
                      <a16:colId xmlns:a16="http://schemas.microsoft.com/office/drawing/2014/main" xmlns="" val="20003"/>
                    </a:ext>
                  </a:extLst>
                </a:gridCol>
              </a:tblGrid>
              <a:tr h="529208">
                <a:tc>
                  <a:txBody>
                    <a:bodyPr/>
                    <a:lstStyle/>
                    <a:p>
                      <a:pPr algn="ctr"/>
                      <a:r>
                        <a:rPr lang="zh-TW" altLang="en-US" sz="2400" dirty="0" smtClean="0">
                          <a:solidFill>
                            <a:srgbClr val="002060"/>
                          </a:solidFill>
                        </a:rPr>
                        <a:t>區域別</a:t>
                      </a:r>
                      <a:endParaRPr lang="zh-TW" altLang="en-US" sz="2400" dirty="0">
                        <a:solidFill>
                          <a:srgbClr val="002060"/>
                        </a:solidFill>
                      </a:endParaRPr>
                    </a:p>
                  </a:txBody>
                  <a:tcPr/>
                </a:tc>
                <a:tc>
                  <a:txBody>
                    <a:bodyPr/>
                    <a:lstStyle/>
                    <a:p>
                      <a:pPr algn="ctr"/>
                      <a:r>
                        <a:rPr lang="zh-TW" altLang="en-US" sz="2400" dirty="0" smtClean="0">
                          <a:solidFill>
                            <a:srgbClr val="002060"/>
                          </a:solidFill>
                        </a:rPr>
                        <a:t>招生學校</a:t>
                      </a:r>
                      <a:endParaRPr lang="zh-TW" altLang="en-US" sz="2400" dirty="0">
                        <a:solidFill>
                          <a:srgbClr val="002060"/>
                        </a:solidFill>
                      </a:endParaRPr>
                    </a:p>
                  </a:txBody>
                  <a:tcPr/>
                </a:tc>
                <a:tc>
                  <a:txBody>
                    <a:bodyPr/>
                    <a:lstStyle/>
                    <a:p>
                      <a:pPr algn="ctr"/>
                      <a:r>
                        <a:rPr lang="zh-TW" altLang="en-US" sz="2400" dirty="0" smtClean="0">
                          <a:solidFill>
                            <a:srgbClr val="002060"/>
                          </a:solidFill>
                        </a:rPr>
                        <a:t>合作辦理大學</a:t>
                      </a:r>
                      <a:endParaRPr lang="zh-TW" altLang="en-US" sz="2400" dirty="0">
                        <a:solidFill>
                          <a:srgbClr val="002060"/>
                        </a:solidFill>
                      </a:endParaRPr>
                    </a:p>
                  </a:txBody>
                  <a:tcPr/>
                </a:tc>
                <a:tc>
                  <a:txBody>
                    <a:bodyPr/>
                    <a:lstStyle/>
                    <a:p>
                      <a:r>
                        <a:rPr lang="zh-TW" altLang="en-US" sz="2400" dirty="0" smtClean="0">
                          <a:solidFill>
                            <a:srgbClr val="002060"/>
                          </a:solidFill>
                        </a:rPr>
                        <a:t>招生人數</a:t>
                      </a:r>
                      <a:endParaRPr lang="zh-TW" altLang="en-US" sz="2400" dirty="0">
                        <a:solidFill>
                          <a:srgbClr val="002060"/>
                        </a:solidFill>
                      </a:endParaRPr>
                    </a:p>
                  </a:txBody>
                  <a:tcPr/>
                </a:tc>
                <a:extLst>
                  <a:ext uri="{0D108BD9-81ED-4DB2-BD59-A6C34878D82A}">
                    <a16:rowId xmlns:a16="http://schemas.microsoft.com/office/drawing/2014/main" xmlns="" val="10000"/>
                  </a:ext>
                </a:extLst>
              </a:tr>
              <a:tr h="440145">
                <a:tc rowSpan="4">
                  <a:txBody>
                    <a:bodyPr/>
                    <a:lstStyle/>
                    <a:p>
                      <a:pPr algn="ctr"/>
                      <a:r>
                        <a:rPr lang="zh-TW" altLang="en-US" sz="2400" dirty="0" smtClean="0"/>
                        <a:t>北區</a:t>
                      </a:r>
                      <a:endParaRPr lang="zh-TW" altLang="en-US" sz="2400" dirty="0"/>
                    </a:p>
                  </a:txBody>
                  <a:tcPr>
                    <a:solidFill>
                      <a:srgbClr val="00B0F0"/>
                    </a:solidFill>
                  </a:tcPr>
                </a:tc>
                <a:tc>
                  <a:txBody>
                    <a:bodyPr/>
                    <a:lstStyle/>
                    <a:p>
                      <a:r>
                        <a:rPr lang="zh-TW" altLang="en-US" sz="2400" dirty="0" smtClean="0"/>
                        <a:t>臺北市立建國高中</a:t>
                      </a:r>
                      <a:endParaRPr lang="zh-TW" altLang="en-US" sz="2400" dirty="0"/>
                    </a:p>
                  </a:txBody>
                  <a:tcPr/>
                </a:tc>
                <a:tc>
                  <a:txBody>
                    <a:bodyPr/>
                    <a:lstStyle/>
                    <a:p>
                      <a:r>
                        <a:rPr lang="zh-TW" altLang="en-US" sz="2400" dirty="0" smtClean="0"/>
                        <a:t>國立臺灣大學</a:t>
                      </a:r>
                      <a:endParaRPr lang="zh-TW" altLang="en-US" sz="2400" dirty="0"/>
                    </a:p>
                  </a:txBody>
                  <a:tcPr/>
                </a:tc>
                <a:tc>
                  <a:txBody>
                    <a:bodyPr/>
                    <a:lstStyle/>
                    <a:p>
                      <a:pPr algn="ctr"/>
                      <a:r>
                        <a:rPr lang="en-US" altLang="zh-TW" sz="2400" dirty="0" smtClean="0"/>
                        <a:t>30</a:t>
                      </a:r>
                      <a:endParaRPr lang="zh-TW" altLang="en-US" sz="2400" dirty="0"/>
                    </a:p>
                  </a:txBody>
                  <a:tcPr/>
                </a:tc>
                <a:extLst>
                  <a:ext uri="{0D108BD9-81ED-4DB2-BD59-A6C34878D82A}">
                    <a16:rowId xmlns:a16="http://schemas.microsoft.com/office/drawing/2014/main" xmlns="" val="10001"/>
                  </a:ext>
                </a:extLst>
              </a:tr>
              <a:tr h="759701">
                <a:tc vMerge="1">
                  <a:txBody>
                    <a:bodyPr/>
                    <a:lstStyle/>
                    <a:p>
                      <a:endParaRPr lang="zh-TW" altLang="en-US" dirty="0"/>
                    </a:p>
                  </a:txBody>
                  <a:tcPr/>
                </a:tc>
                <a:tc>
                  <a:txBody>
                    <a:bodyPr/>
                    <a:lstStyle/>
                    <a:p>
                      <a:r>
                        <a:rPr lang="zh-TW" altLang="en-US" sz="2400" dirty="0" smtClean="0"/>
                        <a:t>國立臺灣師大附中</a:t>
                      </a:r>
                      <a:endParaRPr lang="zh-TW" altLang="en-US" sz="2400" dirty="0"/>
                    </a:p>
                  </a:txBody>
                  <a:tcPr/>
                </a:tc>
                <a:tc>
                  <a:txBody>
                    <a:bodyPr/>
                    <a:lstStyle/>
                    <a:p>
                      <a:r>
                        <a:rPr lang="zh-TW" altLang="en-US" sz="2400" dirty="0" smtClean="0"/>
                        <a:t>國立臺灣師範大學</a:t>
                      </a:r>
                      <a:endParaRPr lang="en-US" altLang="zh-TW" sz="2400" dirty="0" smtClean="0"/>
                    </a:p>
                    <a:p>
                      <a:r>
                        <a:rPr lang="zh-TW" altLang="en-US" sz="2400" dirty="0" smtClean="0"/>
                        <a:t>國立陽明大學</a:t>
                      </a:r>
                      <a:endParaRPr lang="zh-TW" altLang="en-US" sz="2400" dirty="0"/>
                    </a:p>
                  </a:txBody>
                  <a:tcPr/>
                </a:tc>
                <a:tc>
                  <a:txBody>
                    <a:bodyPr/>
                    <a:lstStyle/>
                    <a:p>
                      <a:pPr algn="ctr"/>
                      <a:r>
                        <a:rPr lang="en-US" altLang="zh-TW" sz="2400" dirty="0" smtClean="0"/>
                        <a:t>30</a:t>
                      </a:r>
                      <a:endParaRPr lang="zh-TW" altLang="en-US" sz="2400" dirty="0"/>
                    </a:p>
                  </a:txBody>
                  <a:tcPr/>
                </a:tc>
                <a:extLst>
                  <a:ext uri="{0D108BD9-81ED-4DB2-BD59-A6C34878D82A}">
                    <a16:rowId xmlns:a16="http://schemas.microsoft.com/office/drawing/2014/main" xmlns="" val="10002"/>
                  </a:ext>
                </a:extLst>
              </a:tr>
              <a:tr h="440145">
                <a:tc vMerge="1">
                  <a:txBody>
                    <a:bodyPr/>
                    <a:lstStyle/>
                    <a:p>
                      <a:endParaRPr lang="zh-TW" altLang="en-US"/>
                    </a:p>
                  </a:txBody>
                  <a:tcPr/>
                </a:tc>
                <a:tc>
                  <a:txBody>
                    <a:bodyPr/>
                    <a:lstStyle/>
                    <a:p>
                      <a:r>
                        <a:rPr lang="zh-TW" altLang="en-US" sz="2400" dirty="0" smtClean="0"/>
                        <a:t>國立武陵高中</a:t>
                      </a:r>
                      <a:endParaRPr lang="zh-TW" altLang="en-US" sz="2400" dirty="0"/>
                    </a:p>
                  </a:txBody>
                  <a:tcPr/>
                </a:tc>
                <a:tc>
                  <a:txBody>
                    <a:bodyPr/>
                    <a:lstStyle/>
                    <a:p>
                      <a:r>
                        <a:rPr lang="zh-TW" altLang="en-US" sz="2400" dirty="0" smtClean="0"/>
                        <a:t>國立中央大學</a:t>
                      </a:r>
                      <a:endParaRPr lang="zh-TW" altLang="en-US" sz="2400" dirty="0"/>
                    </a:p>
                  </a:txBody>
                  <a:tcPr/>
                </a:tc>
                <a:tc>
                  <a:txBody>
                    <a:bodyPr/>
                    <a:lstStyle/>
                    <a:p>
                      <a:pPr algn="ctr"/>
                      <a:r>
                        <a:rPr lang="en-US" altLang="zh-TW" sz="2400" dirty="0" smtClean="0"/>
                        <a:t>30</a:t>
                      </a:r>
                      <a:endParaRPr lang="zh-TW" altLang="en-US" sz="2400" dirty="0"/>
                    </a:p>
                  </a:txBody>
                  <a:tcPr/>
                </a:tc>
                <a:extLst>
                  <a:ext uri="{0D108BD9-81ED-4DB2-BD59-A6C34878D82A}">
                    <a16:rowId xmlns:a16="http://schemas.microsoft.com/office/drawing/2014/main" xmlns="" val="10003"/>
                  </a:ext>
                </a:extLst>
              </a:tr>
              <a:tr h="440145">
                <a:tc vMerge="1">
                  <a:txBody>
                    <a:bodyPr/>
                    <a:lstStyle/>
                    <a:p>
                      <a:endParaRPr lang="zh-TW" altLang="en-US" dirty="0"/>
                    </a:p>
                  </a:txBody>
                  <a:tcPr/>
                </a:tc>
                <a:tc>
                  <a:txBody>
                    <a:bodyPr/>
                    <a:lstStyle/>
                    <a:p>
                      <a:r>
                        <a:rPr lang="zh-TW" altLang="en-US" sz="2400" dirty="0" smtClean="0"/>
                        <a:t>國立新竹實中</a:t>
                      </a:r>
                      <a:endParaRPr lang="zh-TW" altLang="en-US" sz="2400" dirty="0"/>
                    </a:p>
                  </a:txBody>
                  <a:tcPr/>
                </a:tc>
                <a:tc>
                  <a:txBody>
                    <a:bodyPr/>
                    <a:lstStyle/>
                    <a:p>
                      <a:r>
                        <a:rPr lang="zh-TW" altLang="en-US" sz="2400" dirty="0" smtClean="0"/>
                        <a:t>國立清華大學</a:t>
                      </a:r>
                      <a:endParaRPr lang="zh-TW" altLang="en-US" sz="2400" dirty="0"/>
                    </a:p>
                  </a:txBody>
                  <a:tcPr/>
                </a:tc>
                <a:tc>
                  <a:txBody>
                    <a:bodyPr/>
                    <a:lstStyle/>
                    <a:p>
                      <a:pPr algn="ctr"/>
                      <a:r>
                        <a:rPr lang="en-US" altLang="zh-TW" sz="2400" dirty="0" smtClean="0"/>
                        <a:t>25</a:t>
                      </a:r>
                      <a:endParaRPr lang="zh-TW" altLang="en-US" sz="2400" dirty="0"/>
                    </a:p>
                  </a:txBody>
                  <a:tcPr/>
                </a:tc>
                <a:extLst>
                  <a:ext uri="{0D108BD9-81ED-4DB2-BD59-A6C34878D82A}">
                    <a16:rowId xmlns:a16="http://schemas.microsoft.com/office/drawing/2014/main" xmlns="" val="10004"/>
                  </a:ext>
                </a:extLst>
              </a:tr>
              <a:tr h="440145">
                <a:tc rowSpan="2">
                  <a:txBody>
                    <a:bodyPr/>
                    <a:lstStyle/>
                    <a:p>
                      <a:pPr algn="ctr"/>
                      <a:r>
                        <a:rPr lang="zh-TW" altLang="en-US" sz="2400" dirty="0" smtClean="0"/>
                        <a:t>中區</a:t>
                      </a:r>
                      <a:endParaRPr lang="zh-TW" altLang="en-US" sz="2400" dirty="0"/>
                    </a:p>
                  </a:txBody>
                  <a:tcPr>
                    <a:solidFill>
                      <a:srgbClr val="00B050"/>
                    </a:solidFill>
                  </a:tcPr>
                </a:tc>
                <a:tc>
                  <a:txBody>
                    <a:bodyPr/>
                    <a:lstStyle/>
                    <a:p>
                      <a:r>
                        <a:rPr lang="zh-TW" altLang="en-US" sz="2400" dirty="0" smtClean="0"/>
                        <a:t>國立臺中一中</a:t>
                      </a:r>
                      <a:endParaRPr lang="zh-TW" altLang="en-US" sz="2400" dirty="0"/>
                    </a:p>
                  </a:txBody>
                  <a:tcPr/>
                </a:tc>
                <a:tc>
                  <a:txBody>
                    <a:bodyPr/>
                    <a:lstStyle/>
                    <a:p>
                      <a:r>
                        <a:rPr lang="zh-TW" altLang="en-US" sz="2400" dirty="0" smtClean="0"/>
                        <a:t>國立交通大學</a:t>
                      </a:r>
                      <a:endParaRPr lang="zh-TW" altLang="en-US" sz="2400" dirty="0"/>
                    </a:p>
                  </a:txBody>
                  <a:tcPr/>
                </a:tc>
                <a:tc>
                  <a:txBody>
                    <a:bodyPr/>
                    <a:lstStyle/>
                    <a:p>
                      <a:pPr algn="ctr"/>
                      <a:r>
                        <a:rPr lang="en-US" altLang="zh-TW" sz="2400" dirty="0" smtClean="0"/>
                        <a:t>30</a:t>
                      </a:r>
                      <a:endParaRPr lang="zh-TW" altLang="en-US" sz="2400" dirty="0"/>
                    </a:p>
                  </a:txBody>
                  <a:tcPr/>
                </a:tc>
                <a:extLst>
                  <a:ext uri="{0D108BD9-81ED-4DB2-BD59-A6C34878D82A}">
                    <a16:rowId xmlns:a16="http://schemas.microsoft.com/office/drawing/2014/main" xmlns="" val="10005"/>
                  </a:ext>
                </a:extLst>
              </a:tr>
              <a:tr h="440145">
                <a:tc vMerge="1">
                  <a:txBody>
                    <a:bodyPr/>
                    <a:lstStyle/>
                    <a:p>
                      <a:endParaRPr lang="zh-TW" altLang="en-US" dirty="0"/>
                    </a:p>
                  </a:txBody>
                  <a:tcPr/>
                </a:tc>
                <a:tc>
                  <a:txBody>
                    <a:bodyPr/>
                    <a:lstStyle/>
                    <a:p>
                      <a:r>
                        <a:rPr lang="zh-TW" altLang="en-US" sz="2400" dirty="0" smtClean="0"/>
                        <a:t>國立彰化高中</a:t>
                      </a:r>
                      <a:endParaRPr lang="zh-TW" altLang="en-US" sz="2400" dirty="0"/>
                    </a:p>
                  </a:txBody>
                  <a:tcPr/>
                </a:tc>
                <a:tc>
                  <a:txBody>
                    <a:bodyPr/>
                    <a:lstStyle/>
                    <a:p>
                      <a:r>
                        <a:rPr lang="zh-TW" altLang="en-US" sz="2400" dirty="0" smtClean="0"/>
                        <a:t>國立中興大學</a:t>
                      </a:r>
                      <a:endParaRPr lang="zh-TW" altLang="en-US" sz="2400" dirty="0"/>
                    </a:p>
                  </a:txBody>
                  <a:tcPr/>
                </a:tc>
                <a:tc>
                  <a:txBody>
                    <a:bodyPr/>
                    <a:lstStyle/>
                    <a:p>
                      <a:pPr algn="ctr"/>
                      <a:r>
                        <a:rPr lang="en-US" altLang="zh-TW" sz="2400" dirty="0" smtClean="0"/>
                        <a:t>30</a:t>
                      </a:r>
                      <a:endParaRPr lang="zh-TW" altLang="en-US" sz="2400" dirty="0"/>
                    </a:p>
                  </a:txBody>
                  <a:tcPr/>
                </a:tc>
                <a:extLst>
                  <a:ext uri="{0D108BD9-81ED-4DB2-BD59-A6C34878D82A}">
                    <a16:rowId xmlns:a16="http://schemas.microsoft.com/office/drawing/2014/main" xmlns="" val="10006"/>
                  </a:ext>
                </a:extLst>
              </a:tr>
              <a:tr h="759701">
                <a:tc rowSpan="3">
                  <a:txBody>
                    <a:bodyPr/>
                    <a:lstStyle/>
                    <a:p>
                      <a:pPr algn="ctr"/>
                      <a:r>
                        <a:rPr lang="zh-TW" altLang="en-US" sz="2400" dirty="0" smtClean="0"/>
                        <a:t>南區</a:t>
                      </a:r>
                      <a:endParaRPr lang="zh-TW" altLang="en-US" sz="2400" dirty="0"/>
                    </a:p>
                  </a:txBody>
                  <a:tcPr>
                    <a:solidFill>
                      <a:srgbClr val="FF0000"/>
                    </a:solidFill>
                  </a:tcPr>
                </a:tc>
                <a:tc>
                  <a:txBody>
                    <a:bodyPr/>
                    <a:lstStyle/>
                    <a:p>
                      <a:r>
                        <a:rPr lang="zh-TW" altLang="en-US" sz="2400" dirty="0" smtClean="0"/>
                        <a:t>國立嘉義高中</a:t>
                      </a:r>
                      <a:endParaRPr lang="zh-TW" altLang="en-US" sz="2400" dirty="0"/>
                    </a:p>
                  </a:txBody>
                  <a:tcPr/>
                </a:tc>
                <a:tc>
                  <a:txBody>
                    <a:bodyPr/>
                    <a:lstStyle/>
                    <a:p>
                      <a:r>
                        <a:rPr lang="zh-TW" altLang="en-US" sz="2400" dirty="0" smtClean="0"/>
                        <a:t>國立嘉義大學</a:t>
                      </a:r>
                      <a:endParaRPr lang="en-US" altLang="zh-TW" sz="2400" dirty="0" smtClean="0"/>
                    </a:p>
                    <a:p>
                      <a:r>
                        <a:rPr lang="zh-TW" altLang="en-US" sz="2400" dirty="0" smtClean="0"/>
                        <a:t>國立中正大學</a:t>
                      </a:r>
                      <a:endParaRPr lang="zh-TW" altLang="en-US" sz="2400" dirty="0"/>
                    </a:p>
                  </a:txBody>
                  <a:tcPr/>
                </a:tc>
                <a:tc>
                  <a:txBody>
                    <a:bodyPr/>
                    <a:lstStyle/>
                    <a:p>
                      <a:pPr algn="ctr"/>
                      <a:r>
                        <a:rPr lang="en-US" altLang="zh-TW" sz="2400" dirty="0" smtClean="0"/>
                        <a:t>30</a:t>
                      </a:r>
                      <a:endParaRPr lang="zh-TW" altLang="en-US" sz="2400" dirty="0"/>
                    </a:p>
                  </a:txBody>
                  <a:tcPr/>
                </a:tc>
                <a:extLst>
                  <a:ext uri="{0D108BD9-81ED-4DB2-BD59-A6C34878D82A}">
                    <a16:rowId xmlns:a16="http://schemas.microsoft.com/office/drawing/2014/main" xmlns="" val="10007"/>
                  </a:ext>
                </a:extLst>
              </a:tr>
              <a:tr h="440145">
                <a:tc vMerge="1">
                  <a:txBody>
                    <a:bodyPr/>
                    <a:lstStyle/>
                    <a:p>
                      <a:endParaRPr lang="zh-TW" altLang="en-US" dirty="0"/>
                    </a:p>
                  </a:txBody>
                  <a:tcPr/>
                </a:tc>
                <a:tc>
                  <a:txBody>
                    <a:bodyPr/>
                    <a:lstStyle/>
                    <a:p>
                      <a:r>
                        <a:rPr lang="zh-TW" altLang="en-US" sz="2400" dirty="0" smtClean="0"/>
                        <a:t>國立臺南一中</a:t>
                      </a:r>
                      <a:endParaRPr lang="zh-TW" altLang="en-US" sz="2400" dirty="0"/>
                    </a:p>
                  </a:txBody>
                  <a:tcPr/>
                </a:tc>
                <a:tc>
                  <a:txBody>
                    <a:bodyPr/>
                    <a:lstStyle/>
                    <a:p>
                      <a:r>
                        <a:rPr lang="zh-TW" altLang="en-US" sz="2400" dirty="0" smtClean="0"/>
                        <a:t>國立成功大學</a:t>
                      </a:r>
                      <a:endParaRPr lang="zh-TW" altLang="en-US" sz="2400" dirty="0"/>
                    </a:p>
                  </a:txBody>
                  <a:tcPr/>
                </a:tc>
                <a:tc>
                  <a:txBody>
                    <a:bodyPr/>
                    <a:lstStyle/>
                    <a:p>
                      <a:pPr algn="ctr"/>
                      <a:r>
                        <a:rPr lang="en-US" altLang="zh-TW" sz="2400" dirty="0" smtClean="0"/>
                        <a:t>30</a:t>
                      </a:r>
                      <a:endParaRPr lang="zh-TW" altLang="en-US" sz="2400" dirty="0"/>
                    </a:p>
                  </a:txBody>
                  <a:tcPr/>
                </a:tc>
                <a:extLst>
                  <a:ext uri="{0D108BD9-81ED-4DB2-BD59-A6C34878D82A}">
                    <a16:rowId xmlns:a16="http://schemas.microsoft.com/office/drawing/2014/main" xmlns="" val="10008"/>
                  </a:ext>
                </a:extLst>
              </a:tr>
              <a:tr h="440145">
                <a:tc vMerge="1">
                  <a:txBody>
                    <a:bodyPr/>
                    <a:lstStyle/>
                    <a:p>
                      <a:endParaRPr lang="zh-TW" altLang="en-US" dirty="0"/>
                    </a:p>
                  </a:txBody>
                  <a:tcPr/>
                </a:tc>
                <a:tc>
                  <a:txBody>
                    <a:bodyPr/>
                    <a:lstStyle/>
                    <a:p>
                      <a:r>
                        <a:rPr lang="zh-TW" altLang="en-US" sz="2400" dirty="0" smtClean="0"/>
                        <a:t>高雄市立高雄高中</a:t>
                      </a:r>
                      <a:endParaRPr lang="zh-TW" altLang="en-US" sz="2400" dirty="0"/>
                    </a:p>
                  </a:txBody>
                  <a:tcPr/>
                </a:tc>
                <a:tc>
                  <a:txBody>
                    <a:bodyPr/>
                    <a:lstStyle/>
                    <a:p>
                      <a:r>
                        <a:rPr lang="zh-TW" altLang="en-US" sz="2400" dirty="0" smtClean="0"/>
                        <a:t>國立中山大學</a:t>
                      </a:r>
                      <a:endParaRPr lang="zh-TW" altLang="en-US" sz="2400" dirty="0"/>
                    </a:p>
                  </a:txBody>
                  <a:tcPr/>
                </a:tc>
                <a:tc>
                  <a:txBody>
                    <a:bodyPr/>
                    <a:lstStyle/>
                    <a:p>
                      <a:pPr algn="ctr"/>
                      <a:r>
                        <a:rPr lang="en-US" altLang="zh-TW" sz="2400" dirty="0" smtClean="0"/>
                        <a:t>30</a:t>
                      </a:r>
                      <a:endParaRPr lang="zh-TW" altLang="en-US" sz="2400" dirty="0"/>
                    </a:p>
                  </a:txBody>
                  <a:tcPr/>
                </a:tc>
                <a:extLst>
                  <a:ext uri="{0D108BD9-81ED-4DB2-BD59-A6C34878D82A}">
                    <a16:rowId xmlns:a16="http://schemas.microsoft.com/office/drawing/2014/main" xmlns="" val="10009"/>
                  </a:ext>
                </a:extLst>
              </a:tr>
            </a:tbl>
          </a:graphicData>
        </a:graphic>
      </p:graphicFrame>
      <p:sp>
        <p:nvSpPr>
          <p:cNvPr id="9" name="投影片編號版面配置區 3"/>
          <p:cNvSpPr>
            <a:spLocks noGrp="1"/>
          </p:cNvSpPr>
          <p:nvPr>
            <p:ph type="sldNum" sz="quarter" idx="12"/>
          </p:nvPr>
        </p:nvSpPr>
        <p:spPr>
          <a:xfrm>
            <a:off x="531813" y="787400"/>
            <a:ext cx="779462" cy="365125"/>
          </a:xfrm>
        </p:spPr>
        <p:txBody>
          <a:bodyPr/>
          <a:lstStyle/>
          <a:p>
            <a:pPr>
              <a:defRPr/>
            </a:pPr>
            <a:r>
              <a:rPr lang="en-US" altLang="zh-TW" dirty="0" smtClean="0"/>
              <a:t>91</a:t>
            </a:r>
            <a:endParaRPr lang="zh-TW" altLang="en-US" dirty="0"/>
          </a:p>
        </p:txBody>
      </p:sp>
    </p:spTree>
    <p:extLst>
      <p:ext uri="{BB962C8B-B14F-4D97-AF65-F5344CB8AC3E}">
        <p14:creationId xmlns:p14="http://schemas.microsoft.com/office/powerpoint/2010/main" val="2262801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1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6416</TotalTime>
  <Words>11285</Words>
  <Application>Microsoft Office PowerPoint</Application>
  <PresentationFormat>寬螢幕</PresentationFormat>
  <Paragraphs>1987</Paragraphs>
  <Slides>152</Slides>
  <Notes>23</Notes>
  <HiddenSlides>0</HiddenSlides>
  <MMClips>0</MMClips>
  <ScaleCrop>false</ScaleCrop>
  <HeadingPairs>
    <vt:vector size="8" baseType="variant">
      <vt:variant>
        <vt:lpstr>使用字型</vt:lpstr>
      </vt:variant>
      <vt:variant>
        <vt:i4>21</vt:i4>
      </vt:variant>
      <vt:variant>
        <vt:lpstr>佈景主題</vt:lpstr>
      </vt:variant>
      <vt:variant>
        <vt:i4>4</vt:i4>
      </vt:variant>
      <vt:variant>
        <vt:lpstr>內嵌 OLE 伺服程式</vt:lpstr>
      </vt:variant>
      <vt:variant>
        <vt:i4>5</vt:i4>
      </vt:variant>
      <vt:variant>
        <vt:lpstr>投影片標題</vt:lpstr>
      </vt:variant>
      <vt:variant>
        <vt:i4>152</vt:i4>
      </vt:variant>
    </vt:vector>
  </HeadingPairs>
  <TitlesOfParts>
    <vt:vector size="182" baseType="lpstr">
      <vt:lpstr>Arial Unicode MS</vt:lpstr>
      <vt:lpstr>Cataneo BT</vt:lpstr>
      <vt:lpstr>Microsoft JhengHei UI</vt:lpstr>
      <vt:lpstr>華康粗圓體</vt:lpstr>
      <vt:lpstr>華康細圓體</vt:lpstr>
      <vt:lpstr>華康華綜體W5</vt:lpstr>
      <vt:lpstr>華康新特明體</vt:lpstr>
      <vt:lpstr>華康魏碑體</vt:lpstr>
      <vt:lpstr>超研澤新粗黑</vt:lpstr>
      <vt:lpstr>微軟正黑體</vt:lpstr>
      <vt:lpstr>新細明體</vt:lpstr>
      <vt:lpstr>標楷體</vt:lpstr>
      <vt:lpstr>Arial</vt:lpstr>
      <vt:lpstr>Calibri</vt:lpstr>
      <vt:lpstr>Century Gothic</vt:lpstr>
      <vt:lpstr>Mangal</vt:lpstr>
      <vt:lpstr>Segoe UI</vt:lpstr>
      <vt:lpstr>Times New Roman</vt:lpstr>
      <vt:lpstr>Wingdings</vt:lpstr>
      <vt:lpstr>Wingdings 2</vt:lpstr>
      <vt:lpstr>Wingdings 3</vt:lpstr>
      <vt:lpstr>絲縷</vt:lpstr>
      <vt:lpstr>1_絲縷</vt:lpstr>
      <vt:lpstr>2_絲縷</vt:lpstr>
      <vt:lpstr>3_絲縷</vt:lpstr>
      <vt:lpstr>Microsoft Excel 圖表</vt:lpstr>
      <vt:lpstr>文件</vt:lpstr>
      <vt:lpstr>方程式</vt:lpstr>
      <vt:lpstr>Equation</vt:lpstr>
      <vt:lpstr>Visio</vt:lpstr>
      <vt:lpstr>PowerPoint 簡報</vt:lpstr>
      <vt:lpstr>簡報大綱</vt:lpstr>
      <vt:lpstr>PowerPoint 簡報</vt:lpstr>
      <vt:lpstr>PowerPoint 簡報</vt:lpstr>
      <vt:lpstr>PowerPoint 簡報</vt:lpstr>
      <vt:lpstr>PowerPoint 簡報</vt:lpstr>
      <vt:lpstr>PowerPoint 簡報</vt:lpstr>
      <vt:lpstr>PowerPoint 簡報</vt:lpstr>
      <vt:lpstr>PowerPoint 簡報</vt:lpstr>
      <vt:lpstr>105學年度多元入學管道</vt:lpstr>
      <vt:lpstr>PowerPoint 簡報</vt:lpstr>
      <vt:lpstr>105學年度國中教育會考暨全國高級中等學校及五年制專科學校適性入學重要日程表</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vt:lpstr>
      <vt:lpstr>PowerPoint 簡報</vt:lpstr>
      <vt:lpstr>PowerPoint 簡報</vt:lpstr>
      <vt:lpstr>PowerPoint 簡報</vt:lpstr>
      <vt:lpstr>105年教育會考(30分)</vt:lpstr>
      <vt:lpstr>考試科目、時間及題數</vt:lpstr>
      <vt:lpstr>教育會考何時考</vt:lpstr>
      <vt:lpstr>英語科聽力與閱讀標準設定結果</vt:lpstr>
      <vt:lpstr>英語科整體能力加權分數如何計算？</vt:lpstr>
      <vt:lpstr>教育會考-英語科計分說明</vt:lpstr>
      <vt:lpstr>PowerPoint 簡報</vt:lpstr>
      <vt:lpstr>英語科閱讀與聽力答對題數對應整體能力等級加標示對照表 （以104年國中教育會考為範例）</vt:lpstr>
      <vt:lpstr>數學科選擇題與非選擇題標準設定結果</vt:lpstr>
      <vt:lpstr>數學科整體能力加權分數如何計算？</vt:lpstr>
      <vt:lpstr>教育會考-數學科計分說明</vt:lpstr>
      <vt:lpstr>PowerPoint 簡報</vt:lpstr>
      <vt:lpstr>數學科選擇題答對題數與非選擇題分數對應能力等級加標示對照表 （以104年國中教育會考為範例）</vt:lpstr>
      <vt:lpstr>臺南區免試入學</vt:lpstr>
      <vt:lpstr>免試入學就學區規劃</vt:lpstr>
      <vt:lpstr>免試入學就學區規劃</vt:lpstr>
      <vt:lpstr>共同就學區</vt:lpstr>
      <vt:lpstr>共同就學區</vt:lpstr>
      <vt:lpstr>PowerPoint 簡報</vt:lpstr>
      <vt:lpstr>特殊情形變更學區申請</vt:lpstr>
      <vt:lpstr>特殊情形變更學區申請(請參閱各就學區簡章內容辦理，以下以臺南區為例) </vt:lpstr>
      <vt:lpstr>變更就學區申請流程【學生端】</vt:lpstr>
      <vt:lpstr>變更就學區申請流程【國中端集體申請】</vt:lpstr>
      <vt:lpstr>報表A1【國中端】 （集體申請）</vt:lpstr>
      <vt:lpstr>報表A2【國中端】 （集體申請）</vt:lpstr>
      <vt:lpstr>十二年國民基本教育入學制度辦理原則</vt:lpstr>
      <vt:lpstr>免試入學作業程序</vt:lpstr>
      <vt:lpstr>105年 免試入學超額比序項目表</vt:lpstr>
      <vt:lpstr>免試入學同分比序</vt:lpstr>
      <vt:lpstr>105年志願序(10分)</vt:lpstr>
      <vt:lpstr>105年志願序範例</vt:lpstr>
      <vt:lpstr>105年志願序(10分)範例</vt:lpstr>
      <vt:lpstr>PowerPoint 簡報</vt:lpstr>
      <vt:lpstr>志願選填注意事項</vt:lpstr>
      <vt:lpstr>保障名額的規範(轉學生)</vt:lpstr>
      <vt:lpstr>志願選填注意事項</vt:lpstr>
      <vt:lpstr>志願選填注意事項</vt:lpstr>
      <vt:lpstr>PowerPoint 簡報</vt:lpstr>
      <vt:lpstr>105年競賽成績(20分)</vt:lpstr>
      <vt:lpstr>105年競賽成績(正向表列)</vt:lpstr>
      <vt:lpstr>105年獎勵紀錄(10分)</vt:lpstr>
      <vt:lpstr>105年社團參與(10分)</vt:lpstr>
      <vt:lpstr>105年幹部任期(10分)</vt:lpstr>
      <vt:lpstr>105年服務學習(15分)</vt:lpstr>
      <vt:lpstr>服務學習(15分)</vt:lpstr>
      <vt:lpstr>PowerPoint 簡報</vt:lpstr>
      <vt:lpstr>105年體適能(10分)</vt:lpstr>
      <vt:lpstr>105年就近入學(10分)</vt:lpstr>
      <vt:lpstr>105年就近入學(10分)（XX國中範例）</vt:lpstr>
      <vt:lpstr>PowerPoint 簡報</vt:lpstr>
      <vt:lpstr>免試入學同分比序</vt:lpstr>
      <vt:lpstr>免試入學報名流程 (多元學習表現分數原採計期間自七上開學日起，至九下開學前一日止)</vt:lpstr>
      <vt:lpstr>免試續招(1)</vt:lpstr>
      <vt:lpstr>免試續招(2)</vt:lpstr>
      <vt:lpstr>特色招生甄選入學</vt:lpstr>
      <vt:lpstr>特色招生甄選入學---藝術才能班</vt:lpstr>
      <vt:lpstr>特色招生甄選入學---藝術才能班</vt:lpstr>
      <vt:lpstr>特色招生甄選入學---藝術才能班</vt:lpstr>
      <vt:lpstr>甄選入學招生作業－術科測驗</vt:lpstr>
      <vt:lpstr>甄選入學招生作業－分發作業</vt:lpstr>
      <vt:lpstr>藝才班甄選入學辦理時程</vt:lpstr>
      <vt:lpstr>特色招生甄選入學---體育班</vt:lpstr>
      <vt:lpstr>特色招生甄選入學---體育班</vt:lpstr>
      <vt:lpstr>PowerPoint 簡報</vt:lpstr>
      <vt:lpstr>PowerPoint 簡報</vt:lpstr>
      <vt:lpstr>PowerPoint 簡報</vt:lpstr>
      <vt:lpstr>PowerPoint 簡報</vt:lpstr>
      <vt:lpstr>特色招生甄選入學---體育班</vt:lpstr>
      <vt:lpstr>特色招生甄選入學---科學班</vt:lpstr>
      <vt:lpstr>PowerPoint 簡報</vt:lpstr>
      <vt:lpstr>PowerPoint 簡報</vt:lpstr>
      <vt:lpstr>PowerPoint 簡報</vt:lpstr>
      <vt:lpstr>PowerPoint 簡報</vt:lpstr>
      <vt:lpstr>PowerPoint 簡報</vt:lpstr>
      <vt:lpstr>PowerPoint 簡報</vt:lpstr>
      <vt:lpstr>PowerPoint 簡報</vt:lpstr>
      <vt:lpstr>特色招生甄選入學-專業群科</vt:lpstr>
      <vt:lpstr>PowerPoint 簡報</vt:lpstr>
      <vt:lpstr>各校術科測驗類型辦理概況</vt:lpstr>
      <vt:lpstr>PowerPoint 簡報</vt:lpstr>
      <vt:lpstr>術科考試舉隅(二)</vt:lpstr>
      <vt:lpstr>術科考試舉隅(三)</vt:lpstr>
      <vt:lpstr>特色招生考試分發入學</vt:lpstr>
      <vt:lpstr>考試科目時間規劃表(臺南區時間請參閱簡章) </vt:lpstr>
      <vt:lpstr>考試準備方向</vt:lpstr>
      <vt:lpstr>特色招生考試分發入學(105)</vt:lpstr>
      <vt:lpstr>PowerPoint 簡報</vt:lpstr>
      <vt:lpstr>特色招生考試分發</vt:lpstr>
      <vt:lpstr>臺南區高級中等學校 免試、特招分發模式</vt:lpstr>
      <vt:lpstr>PowerPoint 簡報</vt:lpstr>
      <vt:lpstr>PowerPoint 簡報</vt:lpstr>
      <vt:lpstr>PowerPoint 簡報</vt:lpstr>
      <vt:lpstr>免試入學 個別序位</vt:lpstr>
      <vt:lpstr>PowerPoint 簡報</vt:lpstr>
      <vt:lpstr>個別序位分數(帶過定義即可)</vt:lpstr>
      <vt:lpstr>PowerPoint 簡報</vt:lpstr>
      <vt:lpstr>五專招生管道簡介</vt:lpstr>
      <vt:lpstr>重要變革事項</vt:lpstr>
      <vt:lpstr>升學管道規劃與說明</vt:lpstr>
      <vt:lpstr>PowerPoint 簡報</vt:lpstr>
      <vt:lpstr>重要規範事項</vt:lpstr>
      <vt:lpstr>PowerPoint 簡報</vt:lpstr>
      <vt:lpstr>五專免試入學管道介紹1/3</vt:lpstr>
      <vt:lpstr>五專免試入學管道介紹2/3</vt:lpstr>
      <vt:lpstr>五專免試入學管道介紹3/3</vt:lpstr>
      <vt:lpstr>五專免試入學超額比序項目積分對照表</vt:lpstr>
      <vt:lpstr>五專免試入學超額比序項目積分對照表</vt:lpstr>
      <vt:lpstr>五專免試入學超額比序項目積分對照表</vt:lpstr>
      <vt:lpstr>五專免試入學超額比序項目積分對照表</vt:lpstr>
      <vt:lpstr>五專免試入學超額比序項目積分對照表</vt:lpstr>
      <vt:lpstr>五專免試入學超額比序項目積分對照表</vt:lpstr>
      <vt:lpstr>五專免試入學超額比序項目積分對照表</vt:lpstr>
      <vt:lpstr>五專免試入學超額比序項目積分對照表</vt:lpstr>
      <vt:lpstr>五專免試入學超額比序</vt:lpstr>
      <vt:lpstr>PowerPoint 簡報</vt:lpstr>
      <vt:lpstr>五專特色招生甄選入學管道介紹</vt:lpstr>
      <vt:lpstr>五專特色招生甄選入學管道介紹</vt:lpstr>
      <vt:lpstr>五專特色招生甄選入學管道介紹</vt:lpstr>
      <vt:lpstr>五專免試續招</vt:lpstr>
      <vt:lpstr>PowerPoint 簡報</vt:lpstr>
      <vt:lpstr>           (http://adapt.k12ea.gov.tw/)</vt:lpstr>
      <vt:lpstr>技職教育相關資訊</vt:lpstr>
      <vt:lpstr>PowerPoint 簡報</vt:lpstr>
      <vt:lpstr>PowerPoint 簡報</vt:lpstr>
      <vt:lpstr>PowerPoint 簡報</vt:lpstr>
      <vt:lpstr>臺南區高級中等學校免試入學暨特色招生考試分發入學志願選填網站 http://12noexam.tn.edu.tw</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c19</cp:lastModifiedBy>
  <cp:revision>531</cp:revision>
  <dcterms:created xsi:type="dcterms:W3CDTF">2014-11-14T00:32:43Z</dcterms:created>
  <dcterms:modified xsi:type="dcterms:W3CDTF">2016-01-08T08:41:01Z</dcterms:modified>
</cp:coreProperties>
</file>